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9" r:id="rId1"/>
    <p:sldMasterId id="2147483886" r:id="rId2"/>
    <p:sldMasterId id="2147483897" r:id="rId3"/>
    <p:sldMasterId id="2147483904" r:id="rId4"/>
    <p:sldMasterId id="2147483921" r:id="rId5"/>
  </p:sldMasterIdLst>
  <p:notesMasterIdLst>
    <p:notesMasterId r:id="rId20"/>
  </p:notesMasterIdLst>
  <p:sldIdLst>
    <p:sldId id="265" r:id="rId6"/>
    <p:sldId id="267" r:id="rId7"/>
    <p:sldId id="266" r:id="rId8"/>
    <p:sldId id="268" r:id="rId9"/>
    <p:sldId id="269" r:id="rId10"/>
    <p:sldId id="270" r:id="rId11"/>
    <p:sldId id="271" r:id="rId12"/>
    <p:sldId id="256" r:id="rId13"/>
    <p:sldId id="259" r:id="rId14"/>
    <p:sldId id="262" r:id="rId15"/>
    <p:sldId id="264" r:id="rId16"/>
    <p:sldId id="261"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56964" autoAdjust="0"/>
  </p:normalViewPr>
  <p:slideViewPr>
    <p:cSldViewPr snapToGrid="0">
      <p:cViewPr varScale="1">
        <p:scale>
          <a:sx n="46" d="100"/>
          <a:sy n="46" d="100"/>
        </p:scale>
        <p:origin x="67" y="134"/>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124F6-A342-409B-9E30-D92E063F1374}" type="datetimeFigureOut">
              <a:rPr lang="en-US" smtClean="0"/>
              <a:t>4/21/2016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C758C-A9CB-4D0D-8D4E-F2605263962D}" type="slidenum">
              <a:rPr lang="en-US" smtClean="0"/>
              <a:t>‹#›</a:t>
            </a:fld>
            <a:endParaRPr lang="en-US"/>
          </a:p>
        </p:txBody>
      </p:sp>
    </p:spTree>
    <p:extLst>
      <p:ext uri="{BB962C8B-B14F-4D97-AF65-F5344CB8AC3E}">
        <p14:creationId xmlns:p14="http://schemas.microsoft.com/office/powerpoint/2010/main" val="294043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2.5 years at UO, I’ve overseen the implementation</a:t>
            </a:r>
            <a:r>
              <a:rPr lang="en-US" baseline="0" dirty="0" smtClean="0"/>
              <a:t> of EDI invoicing for 3 vendors (including EBSCO), participated in prep, training, and cleanup necessitated by migration from Millennium to Alma ILS, and managed the dissolution of 3 vendors (</a:t>
            </a:r>
            <a:r>
              <a:rPr lang="en-US" baseline="0" dirty="0" err="1" smtClean="0"/>
              <a:t>Swets</a:t>
            </a:r>
            <a:r>
              <a:rPr lang="en-US" baseline="0" dirty="0" smtClean="0"/>
              <a:t>, </a:t>
            </a:r>
            <a:r>
              <a:rPr lang="en-US" baseline="0" dirty="0" err="1" smtClean="0"/>
              <a:t>Bookhouse</a:t>
            </a:r>
            <a:r>
              <a:rPr lang="en-US" baseline="0" dirty="0" smtClean="0"/>
              <a:t>, Ambassador).</a:t>
            </a:r>
            <a:endParaRPr lang="en-US" dirty="0"/>
          </a:p>
        </p:txBody>
      </p:sp>
      <p:sp>
        <p:nvSpPr>
          <p:cNvPr id="4" name="Slide Number Placeholder 3"/>
          <p:cNvSpPr>
            <a:spLocks noGrp="1"/>
          </p:cNvSpPr>
          <p:nvPr>
            <p:ph type="sldNum" sz="quarter" idx="10"/>
          </p:nvPr>
        </p:nvSpPr>
        <p:spPr/>
        <p:txBody>
          <a:bodyPr/>
          <a:lstStyle/>
          <a:p>
            <a:fld id="{0CCC758C-A9CB-4D0D-8D4E-F2605263962D}" type="slidenum">
              <a:rPr lang="en-US" smtClean="0"/>
              <a:t>9</a:t>
            </a:fld>
            <a:endParaRPr lang="en-US"/>
          </a:p>
        </p:txBody>
      </p:sp>
    </p:spTree>
    <p:extLst>
      <p:ext uri="{BB962C8B-B14F-4D97-AF65-F5344CB8AC3E}">
        <p14:creationId xmlns:p14="http://schemas.microsoft.com/office/powerpoint/2010/main" val="709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CC758C-A9CB-4D0D-8D4E-F2605263962D}" type="slidenum">
              <a:rPr lang="en-US" smtClean="0"/>
              <a:t>10</a:t>
            </a:fld>
            <a:endParaRPr lang="en-US"/>
          </a:p>
        </p:txBody>
      </p:sp>
    </p:spTree>
    <p:extLst>
      <p:ext uri="{BB962C8B-B14F-4D97-AF65-F5344CB8AC3E}">
        <p14:creationId xmlns:p14="http://schemas.microsoft.com/office/powerpoint/2010/main" val="1432124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This represents the work of 4 UO employees, at least 101 email exchanges including those with EBSCO, and at least 3 folks at EBSCO’s involvement (likely more). From initiation to completion, the EBSCO </a:t>
            </a:r>
            <a:r>
              <a:rPr lang="en-US" sz="1200" b="1" kern="1200" dirty="0" err="1" smtClean="0">
                <a:solidFill>
                  <a:schemeClr val="tx1"/>
                </a:solidFill>
                <a:effectLst/>
                <a:latin typeface="+mn-lt"/>
                <a:ea typeface="+mn-ea"/>
                <a:cs typeface="+mn-cs"/>
              </a:rPr>
              <a:t>edi</a:t>
            </a:r>
            <a:r>
              <a:rPr lang="en-US" sz="1200" b="1" kern="1200" dirty="0" smtClean="0">
                <a:solidFill>
                  <a:schemeClr val="tx1"/>
                </a:solidFill>
                <a:effectLst/>
                <a:latin typeface="+mn-lt"/>
                <a:ea typeface="+mn-ea"/>
                <a:cs typeface="+mn-cs"/>
              </a:rPr>
              <a:t> set up took about 8 months of communication, collaboration, and troubleshooting</a:t>
            </a:r>
          </a:p>
          <a:p>
            <a:endParaRPr lang="en-US" b="1" dirty="0" smtClean="0"/>
          </a:p>
          <a:p>
            <a:endParaRPr lang="en-US" b="1" dirty="0" smtClean="0"/>
          </a:p>
          <a:p>
            <a:r>
              <a:rPr lang="en-US" b="1" dirty="0" smtClean="0"/>
              <a:t>Jesse will talk about the</a:t>
            </a:r>
            <a:r>
              <a:rPr lang="en-US" b="1" baseline="0" dirty="0" smtClean="0"/>
              <a:t> timeline on EBSCO’s end.</a:t>
            </a:r>
            <a:endParaRPr lang="en-US" b="1" dirty="0" smtClean="0"/>
          </a:p>
          <a:p>
            <a:endParaRPr lang="en-US" b="1" dirty="0" smtClean="0"/>
          </a:p>
          <a:p>
            <a:endParaRPr lang="en-US" b="1" dirty="0" smtClean="0"/>
          </a:p>
          <a:p>
            <a:endParaRPr lang="en-US" b="1" dirty="0" smtClean="0"/>
          </a:p>
          <a:p>
            <a:endParaRPr lang="en-US" b="1" dirty="0" smtClean="0"/>
          </a:p>
          <a:p>
            <a:r>
              <a:rPr lang="en-US" b="1" dirty="0" smtClean="0"/>
              <a:t>May - investigation</a:t>
            </a:r>
          </a:p>
          <a:p>
            <a:r>
              <a:rPr lang="en-US" dirty="0" smtClean="0"/>
              <a:t>We began</a:t>
            </a:r>
            <a:r>
              <a:rPr lang="en-US" baseline="0" dirty="0" smtClean="0"/>
              <a:t> corresponding with Jesse to understand what work would be required to implement EDI, what testing would need to be done, and get a handle on timetables.</a:t>
            </a:r>
          </a:p>
          <a:p>
            <a:endParaRPr lang="en-US" baseline="0" dirty="0" smtClean="0"/>
          </a:p>
          <a:p>
            <a:r>
              <a:rPr lang="en-US" baseline="0" dirty="0" smtClean="0"/>
              <a:t>Our goal was to be sure that the implementation could be tested and functional in time for our renewal period (and subsequent invoice crunch) in November/December. We communicated these goals to Jesse, </a:t>
            </a:r>
          </a:p>
          <a:p>
            <a:r>
              <a:rPr lang="en-US" sz="900" baseline="0" dirty="0" smtClean="0"/>
              <a:t>We also explained some of our concerns about the process</a:t>
            </a:r>
          </a:p>
          <a:p>
            <a:r>
              <a:rPr lang="en-US" sz="900" baseline="0" dirty="0" smtClean="0"/>
              <a:t>	POL number formatting due to migration, and differences in POL numbers as a result of the 	migration</a:t>
            </a:r>
          </a:p>
          <a:p>
            <a:endParaRPr lang="en-US" sz="900" baseline="0" dirty="0" smtClean="0"/>
          </a:p>
          <a:p>
            <a:r>
              <a:rPr lang="en-US" sz="900" baseline="0" dirty="0" smtClean="0"/>
              <a:t>	ILS issues as a result of any errors during the process</a:t>
            </a:r>
          </a:p>
          <a:p>
            <a:r>
              <a:rPr lang="en-US" sz="900" baseline="0" dirty="0" smtClean="0"/>
              <a:t>		A new ILS often works in mysterious ways. If there’s an error during a load – 		will it change the statuses of the records involved? Will it load with errors? Stop 		at the point of the error? Abort entirely?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Jesse did his best ease our concerns and let us know (through words AND through accessibility) that we could count on him to be alert and attentive as things progressed.</a:t>
            </a:r>
          </a:p>
          <a:p>
            <a:endParaRPr lang="en-US" baseline="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June – Setup/Testing</a:t>
            </a:r>
            <a:r>
              <a:rPr lang="en-US" dirty="0" smtClean="0"/>
              <a:t>: At this point, we’ve talked</a:t>
            </a:r>
            <a:r>
              <a:rPr lang="en-US" baseline="0" dirty="0" smtClean="0"/>
              <a:t> through our concerns and begun the setup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was work to be done both at EBSCO and UO.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Updating of truncated ILS numbers at EBSCO</a:t>
            </a:r>
          </a:p>
          <a:p>
            <a:r>
              <a:rPr lang="en-US" dirty="0" smtClean="0"/>
              <a:t>Generation of list of titles currently handled by EBSCO at UO</a:t>
            </a:r>
          </a:p>
          <a:p>
            <a:r>
              <a:rPr lang="en-US" dirty="0" smtClean="0"/>
              <a:t>Test of a shorter invoice</a:t>
            </a:r>
          </a:p>
          <a:p>
            <a:r>
              <a:rPr lang="en-US" dirty="0" smtClean="0"/>
              <a:t>	We also expressed interest in</a:t>
            </a:r>
            <a:r>
              <a:rPr lang="en-US" baseline="0" dirty="0" smtClean="0"/>
              <a:t> loading our database invoices via EDI as well.</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Our test results yielded some issues that needed investigation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Some fund data didn’t load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Figuring out which site specific invoice options could be automated and which needed to be 	manually performed.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some POL’s didn’t load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Significantly reduced the data entry we needed to do, but didn’t work as 			completely as intended.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July – Correction </a:t>
            </a:r>
            <a:r>
              <a:rPr lang="en-US" b="0" baseline="0" dirty="0" smtClean="0"/>
              <a:t>– some of the POL numbers didn’t get updated – corrected by EBSCO, retested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August – Retest/Go live/Discovery – </a:t>
            </a:r>
            <a:r>
              <a:rPr lang="en-US" b="0" baseline="0" dirty="0" smtClean="0"/>
              <a:t>we run another test, and discover that a font issue may be impacting us. Some of our ILS numbers start with an “o”. EBSCO is using a capital O. There seems to be no difference between this and “0” (Zero) on the invoices – could this be the cause of our issues? NO. We </a:t>
            </a:r>
            <a:r>
              <a:rPr lang="en-US" b="1" baseline="0" dirty="0" smtClean="0"/>
              <a:t>re-re-test</a:t>
            </a:r>
            <a:r>
              <a:rPr lang="en-US" b="0" baseline="0" dirty="0" smtClean="0"/>
              <a:t>, some numbers still won’t 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NOTE</a:t>
            </a:r>
            <a:r>
              <a:rPr lang="en-US" b="0" baseline="0" dirty="0" smtClean="0"/>
              <a:t>: we run tests using ACTUAL live invoices. By this point, the test invoice is overdue. Jesse and the folks at EBSCO worked with us to make sure this wouldn’t have a negative impact on our account. The account/financial aspect necessitated the involvement of a new (to us) member of the EBSCO team.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September</a:t>
            </a:r>
            <a:r>
              <a:rPr lang="en-US" b="0" baseline="0" dirty="0" smtClean="0"/>
              <a:t>: we’ve successfully loaded the re-tested invoice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October: </a:t>
            </a:r>
            <a:r>
              <a:rPr lang="en-US" b="0" baseline="0" dirty="0" smtClean="0"/>
              <a:t>First invoices arrive by EDI – most POLs don’t link, so we need to do reduced manual entry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November:</a:t>
            </a:r>
            <a:r>
              <a:rPr lang="en-US" b="0" baseline="0" dirty="0" smtClean="0"/>
              <a:t> Renewal season has arrived and with it, multiple 200+ line invoices.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	We communicate with Jesse to get our receipt of PDF and EDI invoices to occur around the same time. When invoices aren’t available via the site, EBSCO makes sure we have it nearly instantly.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We also work with our ILS provider on the ongoing POL issue, and they suggest (correctly) that it’s a highly technical issue to do with encoding that needs to be adjusted by EBSCO.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 share this feedback with Jesse, who implements a mapping change to fix the issue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We re-run some invoices and discover a different linking issue that is our ILS’s fault – our provider is working on this.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December: </a:t>
            </a:r>
            <a:r>
              <a:rPr lang="en-US" b="0" baseline="0" dirty="0" smtClean="0"/>
              <a:t>Mapping change is complete, and invoices generated after that change was initiated are fine, BUT the ones before cannot be adjusted to load completely. Even a partial load saves us a LOT of work compared to manual entry.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We request (and are granted) extensions on the invoices due to the adjustments that needed to be made to EDI before realizing the invoices couldn’t be re-configured.</a:t>
            </a: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0CCC758C-A9CB-4D0D-8D4E-F2605263962D}" type="slidenum">
              <a:rPr lang="en-US" smtClean="0"/>
              <a:t>11</a:t>
            </a:fld>
            <a:endParaRPr lang="en-US"/>
          </a:p>
        </p:txBody>
      </p:sp>
    </p:spTree>
    <p:extLst>
      <p:ext uri="{BB962C8B-B14F-4D97-AF65-F5344CB8AC3E}">
        <p14:creationId xmlns:p14="http://schemas.microsoft.com/office/powerpoint/2010/main" val="295015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how to build rapport,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Respond honestly within a timely manner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Assuming that everyone is working for the best outcome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Introduce and interact with stakeholders and affiliated parties</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communication methods,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E-mail to establish a trail of documentation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Calls for acute issues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Provide examples, images, and explanations of occurrences</a:t>
            </a:r>
          </a:p>
          <a:p>
            <a:pPr lvl="1"/>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how to figure out unspoken assumptions,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Ask questions when something doesn’t seem to make sense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Involve others (stakeholders, affiliated parties)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Examples from timeline</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workflows that have proven successful,</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Other </a:t>
            </a:r>
            <a:r>
              <a:rPr lang="en-US" sz="1200" kern="1200" dirty="0" err="1" smtClean="0">
                <a:solidFill>
                  <a:schemeClr val="tx1"/>
                </a:solidFill>
                <a:effectLst/>
                <a:latin typeface="+mn-lt"/>
                <a:ea typeface="+mn-ea"/>
                <a:cs typeface="+mn-cs"/>
              </a:rPr>
              <a:t>Orbis</a:t>
            </a:r>
            <a:r>
              <a:rPr lang="en-US" sz="1200" kern="1200" dirty="0" smtClean="0">
                <a:solidFill>
                  <a:schemeClr val="tx1"/>
                </a:solidFill>
                <a:effectLst/>
                <a:latin typeface="+mn-lt"/>
                <a:ea typeface="+mn-ea"/>
                <a:cs typeface="+mn-cs"/>
              </a:rPr>
              <a:t> libraries had migrated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EDI standards long established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Established workflows already in place at the institution</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Understand known pitfalls,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ALMA was new and changing frequently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Jesse couldn’t see ALMA interface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Examples from timeline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Needs/preferences of institution that cannot be addressed by the EDI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Timing of time-sensitive financial documents and time-sensitive processes within institutions, vendor.</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setting expectations,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Know what the outcome looks like: loaded invoices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Automating processes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Knowing what will happen, when with regards to sets, set up, results</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negotiating timelines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Goal to load renewal invoices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Process invoices asap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Testing the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Timeline!</a:t>
            </a:r>
          </a:p>
          <a:p>
            <a:pPr lvl="1"/>
            <a:endParaRPr lang="en-US" sz="1200" kern="1200" dirty="0" smtClean="0">
              <a:solidFill>
                <a:schemeClr val="tx1"/>
              </a:solidFill>
              <a:effectLst/>
              <a:latin typeface="+mn-lt"/>
              <a:ea typeface="+mn-ea"/>
              <a:cs typeface="+mn-cs"/>
            </a:endParaRPr>
          </a:p>
          <a:p>
            <a:pPr lvl="0" algn="l"/>
            <a:r>
              <a:rPr lang="en-US" sz="1200" kern="1200" dirty="0" smtClean="0">
                <a:solidFill>
                  <a:schemeClr val="tx1"/>
                </a:solidFill>
                <a:effectLst/>
                <a:latin typeface="+mn-lt"/>
                <a:ea typeface="+mn-ea"/>
                <a:cs typeface="+mn-cs"/>
              </a:rPr>
              <a:t>Be</a:t>
            </a:r>
            <a:r>
              <a:rPr lang="en-US" sz="1200" kern="1200" baseline="0" dirty="0" smtClean="0">
                <a:solidFill>
                  <a:schemeClr val="tx1"/>
                </a:solidFill>
                <a:effectLst/>
                <a:latin typeface="+mn-lt"/>
                <a:ea typeface="+mn-ea"/>
                <a:cs typeface="+mn-cs"/>
              </a:rPr>
              <a:t> Flexible</a:t>
            </a:r>
          </a:p>
          <a:p>
            <a:pPr marL="171450" lvl="0" indent="-171450" algn="l">
              <a:buFont typeface="Arial" panose="020B0604020202020204" pitchFamily="34" charset="0"/>
              <a:buChar char="•"/>
            </a:pPr>
            <a:r>
              <a:rPr lang="en-US" sz="1200" kern="1200" baseline="0" dirty="0" smtClean="0">
                <a:solidFill>
                  <a:schemeClr val="tx1"/>
                </a:solidFill>
                <a:effectLst/>
                <a:latin typeface="+mn-lt"/>
                <a:ea typeface="+mn-ea"/>
                <a:cs typeface="+mn-cs"/>
              </a:rPr>
              <a:t>Work within a changing environment</a:t>
            </a:r>
          </a:p>
          <a:p>
            <a:pPr marL="171450" lvl="0" indent="-171450" algn="l">
              <a:buFont typeface="Arial" panose="020B0604020202020204" pitchFamily="34" charset="0"/>
              <a:buChar char="•"/>
            </a:pPr>
            <a:r>
              <a:rPr lang="en-US" sz="1200" kern="1200" baseline="0" dirty="0" smtClean="0">
                <a:solidFill>
                  <a:schemeClr val="tx1"/>
                </a:solidFill>
                <a:effectLst/>
                <a:latin typeface="+mn-lt"/>
                <a:ea typeface="+mn-ea"/>
                <a:cs typeface="+mn-cs"/>
              </a:rPr>
              <a:t>Manage changing expectations and timelines</a:t>
            </a:r>
          </a:p>
          <a:p>
            <a:pPr marL="171450" lvl="0" indent="-171450" algn="l">
              <a:buFont typeface="Arial" panose="020B0604020202020204" pitchFamily="34" charset="0"/>
              <a:buChar char="•"/>
            </a:pPr>
            <a:r>
              <a:rPr lang="en-US" sz="1200" kern="1200" baseline="0" dirty="0" smtClean="0">
                <a:solidFill>
                  <a:schemeClr val="tx1"/>
                </a:solidFill>
                <a:effectLst/>
                <a:latin typeface="+mn-lt"/>
                <a:ea typeface="+mn-ea"/>
                <a:cs typeface="+mn-cs"/>
              </a:rPr>
              <a:t>Flexibility RE invoice due dates</a:t>
            </a:r>
          </a:p>
          <a:p>
            <a:pPr marL="171450" lvl="0" indent="-171450" algn="l">
              <a:buFont typeface="Arial" panose="020B0604020202020204" pitchFamily="34" charset="0"/>
              <a:buChar char="•"/>
            </a:pPr>
            <a:r>
              <a:rPr lang="en-US" sz="1200" kern="1200" baseline="0" dirty="0" smtClean="0">
                <a:solidFill>
                  <a:schemeClr val="tx1"/>
                </a:solidFill>
                <a:effectLst/>
                <a:latin typeface="+mn-lt"/>
                <a:ea typeface="+mn-ea"/>
                <a:cs typeface="+mn-cs"/>
              </a:rPr>
              <a:t>Flexibility in addressing issues with the process</a:t>
            </a:r>
          </a:p>
          <a:p>
            <a:pPr lvl="0" algn="l"/>
            <a:endParaRPr lang="en-US" sz="1200" kern="1200" baseline="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CCC758C-A9CB-4D0D-8D4E-F2605263962D}" type="slidenum">
              <a:rPr lang="en-US" smtClean="0"/>
              <a:t>12</a:t>
            </a:fld>
            <a:endParaRPr lang="en-US"/>
          </a:p>
        </p:txBody>
      </p:sp>
    </p:spTree>
    <p:extLst>
      <p:ext uri="{BB962C8B-B14F-4D97-AF65-F5344CB8AC3E}">
        <p14:creationId xmlns:p14="http://schemas.microsoft.com/office/powerpoint/2010/main" val="305256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1712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95222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60156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875125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491299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9FD0C-5451-4CA0-86AF-E70AE327998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88213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9331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9619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9053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87444"/>
            <a:ext cx="10363200" cy="1460811"/>
          </a:xfrm>
        </p:spPr>
        <p:txBody>
          <a:bodyPr anchor="t" anchorCtr="0"/>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742873"/>
            <a:ext cx="9144000" cy="514927"/>
          </a:xfrm>
        </p:spPr>
        <p:txBody>
          <a:bodyPr/>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952744" y="773039"/>
            <a:ext cx="8286513" cy="1319787"/>
          </a:xfrm>
          <a:prstGeom prst="rect">
            <a:avLst/>
          </a:prstGeom>
        </p:spPr>
      </p:pic>
    </p:spTree>
    <p:extLst>
      <p:ext uri="{BB962C8B-B14F-4D97-AF65-F5344CB8AC3E}">
        <p14:creationId xmlns:p14="http://schemas.microsoft.com/office/powerpoint/2010/main" val="109154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roduct Specific">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72754"/>
            <a:ext cx="10363200" cy="641261"/>
          </a:xfrm>
        </p:spPr>
        <p:txBody>
          <a:bodyPr anchor="t" anchorCtr="0"/>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850449"/>
            <a:ext cx="9144000" cy="514927"/>
          </a:xfrm>
        </p:spPr>
        <p:txBody>
          <a:bodyPr/>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952744" y="773039"/>
            <a:ext cx="8286513" cy="1319787"/>
          </a:xfrm>
          <a:prstGeom prst="rect">
            <a:avLst/>
          </a:prstGeom>
        </p:spPr>
      </p:pic>
    </p:spTree>
    <p:extLst>
      <p:ext uri="{BB962C8B-B14F-4D97-AF65-F5344CB8AC3E}">
        <p14:creationId xmlns:p14="http://schemas.microsoft.com/office/powerpoint/2010/main" val="373388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6064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34506"/>
            <a:ext cx="10363200" cy="647428"/>
          </a:xfrm>
        </p:spPr>
        <p:txBody>
          <a:bodyPr anchor="t" anchorCtr="0"/>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914401" y="2541645"/>
            <a:ext cx="10363199" cy="457200"/>
          </a:xfrm>
        </p:spPr>
        <p:txBody>
          <a:bodyPr/>
          <a:lstStyle>
            <a:lvl1pPr marL="0" indent="0" algn="ctr">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Name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45686" y="664897"/>
            <a:ext cx="3700629" cy="589398"/>
          </a:xfrm>
          <a:prstGeom prst="rect">
            <a:avLst/>
          </a:prstGeom>
        </p:spPr>
      </p:pic>
      <p:sp>
        <p:nvSpPr>
          <p:cNvPr id="22" name="Text Placeholder 21"/>
          <p:cNvSpPr>
            <a:spLocks noGrp="1"/>
          </p:cNvSpPr>
          <p:nvPr>
            <p:ph type="body" sz="quarter" idx="10" hasCustomPrompt="1"/>
          </p:nvPr>
        </p:nvSpPr>
        <p:spPr>
          <a:xfrm>
            <a:off x="4719022" y="4106703"/>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Phone Number</a:t>
            </a:r>
            <a:endParaRPr lang="en-US" dirty="0"/>
          </a:p>
        </p:txBody>
      </p:sp>
      <p:sp>
        <p:nvSpPr>
          <p:cNvPr id="23" name="Text Placeholder 21"/>
          <p:cNvSpPr>
            <a:spLocks noGrp="1"/>
          </p:cNvSpPr>
          <p:nvPr>
            <p:ph type="body" sz="quarter" idx="11" hasCustomPrompt="1"/>
          </p:nvPr>
        </p:nvSpPr>
        <p:spPr>
          <a:xfrm>
            <a:off x="4719022" y="3295946"/>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Email</a:t>
            </a:r>
            <a:endParaRPr lang="en-US" dirty="0"/>
          </a:p>
        </p:txBody>
      </p:sp>
      <p:sp>
        <p:nvSpPr>
          <p:cNvPr id="24" name="Text Placeholder 21"/>
          <p:cNvSpPr>
            <a:spLocks noGrp="1"/>
          </p:cNvSpPr>
          <p:nvPr>
            <p:ph type="body" sz="quarter" idx="12" hasCustomPrompt="1"/>
          </p:nvPr>
        </p:nvSpPr>
        <p:spPr>
          <a:xfrm>
            <a:off x="4719022" y="4917460"/>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Twitter Handle</a:t>
            </a:r>
            <a:endParaRPr lang="en-US" dirty="0"/>
          </a:p>
        </p:txBody>
      </p:sp>
      <p:cxnSp>
        <p:nvCxnSpPr>
          <p:cNvPr id="27" name="Straight Connector 26"/>
          <p:cNvCxnSpPr/>
          <p:nvPr userDrawn="1"/>
        </p:nvCxnSpPr>
        <p:spPr>
          <a:xfrm>
            <a:off x="2481431" y="2302133"/>
            <a:ext cx="7229139" cy="0"/>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11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8228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79622"/>
            <a:ext cx="6444048" cy="556055"/>
          </a:xfrm>
          <a:solidFill>
            <a:schemeClr val="bg1">
              <a:alpha val="25000"/>
            </a:schemeClr>
          </a:solidFill>
        </p:spPr>
        <p:txBody>
          <a:bodyPr/>
          <a:lstStyle>
            <a:lvl1pPr>
              <a:defRPr sz="2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235677"/>
            <a:ext cx="6444048" cy="2434281"/>
          </a:xfrm>
          <a:solidFill>
            <a:schemeClr val="bg2"/>
          </a:solidFill>
        </p:spPr>
        <p:txBody>
          <a:bodyPr lIns="182880" tIns="182880" rIns="182880" bIns="182880"/>
          <a:lstStyle>
            <a:lvl1pPr marL="0" indent="0">
              <a:buNone/>
              <a:defRPr sz="2400">
                <a:solidFill>
                  <a:schemeClr val="accent4"/>
                </a:solidFill>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Tree>
    <p:extLst>
      <p:ext uri="{BB962C8B-B14F-4D97-AF65-F5344CB8AC3E}">
        <p14:creationId xmlns:p14="http://schemas.microsoft.com/office/powerpoint/2010/main" val="421749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1000"/>
                        <p:tgtEl>
                          <p:spTgt spid="3"/>
                        </p:tgtEl>
                      </p:cBhvr>
                    </p:animEffect>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9641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654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5162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788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399951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24266"/>
            <a:ext cx="10363200" cy="1460811"/>
          </a:xfrm>
        </p:spPr>
        <p:txBody>
          <a:bodyPr anchor="t" anchorCtr="0"/>
          <a:lstStyle>
            <a:lvl1pPr algn="ctr">
              <a:defRPr sz="4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5879695"/>
            <a:ext cx="9144000" cy="514927"/>
          </a:xfrm>
        </p:spPr>
        <p:txBody>
          <a:bodyPr/>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952744" y="773039"/>
            <a:ext cx="8286513" cy="1319787"/>
          </a:xfrm>
          <a:prstGeom prst="rect">
            <a:avLst/>
          </a:prstGeom>
        </p:spPr>
      </p:pic>
    </p:spTree>
    <p:extLst>
      <p:ext uri="{BB962C8B-B14F-4D97-AF65-F5344CB8AC3E}">
        <p14:creationId xmlns:p14="http://schemas.microsoft.com/office/powerpoint/2010/main" val="76567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2767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80304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3719384"/>
            <a:ext cx="5181600" cy="24575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3719384"/>
            <a:ext cx="5181600" cy="24575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8475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5459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45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1797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for Product">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289794"/>
            <a:ext cx="10363200" cy="756005"/>
          </a:xfrm>
        </p:spPr>
        <p:txBody>
          <a:bodyPr anchor="ctr" anchorCtr="0"/>
          <a:lstStyle>
            <a:lvl1pPr algn="ctr">
              <a:defRPr sz="32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6067314"/>
            <a:ext cx="9144000" cy="320040"/>
          </a:xfrm>
        </p:spPr>
        <p:txBody>
          <a:bodyPr anchor="ctr" anchorCtr="0"/>
          <a:lstStyle>
            <a:lvl1pPr marL="0" indent="0" algn="ctr">
              <a:buNone/>
              <a:defRPr sz="1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102479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95269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Para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lnSpc>
                <a:spcPct val="120000"/>
              </a:lnSpc>
              <a:buNone/>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p14="http://schemas.microsoft.com/office/powerpoint/2010/main" val="57243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2162287"/>
            <a:ext cx="10515600" cy="38210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0"/>
          </p:nvPr>
        </p:nvSpPr>
        <p:spPr>
          <a:xfrm>
            <a:off x="838200" y="1529319"/>
            <a:ext cx="10515600" cy="525430"/>
          </a:xfrm>
        </p:spPr>
        <p:txBody>
          <a:bodyPr/>
          <a:lstStyle>
            <a:lvl1pPr marL="0" indent="0">
              <a:buNone/>
              <a:defRPr sz="2000" b="1"/>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26409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02390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630496"/>
            <a:ext cx="5181600" cy="4535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630496"/>
            <a:ext cx="5181600" cy="4535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0877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59937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2162288"/>
            <a:ext cx="5181600" cy="39929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2162288"/>
            <a:ext cx="5181600" cy="39929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0"/>
          </p:nvPr>
        </p:nvSpPr>
        <p:spPr>
          <a:xfrm>
            <a:off x="838200" y="1529319"/>
            <a:ext cx="10515600" cy="525430"/>
          </a:xfrm>
        </p:spPr>
        <p:txBody>
          <a:bodyPr/>
          <a:lstStyle>
            <a:lvl1pPr marL="0" indent="0">
              <a:buNone/>
              <a:defRPr sz="2000" b="1"/>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283599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77841"/>
            <a:ext cx="105156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9" y="1557193"/>
            <a:ext cx="5157787" cy="697509"/>
          </a:xfrm>
          <a:solidFill>
            <a:schemeClr val="bg1">
              <a:lumMod val="95000"/>
            </a:schemeClr>
          </a:solidFill>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317789"/>
            <a:ext cx="5157787"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1" y="1557193"/>
            <a:ext cx="5183188" cy="697509"/>
          </a:xfrm>
          <a:solidFill>
            <a:schemeClr val="bg1">
              <a:lumMod val="95000"/>
            </a:schemeClr>
          </a:solidFill>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317789"/>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759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76880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807286"/>
            <a:ext cx="10515600" cy="1731981"/>
          </a:xfrm>
        </p:spPr>
        <p:txBody>
          <a:bodyPr/>
          <a:lstStyle>
            <a:lvl1pPr algn="ctr">
              <a:lnSpc>
                <a:spcPct val="120000"/>
              </a:lnSpc>
              <a:defRPr sz="4000">
                <a:solidFill>
                  <a:schemeClr val="accent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8528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48127"/>
          </a:xfrm>
        </p:spPr>
        <p:txBody>
          <a:bodyPr/>
          <a:lstStyle>
            <a:lvl1pPr algn="ctr">
              <a:defRPr sz="2800" b="1">
                <a:solidFill>
                  <a:schemeClr val="accent4"/>
                </a:solidFill>
              </a:defRPr>
            </a:lvl1pPr>
          </a:lstStyle>
          <a:p>
            <a:r>
              <a:rPr lang="en-US" smtClean="0"/>
              <a:t>Click to edit Master title style</a:t>
            </a:r>
            <a:endParaRPr lang="en-US" dirty="0"/>
          </a:p>
        </p:txBody>
      </p:sp>
      <p:sp>
        <p:nvSpPr>
          <p:cNvPr id="5" name="Text Placeholder 3"/>
          <p:cNvSpPr>
            <a:spLocks noGrp="1"/>
          </p:cNvSpPr>
          <p:nvPr>
            <p:ph type="body" sz="half" idx="2"/>
          </p:nvPr>
        </p:nvSpPr>
        <p:spPr>
          <a:xfrm>
            <a:off x="839787" y="1180071"/>
            <a:ext cx="10514012" cy="42630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94122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4354157" cy="1990799"/>
          </a:xfrm>
        </p:spPr>
        <p:txBody>
          <a:bodyPr/>
          <a:lstStyle>
            <a:lvl1pPr algn="ctr">
              <a:defRPr sz="2800" b="1">
                <a:solidFill>
                  <a:schemeClr val="accent4"/>
                </a:solidFill>
              </a:defRPr>
            </a:lvl1pPr>
          </a:lstStyle>
          <a:p>
            <a:r>
              <a:rPr lang="en-US" dirty="0" smtClean="0"/>
              <a:t>Click to edit Master title style</a:t>
            </a:r>
            <a:endParaRPr lang="en-US" dirty="0"/>
          </a:p>
        </p:txBody>
      </p:sp>
      <p:sp>
        <p:nvSpPr>
          <p:cNvPr id="5" name="Text Placeholder 3"/>
          <p:cNvSpPr>
            <a:spLocks noGrp="1"/>
          </p:cNvSpPr>
          <p:nvPr>
            <p:ph type="body" sz="half" idx="2"/>
          </p:nvPr>
        </p:nvSpPr>
        <p:spPr>
          <a:xfrm>
            <a:off x="839787" y="2589322"/>
            <a:ext cx="4353500" cy="177828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262923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91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1870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026520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2910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4/21/2016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3532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for Product">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289794"/>
            <a:ext cx="10363200" cy="756005"/>
          </a:xfrm>
        </p:spPr>
        <p:txBody>
          <a:bodyPr anchor="ctr" anchorCtr="0"/>
          <a:lstStyle>
            <a:lvl1pPr algn="ctr">
              <a:defRPr sz="3200">
                <a:solidFill>
                  <a:schemeClr val="accent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6067314"/>
            <a:ext cx="9144000" cy="320040"/>
          </a:xfrm>
        </p:spPr>
        <p:txBody>
          <a:bodyPr anchor="ctr" anchorCtr="0"/>
          <a:lstStyle>
            <a:lvl1pPr marL="0" indent="0" algn="ctr">
              <a:buNone/>
              <a:defRPr sz="1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107755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9134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Para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lnSpc>
                <a:spcPct val="120000"/>
              </a:lnSpc>
              <a:buNone/>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p14="http://schemas.microsoft.com/office/powerpoint/2010/main" val="321095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2162287"/>
            <a:ext cx="10515600" cy="38210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0"/>
          </p:nvPr>
        </p:nvSpPr>
        <p:spPr>
          <a:xfrm>
            <a:off x="838200" y="1529319"/>
            <a:ext cx="10515600" cy="525430"/>
          </a:xfrm>
        </p:spPr>
        <p:txBody>
          <a:bodyPr/>
          <a:lstStyle>
            <a:lvl1pPr marL="0" indent="0">
              <a:buNone/>
              <a:defRPr sz="2000" b="1"/>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75630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1892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630496"/>
            <a:ext cx="5181600" cy="4535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630496"/>
            <a:ext cx="5181600" cy="4535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6331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2162288"/>
            <a:ext cx="5181600" cy="39929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2162288"/>
            <a:ext cx="5181600" cy="39929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0"/>
          </p:nvPr>
        </p:nvSpPr>
        <p:spPr>
          <a:xfrm>
            <a:off x="838200" y="1529319"/>
            <a:ext cx="10515600" cy="525430"/>
          </a:xfrm>
        </p:spPr>
        <p:txBody>
          <a:bodyPr/>
          <a:lstStyle>
            <a:lvl1pPr marL="0" indent="0">
              <a:buNone/>
              <a:defRPr sz="2000" b="1"/>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232772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77841"/>
            <a:ext cx="105156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9" y="1557193"/>
            <a:ext cx="5157787" cy="697509"/>
          </a:xfrm>
          <a:solidFill>
            <a:schemeClr val="bg1">
              <a:lumMod val="95000"/>
            </a:schemeClr>
          </a:solidFill>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317789"/>
            <a:ext cx="5157787"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1" y="1557193"/>
            <a:ext cx="5183188" cy="697509"/>
          </a:xfrm>
          <a:solidFill>
            <a:schemeClr val="bg1">
              <a:lumMod val="95000"/>
            </a:schemeClr>
          </a:solidFill>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317789"/>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0690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6794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807286"/>
            <a:ext cx="10515600" cy="1731981"/>
          </a:xfrm>
        </p:spPr>
        <p:txBody>
          <a:bodyPr/>
          <a:lstStyle>
            <a:lvl1pPr algn="ctr">
              <a:lnSpc>
                <a:spcPct val="120000"/>
              </a:lnSpc>
              <a:defRPr sz="4000">
                <a:solidFill>
                  <a:schemeClr val="accent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3179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3286754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48127"/>
          </a:xfrm>
        </p:spPr>
        <p:txBody>
          <a:bodyPr/>
          <a:lstStyle>
            <a:lvl1pPr algn="ctr">
              <a:defRPr sz="2800" b="1">
                <a:solidFill>
                  <a:schemeClr val="accent4"/>
                </a:solidFill>
              </a:defRPr>
            </a:lvl1pPr>
          </a:lstStyle>
          <a:p>
            <a:r>
              <a:rPr lang="en-US" smtClean="0"/>
              <a:t>Click to edit Master title style</a:t>
            </a:r>
            <a:endParaRPr lang="en-US" dirty="0"/>
          </a:p>
        </p:txBody>
      </p:sp>
      <p:sp>
        <p:nvSpPr>
          <p:cNvPr id="5" name="Text Placeholder 3"/>
          <p:cNvSpPr>
            <a:spLocks noGrp="1"/>
          </p:cNvSpPr>
          <p:nvPr>
            <p:ph type="body" sz="half" idx="2"/>
          </p:nvPr>
        </p:nvSpPr>
        <p:spPr>
          <a:xfrm>
            <a:off x="839787" y="1180071"/>
            <a:ext cx="10514012" cy="42630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35954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4354157" cy="1990799"/>
          </a:xfrm>
        </p:spPr>
        <p:txBody>
          <a:bodyPr/>
          <a:lstStyle>
            <a:lvl1pPr algn="ctr">
              <a:defRPr sz="2800" b="1">
                <a:solidFill>
                  <a:schemeClr val="accent4"/>
                </a:solidFill>
              </a:defRPr>
            </a:lvl1pPr>
          </a:lstStyle>
          <a:p>
            <a:r>
              <a:rPr lang="en-US" dirty="0" smtClean="0"/>
              <a:t>Click to edit Master title style</a:t>
            </a:r>
            <a:endParaRPr lang="en-US" dirty="0"/>
          </a:p>
        </p:txBody>
      </p:sp>
      <p:sp>
        <p:nvSpPr>
          <p:cNvPr id="5" name="Text Placeholder 3"/>
          <p:cNvSpPr>
            <a:spLocks noGrp="1"/>
          </p:cNvSpPr>
          <p:nvPr>
            <p:ph type="body" sz="half" idx="2"/>
          </p:nvPr>
        </p:nvSpPr>
        <p:spPr>
          <a:xfrm>
            <a:off x="839787" y="2589322"/>
            <a:ext cx="4353500" cy="177828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398548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7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39891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9816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hank You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34506"/>
            <a:ext cx="10363200" cy="647428"/>
          </a:xfrm>
        </p:spPr>
        <p:txBody>
          <a:bodyPr anchor="t" anchorCtr="0"/>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914401" y="2541645"/>
            <a:ext cx="10363199" cy="457200"/>
          </a:xfrm>
        </p:spPr>
        <p:txBody>
          <a:bodyPr/>
          <a:lstStyle>
            <a:lvl1pPr marL="0" indent="0" algn="ctr">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Name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45686" y="664897"/>
            <a:ext cx="3700629" cy="589398"/>
          </a:xfrm>
          <a:prstGeom prst="rect">
            <a:avLst/>
          </a:prstGeom>
        </p:spPr>
      </p:pic>
      <p:sp>
        <p:nvSpPr>
          <p:cNvPr id="22" name="Text Placeholder 21"/>
          <p:cNvSpPr>
            <a:spLocks noGrp="1"/>
          </p:cNvSpPr>
          <p:nvPr>
            <p:ph type="body" sz="quarter" idx="10" hasCustomPrompt="1"/>
          </p:nvPr>
        </p:nvSpPr>
        <p:spPr>
          <a:xfrm>
            <a:off x="4719022" y="4881254"/>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Phone Number</a:t>
            </a:r>
            <a:endParaRPr lang="en-US" dirty="0"/>
          </a:p>
        </p:txBody>
      </p:sp>
      <p:sp>
        <p:nvSpPr>
          <p:cNvPr id="23" name="Text Placeholder 21"/>
          <p:cNvSpPr>
            <a:spLocks noGrp="1"/>
          </p:cNvSpPr>
          <p:nvPr>
            <p:ph type="body" sz="quarter" idx="11" hasCustomPrompt="1"/>
          </p:nvPr>
        </p:nvSpPr>
        <p:spPr>
          <a:xfrm>
            <a:off x="4719022" y="4070497"/>
            <a:ext cx="4460839" cy="457200"/>
          </a:xfrm>
        </p:spPr>
        <p:txBody>
          <a:bodyPr/>
          <a:lstStyle>
            <a:lvl1pPr marL="0" indent="0" algn="l">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Email</a:t>
            </a:r>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01034" y="594078"/>
            <a:ext cx="4589933" cy="731036"/>
          </a:xfrm>
          <a:prstGeom prst="rect">
            <a:avLst/>
          </a:prstGeom>
        </p:spPr>
      </p:pic>
    </p:spTree>
    <p:extLst>
      <p:ext uri="{BB962C8B-B14F-4D97-AF65-F5344CB8AC3E}">
        <p14:creationId xmlns:p14="http://schemas.microsoft.com/office/powerpoint/2010/main" val="4058949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4/21/2016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075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293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792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4.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19" Type="http://schemas.openxmlformats.org/officeDocument/2006/relationships/image" Target="../media/image1.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59FD0C-5451-4CA0-86AF-E70AE3279989}" type="datetimeFigureOut">
              <a:rPr lang="en-US" smtClean="0"/>
              <a:t>4/21/2016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9738897"/>
      </p:ext>
    </p:extLst>
  </p:cSld>
  <p:clrMap bg1="dk1" tx1="lt1" bg2="dk2" tx2="lt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65234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prstClr val="white"/>
              </a:solidFill>
            </a:endParaRPr>
          </a:p>
        </p:txBody>
      </p:sp>
      <p:sp>
        <p:nvSpPr>
          <p:cNvPr id="5" name="Isosceles Triangle 4"/>
          <p:cNvSpPr/>
          <p:nvPr userDrawn="1"/>
        </p:nvSpPr>
        <p:spPr>
          <a:xfrm flipH="1">
            <a:off x="0" y="1"/>
            <a:ext cx="12192000" cy="6513858"/>
          </a:xfrm>
          <a:prstGeom prst="triangle">
            <a:avLst>
              <a:gd name="adj" fmla="val 0"/>
            </a:avLst>
          </a:prstGeom>
          <a:solidFill>
            <a:srgbClr val="1038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prstClr val="white"/>
              </a:solidFill>
            </a:endParaRPr>
          </a:p>
        </p:txBody>
      </p:sp>
      <p:pic>
        <p:nvPicPr>
          <p:cNvPr id="9" name="Picture 8"/>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1005160" y="6614475"/>
            <a:ext cx="1069489" cy="170336"/>
          </a:xfrm>
          <a:prstGeom prst="rect">
            <a:avLst/>
          </a:prstGeom>
        </p:spPr>
      </p:pic>
      <p:sp>
        <p:nvSpPr>
          <p:cNvPr id="10" name="TextBox 9"/>
          <p:cNvSpPr txBox="1"/>
          <p:nvPr userDrawn="1"/>
        </p:nvSpPr>
        <p:spPr>
          <a:xfrm>
            <a:off x="354058" y="6576534"/>
            <a:ext cx="2366839" cy="246221"/>
          </a:xfrm>
          <a:prstGeom prst="rect">
            <a:avLst/>
          </a:prstGeom>
          <a:noFill/>
        </p:spPr>
        <p:txBody>
          <a:bodyPr wrap="square" rtlCol="0">
            <a:spAutoFit/>
          </a:bodyPr>
          <a:lstStyle/>
          <a:p>
            <a:pPr defTabSz="914400"/>
            <a:r>
              <a:rPr lang="en-US" sz="1000" dirty="0" smtClean="0">
                <a:solidFill>
                  <a:srgbClr val="0E316B"/>
                </a:solidFill>
              </a:rPr>
              <a:t>|  www.ebsco.com</a:t>
            </a:r>
            <a:endParaRPr lang="en-US" sz="1000" dirty="0">
              <a:solidFill>
                <a:srgbClr val="0E316B"/>
              </a:solidFill>
            </a:endParaRPr>
          </a:p>
        </p:txBody>
      </p:sp>
      <p:sp>
        <p:nvSpPr>
          <p:cNvPr id="12" name="TextBox 11"/>
          <p:cNvSpPr txBox="1"/>
          <p:nvPr userDrawn="1"/>
        </p:nvSpPr>
        <p:spPr>
          <a:xfrm>
            <a:off x="-44604" y="6576534"/>
            <a:ext cx="600221" cy="246221"/>
          </a:xfrm>
          <a:prstGeom prst="rect">
            <a:avLst/>
          </a:prstGeom>
          <a:noFill/>
          <a:ln>
            <a:noFill/>
          </a:ln>
        </p:spPr>
        <p:txBody>
          <a:bodyPr wrap="square" rtlCol="0" anchor="ctr" anchorCtr="0">
            <a:noAutofit/>
          </a:bodyPr>
          <a:lstStyle/>
          <a:p>
            <a:pPr algn="ctr" defTabSz="914400"/>
            <a:fld id="{09848EAD-0F7B-4937-B01B-BB4372B1E0EA}" type="slidenum">
              <a:rPr lang="en-US" sz="1000" smtClean="0">
                <a:solidFill>
                  <a:srgbClr val="454545"/>
                </a:solidFill>
              </a:rPr>
              <a:pPr algn="ctr" defTabSz="914400"/>
              <a:t>‹#›</a:t>
            </a:fld>
            <a:endParaRPr lang="en-US" sz="1000" dirty="0">
              <a:solidFill>
                <a:srgbClr val="454545"/>
              </a:solidFill>
            </a:endParaRPr>
          </a:p>
        </p:txBody>
      </p:sp>
      <p:cxnSp>
        <p:nvCxnSpPr>
          <p:cNvPr id="16" name="Straight Connector 15"/>
          <p:cNvCxnSpPr/>
          <p:nvPr userDrawn="1"/>
        </p:nvCxnSpPr>
        <p:spPr>
          <a:xfrm>
            <a:off x="2051825" y="6701882"/>
            <a:ext cx="878716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838200" y="171483"/>
            <a:ext cx="105156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631981"/>
            <a:ext cx="10515600" cy="435133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19406082"/>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110000"/>
        </a:lnSpc>
        <a:spcBef>
          <a:spcPct val="0"/>
        </a:spcBef>
        <a:buNone/>
        <a:defRPr sz="3200" b="0"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9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9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9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9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9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2"/>
            <a:ext cx="12192000" cy="27101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prstClr val="white"/>
              </a:solidFill>
            </a:endParaRPr>
          </a:p>
        </p:txBody>
      </p:sp>
      <p:sp>
        <p:nvSpPr>
          <p:cNvPr id="13" name="Isosceles Triangle 12"/>
          <p:cNvSpPr/>
          <p:nvPr userDrawn="1"/>
        </p:nvSpPr>
        <p:spPr>
          <a:xfrm flipH="1">
            <a:off x="0" y="2"/>
            <a:ext cx="12192000" cy="2706129"/>
          </a:xfrm>
          <a:prstGeom prst="triangle">
            <a:avLst>
              <a:gd name="adj" fmla="val 0"/>
            </a:avLst>
          </a:prstGeom>
          <a:solidFill>
            <a:srgbClr val="1038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prstClr val="white"/>
              </a:solidFill>
            </a:endParaRPr>
          </a:p>
        </p:txBody>
      </p:sp>
      <p:pic>
        <p:nvPicPr>
          <p:cNvPr id="9" name="Picture 8"/>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11005160" y="6614475"/>
            <a:ext cx="1069489" cy="170336"/>
          </a:xfrm>
          <a:prstGeom prst="rect">
            <a:avLst/>
          </a:prstGeom>
        </p:spPr>
      </p:pic>
      <p:sp>
        <p:nvSpPr>
          <p:cNvPr id="10" name="TextBox 9"/>
          <p:cNvSpPr txBox="1"/>
          <p:nvPr userDrawn="1"/>
        </p:nvSpPr>
        <p:spPr>
          <a:xfrm>
            <a:off x="354058" y="6576534"/>
            <a:ext cx="2366839" cy="246221"/>
          </a:xfrm>
          <a:prstGeom prst="rect">
            <a:avLst/>
          </a:prstGeom>
          <a:noFill/>
        </p:spPr>
        <p:txBody>
          <a:bodyPr wrap="square" rtlCol="0">
            <a:spAutoFit/>
          </a:bodyPr>
          <a:lstStyle/>
          <a:p>
            <a:pPr defTabSz="914400"/>
            <a:r>
              <a:rPr lang="en-US" sz="1000" dirty="0" smtClean="0">
                <a:solidFill>
                  <a:srgbClr val="0E316B"/>
                </a:solidFill>
              </a:rPr>
              <a:t>|  www.ebsco.com</a:t>
            </a:r>
            <a:endParaRPr lang="en-US" sz="1000" dirty="0">
              <a:solidFill>
                <a:srgbClr val="0E316B"/>
              </a:solidFill>
            </a:endParaRPr>
          </a:p>
        </p:txBody>
      </p:sp>
      <p:sp>
        <p:nvSpPr>
          <p:cNvPr id="12" name="TextBox 11"/>
          <p:cNvSpPr txBox="1"/>
          <p:nvPr userDrawn="1"/>
        </p:nvSpPr>
        <p:spPr>
          <a:xfrm>
            <a:off x="-44604" y="6576534"/>
            <a:ext cx="600221" cy="246221"/>
          </a:xfrm>
          <a:prstGeom prst="rect">
            <a:avLst/>
          </a:prstGeom>
          <a:noFill/>
          <a:ln>
            <a:noFill/>
          </a:ln>
        </p:spPr>
        <p:txBody>
          <a:bodyPr wrap="square" rtlCol="0" anchor="ctr" anchorCtr="0">
            <a:noAutofit/>
          </a:bodyPr>
          <a:lstStyle/>
          <a:p>
            <a:pPr algn="ctr" defTabSz="914400"/>
            <a:fld id="{09848EAD-0F7B-4937-B01B-BB4372B1E0EA}" type="slidenum">
              <a:rPr lang="en-US" sz="1000" smtClean="0">
                <a:solidFill>
                  <a:srgbClr val="454545"/>
                </a:solidFill>
              </a:rPr>
              <a:pPr algn="ctr" defTabSz="914400"/>
              <a:t>‹#›</a:t>
            </a:fld>
            <a:endParaRPr lang="en-US" sz="1000" dirty="0">
              <a:solidFill>
                <a:srgbClr val="454545"/>
              </a:solidFill>
            </a:endParaRPr>
          </a:p>
        </p:txBody>
      </p:sp>
      <p:cxnSp>
        <p:nvCxnSpPr>
          <p:cNvPr id="16" name="Straight Connector 15"/>
          <p:cNvCxnSpPr/>
          <p:nvPr userDrawn="1"/>
        </p:nvCxnSpPr>
        <p:spPr>
          <a:xfrm>
            <a:off x="2051825" y="6701882"/>
            <a:ext cx="878716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3855308"/>
            <a:ext cx="10515600" cy="2321655"/>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Oval 5"/>
          <p:cNvSpPr/>
          <p:nvPr userDrawn="1"/>
        </p:nvSpPr>
        <p:spPr>
          <a:xfrm>
            <a:off x="5008606" y="1890584"/>
            <a:ext cx="2174789" cy="16310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prstClr val="white"/>
              </a:solidFill>
            </a:endParaRPr>
          </a:p>
        </p:txBody>
      </p:sp>
    </p:spTree>
    <p:extLst>
      <p:ext uri="{BB962C8B-B14F-4D97-AF65-F5344CB8AC3E}">
        <p14:creationId xmlns:p14="http://schemas.microsoft.com/office/powerpoint/2010/main" val="602689949"/>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400" rtl="0" eaLnBrk="1" latinLnBrk="0" hangingPunct="1">
        <a:lnSpc>
          <a:spcPct val="110000"/>
        </a:lnSpc>
        <a:spcBef>
          <a:spcPct val="0"/>
        </a:spcBef>
        <a:buNone/>
        <a:defRPr sz="3600" b="0" kern="1200">
          <a:solidFill>
            <a:schemeClr val="bg1"/>
          </a:solidFill>
          <a:latin typeface="+mj-lt"/>
          <a:ea typeface="+mj-ea"/>
          <a:cs typeface="+mj-cs"/>
        </a:defRPr>
      </a:lvl1pPr>
    </p:titleStyle>
    <p:bodyStyle>
      <a:lvl1pPr marL="0" indent="0" algn="l" defTabSz="914400" rtl="0" eaLnBrk="1" latinLnBrk="0" hangingPunct="1">
        <a:lnSpc>
          <a:spcPct val="110000"/>
        </a:lnSpc>
        <a:spcBef>
          <a:spcPts val="900"/>
        </a:spcBef>
        <a:buFont typeface="Arial" panose="020B0604020202020204" pitchFamily="34" charset="0"/>
        <a:buNone/>
        <a:defRPr sz="2800" kern="1200">
          <a:solidFill>
            <a:schemeClr val="accent4"/>
          </a:solidFill>
          <a:latin typeface="+mn-lt"/>
          <a:ea typeface="+mn-ea"/>
          <a:cs typeface="+mn-cs"/>
        </a:defRPr>
      </a:lvl1pPr>
      <a:lvl2pPr marL="0" indent="0" algn="l" defTabSz="914400" rtl="0" eaLnBrk="1" latinLnBrk="0" hangingPunct="1">
        <a:lnSpc>
          <a:spcPct val="110000"/>
        </a:lnSpc>
        <a:spcBef>
          <a:spcPts val="900"/>
        </a:spcBef>
        <a:buFont typeface="Arial" panose="020B0604020202020204" pitchFamily="34" charset="0"/>
        <a:buNone/>
        <a:defRPr sz="2400" kern="1200">
          <a:solidFill>
            <a:schemeClr val="accent4"/>
          </a:solidFill>
          <a:latin typeface="+mn-lt"/>
          <a:ea typeface="+mn-ea"/>
          <a:cs typeface="+mn-cs"/>
        </a:defRPr>
      </a:lvl2pPr>
      <a:lvl3pPr marL="0" indent="0" algn="l" defTabSz="914400" rtl="0" eaLnBrk="1" latinLnBrk="0" hangingPunct="1">
        <a:lnSpc>
          <a:spcPct val="110000"/>
        </a:lnSpc>
        <a:spcBef>
          <a:spcPts val="900"/>
        </a:spcBef>
        <a:buFont typeface="Arial" panose="020B0604020202020204" pitchFamily="34" charset="0"/>
        <a:buNone/>
        <a:defRPr sz="2000" kern="1200">
          <a:solidFill>
            <a:schemeClr val="accent4"/>
          </a:solidFill>
          <a:latin typeface="+mn-lt"/>
          <a:ea typeface="+mn-ea"/>
          <a:cs typeface="+mn-cs"/>
        </a:defRPr>
      </a:lvl3pPr>
      <a:lvl4pPr marL="0" indent="0" algn="l" defTabSz="914400" rtl="0" eaLnBrk="1" latinLnBrk="0" hangingPunct="1">
        <a:lnSpc>
          <a:spcPct val="110000"/>
        </a:lnSpc>
        <a:spcBef>
          <a:spcPts val="900"/>
        </a:spcBef>
        <a:buFont typeface="Arial" panose="020B0604020202020204" pitchFamily="34" charset="0"/>
        <a:buNone/>
        <a:defRPr sz="1800" kern="1200">
          <a:solidFill>
            <a:schemeClr val="accent4"/>
          </a:solidFill>
          <a:latin typeface="+mn-lt"/>
          <a:ea typeface="+mn-ea"/>
          <a:cs typeface="+mn-cs"/>
        </a:defRPr>
      </a:lvl4pPr>
      <a:lvl5pPr marL="0" indent="0" algn="l" defTabSz="914400" rtl="0" eaLnBrk="1" latinLnBrk="0" hangingPunct="1">
        <a:lnSpc>
          <a:spcPct val="110000"/>
        </a:lnSpc>
        <a:spcBef>
          <a:spcPts val="900"/>
        </a:spcBef>
        <a:buFont typeface="Arial" panose="020B0604020202020204" pitchFamily="34" charset="0"/>
        <a:buNone/>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71483"/>
            <a:ext cx="105156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631981"/>
            <a:ext cx="10515600" cy="435133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1005160" y="6614475"/>
            <a:ext cx="1069489" cy="170336"/>
          </a:xfrm>
          <a:prstGeom prst="rect">
            <a:avLst/>
          </a:prstGeom>
        </p:spPr>
      </p:pic>
      <p:sp>
        <p:nvSpPr>
          <p:cNvPr id="10" name="TextBox 9"/>
          <p:cNvSpPr txBox="1"/>
          <p:nvPr userDrawn="1"/>
        </p:nvSpPr>
        <p:spPr>
          <a:xfrm>
            <a:off x="354058" y="6576534"/>
            <a:ext cx="2366839" cy="246221"/>
          </a:xfrm>
          <a:prstGeom prst="rect">
            <a:avLst/>
          </a:prstGeom>
          <a:noFill/>
        </p:spPr>
        <p:txBody>
          <a:bodyPr wrap="square" rtlCol="0">
            <a:spAutoFit/>
          </a:bodyPr>
          <a:lstStyle/>
          <a:p>
            <a:pPr defTabSz="914400"/>
            <a:r>
              <a:rPr lang="en-US" sz="1000" dirty="0" smtClean="0">
                <a:solidFill>
                  <a:srgbClr val="0E316B"/>
                </a:solidFill>
              </a:rPr>
              <a:t>|  www.ebsco.com</a:t>
            </a:r>
            <a:endParaRPr lang="en-US" sz="1000" dirty="0">
              <a:solidFill>
                <a:srgbClr val="0E316B"/>
              </a:solidFill>
            </a:endParaRPr>
          </a:p>
        </p:txBody>
      </p:sp>
      <p:sp>
        <p:nvSpPr>
          <p:cNvPr id="12" name="TextBox 11"/>
          <p:cNvSpPr txBox="1"/>
          <p:nvPr userDrawn="1"/>
        </p:nvSpPr>
        <p:spPr>
          <a:xfrm>
            <a:off x="-44604" y="6576534"/>
            <a:ext cx="600221" cy="246221"/>
          </a:xfrm>
          <a:prstGeom prst="rect">
            <a:avLst/>
          </a:prstGeom>
          <a:noFill/>
          <a:ln>
            <a:noFill/>
          </a:ln>
        </p:spPr>
        <p:txBody>
          <a:bodyPr wrap="square" rtlCol="0" anchor="ctr" anchorCtr="0">
            <a:noAutofit/>
          </a:bodyPr>
          <a:lstStyle/>
          <a:p>
            <a:pPr algn="ctr" defTabSz="914400"/>
            <a:fld id="{09848EAD-0F7B-4937-B01B-BB4372B1E0EA}" type="slidenum">
              <a:rPr lang="en-US" sz="1000" smtClean="0">
                <a:solidFill>
                  <a:srgbClr val="454545"/>
                </a:solidFill>
              </a:rPr>
              <a:pPr algn="ctr" defTabSz="914400"/>
              <a:t>‹#›</a:t>
            </a:fld>
            <a:endParaRPr lang="en-US" sz="1000" dirty="0">
              <a:solidFill>
                <a:srgbClr val="454545"/>
              </a:solidFill>
            </a:endParaRPr>
          </a:p>
        </p:txBody>
      </p:sp>
      <p:cxnSp>
        <p:nvCxnSpPr>
          <p:cNvPr id="16" name="Straight Connector 15"/>
          <p:cNvCxnSpPr/>
          <p:nvPr userDrawn="1"/>
        </p:nvCxnSpPr>
        <p:spPr>
          <a:xfrm>
            <a:off x="2051825" y="6701882"/>
            <a:ext cx="878716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612692"/>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110000"/>
        </a:lnSpc>
        <a:spcBef>
          <a:spcPct val="0"/>
        </a:spcBef>
        <a:buNone/>
        <a:defRPr sz="3200" b="0" kern="120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9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110000"/>
        </a:lnSpc>
        <a:spcBef>
          <a:spcPts val="9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110000"/>
        </a:lnSpc>
        <a:spcBef>
          <a:spcPts val="9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110000"/>
        </a:lnSpc>
        <a:spcBef>
          <a:spcPts val="9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110000"/>
        </a:lnSpc>
        <a:spcBef>
          <a:spcPts val="9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71483"/>
            <a:ext cx="10515600"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631981"/>
            <a:ext cx="10515600" cy="435133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1005160" y="6614475"/>
            <a:ext cx="1069489" cy="170336"/>
          </a:xfrm>
          <a:prstGeom prst="rect">
            <a:avLst/>
          </a:prstGeom>
        </p:spPr>
      </p:pic>
      <p:sp>
        <p:nvSpPr>
          <p:cNvPr id="10" name="TextBox 9"/>
          <p:cNvSpPr txBox="1"/>
          <p:nvPr userDrawn="1"/>
        </p:nvSpPr>
        <p:spPr>
          <a:xfrm>
            <a:off x="354058" y="6576534"/>
            <a:ext cx="2366839" cy="246221"/>
          </a:xfrm>
          <a:prstGeom prst="rect">
            <a:avLst/>
          </a:prstGeom>
          <a:noFill/>
        </p:spPr>
        <p:txBody>
          <a:bodyPr wrap="square" rtlCol="0">
            <a:spAutoFit/>
          </a:bodyPr>
          <a:lstStyle/>
          <a:p>
            <a:pPr defTabSz="914400"/>
            <a:r>
              <a:rPr lang="en-US" sz="1000" dirty="0" smtClean="0">
                <a:solidFill>
                  <a:srgbClr val="0E316B"/>
                </a:solidFill>
              </a:rPr>
              <a:t>|  www.ebsco.com</a:t>
            </a:r>
            <a:endParaRPr lang="en-US" sz="1000" dirty="0">
              <a:solidFill>
                <a:srgbClr val="0E316B"/>
              </a:solidFill>
            </a:endParaRPr>
          </a:p>
        </p:txBody>
      </p:sp>
      <p:sp>
        <p:nvSpPr>
          <p:cNvPr id="12" name="TextBox 11"/>
          <p:cNvSpPr txBox="1"/>
          <p:nvPr userDrawn="1"/>
        </p:nvSpPr>
        <p:spPr>
          <a:xfrm>
            <a:off x="-44604" y="6576534"/>
            <a:ext cx="600221" cy="246221"/>
          </a:xfrm>
          <a:prstGeom prst="rect">
            <a:avLst/>
          </a:prstGeom>
          <a:noFill/>
          <a:ln>
            <a:noFill/>
          </a:ln>
        </p:spPr>
        <p:txBody>
          <a:bodyPr wrap="square" rtlCol="0" anchor="ctr" anchorCtr="0">
            <a:noAutofit/>
          </a:bodyPr>
          <a:lstStyle/>
          <a:p>
            <a:pPr algn="ctr" defTabSz="914400"/>
            <a:fld id="{09848EAD-0F7B-4937-B01B-BB4372B1E0EA}" type="slidenum">
              <a:rPr lang="en-US" sz="1000" smtClean="0">
                <a:solidFill>
                  <a:srgbClr val="454545"/>
                </a:solidFill>
              </a:rPr>
              <a:pPr algn="ctr" defTabSz="914400"/>
              <a:t>‹#›</a:t>
            </a:fld>
            <a:endParaRPr lang="en-US" sz="1000" dirty="0">
              <a:solidFill>
                <a:srgbClr val="454545"/>
              </a:solidFill>
            </a:endParaRPr>
          </a:p>
        </p:txBody>
      </p:sp>
      <p:cxnSp>
        <p:nvCxnSpPr>
          <p:cNvPr id="16" name="Straight Connector 15"/>
          <p:cNvCxnSpPr/>
          <p:nvPr userDrawn="1"/>
        </p:nvCxnSpPr>
        <p:spPr>
          <a:xfrm>
            <a:off x="2051825" y="6701882"/>
            <a:ext cx="878716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501139"/>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 id="214748393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110000"/>
        </a:lnSpc>
        <a:spcBef>
          <a:spcPct val="0"/>
        </a:spcBef>
        <a:buNone/>
        <a:defRPr sz="3200" b="0" kern="120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9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110000"/>
        </a:lnSpc>
        <a:spcBef>
          <a:spcPts val="9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110000"/>
        </a:lnSpc>
        <a:spcBef>
          <a:spcPts val="9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110000"/>
        </a:lnSpc>
        <a:spcBef>
          <a:spcPts val="9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110000"/>
        </a:lnSpc>
        <a:spcBef>
          <a:spcPts val="9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sz="4800" dirty="0"/>
              <a:t>We Said, They Said</a:t>
            </a:r>
          </a:p>
        </p:txBody>
      </p:sp>
      <p:sp>
        <p:nvSpPr>
          <p:cNvPr id="10" name="Subtitle 9"/>
          <p:cNvSpPr>
            <a:spLocks noGrp="1"/>
          </p:cNvSpPr>
          <p:nvPr>
            <p:ph type="subTitle" idx="1"/>
          </p:nvPr>
        </p:nvSpPr>
        <p:spPr>
          <a:xfrm>
            <a:off x="2667000" y="3890791"/>
            <a:ext cx="6858000" cy="514927"/>
          </a:xfrm>
        </p:spPr>
        <p:txBody>
          <a:bodyPr/>
          <a:lstStyle/>
          <a:p>
            <a:r>
              <a:rPr lang="en-US" b="1" dirty="0" smtClean="0"/>
              <a:t>Sharing Our Stories with Vendors</a:t>
            </a:r>
            <a:endParaRPr lang="en-US" b="1" dirty="0"/>
          </a:p>
        </p:txBody>
      </p:sp>
      <p:sp>
        <p:nvSpPr>
          <p:cNvPr id="12" name="Subtitle 9"/>
          <p:cNvSpPr txBox="1">
            <a:spLocks/>
          </p:cNvSpPr>
          <p:nvPr/>
        </p:nvSpPr>
        <p:spPr>
          <a:xfrm>
            <a:off x="2667000" y="5351602"/>
            <a:ext cx="6858000" cy="51492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900"/>
              </a:spcBef>
              <a:buFont typeface="Arial" panose="020B0604020202020204" pitchFamily="34" charset="0"/>
              <a:buNone/>
              <a:defRPr sz="2400" b="0" kern="1200">
                <a:solidFill>
                  <a:schemeClr val="bg1"/>
                </a:solidFill>
                <a:latin typeface="+mn-lt"/>
                <a:ea typeface="+mn-ea"/>
                <a:cs typeface="+mn-cs"/>
              </a:defRPr>
            </a:lvl1pPr>
            <a:lvl2pPr marL="457200" indent="0" algn="ctr" defTabSz="914400" rtl="0" eaLnBrk="1" latinLnBrk="0" hangingPunct="1">
              <a:lnSpc>
                <a:spcPct val="90000"/>
              </a:lnSpc>
              <a:spcBef>
                <a:spcPts val="9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9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9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9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prstClr val="white"/>
                </a:solidFill>
              </a:rPr>
              <a:t>Jesse Holden   |   Account Services Manager</a:t>
            </a:r>
          </a:p>
        </p:txBody>
      </p:sp>
    </p:spTree>
    <p:extLst>
      <p:ext uri="{BB962C8B-B14F-4D97-AF65-F5344CB8AC3E}">
        <p14:creationId xmlns:p14="http://schemas.microsoft.com/office/powerpoint/2010/main" val="3167816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Why EDI?</a:t>
            </a:r>
            <a:endParaRPr lang="en-US" sz="6000" dirty="0"/>
          </a:p>
        </p:txBody>
      </p:sp>
      <p:sp>
        <p:nvSpPr>
          <p:cNvPr id="3" name="Content Placeholder 2"/>
          <p:cNvSpPr>
            <a:spLocks noGrp="1"/>
          </p:cNvSpPr>
          <p:nvPr>
            <p:ph idx="1"/>
          </p:nvPr>
        </p:nvSpPr>
        <p:spPr>
          <a:xfrm>
            <a:off x="677334" y="2572069"/>
            <a:ext cx="8969586" cy="2899091"/>
          </a:xfrm>
        </p:spPr>
        <p:txBody>
          <a:bodyPr>
            <a:normAutofit/>
          </a:bodyPr>
          <a:lstStyle/>
          <a:p>
            <a:r>
              <a:rPr lang="en-US" sz="4400" dirty="0" smtClean="0"/>
              <a:t>Automation</a:t>
            </a:r>
          </a:p>
          <a:p>
            <a:r>
              <a:rPr lang="en-US" sz="4400" dirty="0" smtClean="0"/>
              <a:t>Efficiency</a:t>
            </a:r>
          </a:p>
          <a:p>
            <a:r>
              <a:rPr lang="en-US" sz="4400" dirty="0" smtClean="0"/>
              <a:t>Error prevention</a:t>
            </a:r>
          </a:p>
        </p:txBody>
      </p:sp>
    </p:spTree>
    <p:extLst>
      <p:ext uri="{BB962C8B-B14F-4D97-AF65-F5344CB8AC3E}">
        <p14:creationId xmlns:p14="http://schemas.microsoft.com/office/powerpoint/2010/main" val="2337385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67878"/>
            <a:ext cx="4756312" cy="4313769"/>
          </a:xfrm>
        </p:spPr>
        <p:txBody>
          <a:bodyPr>
            <a:no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May: Investigation</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June: Setup/Testing</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July: Correction</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August: Retest/Go Live</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4" name="Title 1"/>
          <p:cNvSpPr txBox="1">
            <a:spLocks/>
          </p:cNvSpPr>
          <p:nvPr/>
        </p:nvSpPr>
        <p:spPr>
          <a:xfrm>
            <a:off x="5451232" y="1956150"/>
            <a:ext cx="5732583" cy="404867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800" dirty="0" smtClean="0"/>
          </a:p>
          <a:p>
            <a:r>
              <a:rPr lang="en-US" sz="2800" dirty="0" smtClean="0">
                <a:solidFill>
                  <a:schemeClr val="tx1"/>
                </a:solidFill>
              </a:rPr>
              <a:t>September: Success</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October: Invoices in EDI</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November: Renewals</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December: Resolution</a:t>
            </a:r>
            <a:endParaRPr lang="en-US" sz="2800" dirty="0">
              <a:solidFill>
                <a:schemeClr val="tx1"/>
              </a:solidFill>
            </a:endParaRPr>
          </a:p>
        </p:txBody>
      </p:sp>
      <p:sp>
        <p:nvSpPr>
          <p:cNvPr id="5" name="Title 1"/>
          <p:cNvSpPr txBox="1">
            <a:spLocks/>
          </p:cNvSpPr>
          <p:nvPr/>
        </p:nvSpPr>
        <p:spPr>
          <a:xfrm>
            <a:off x="677334" y="766685"/>
            <a:ext cx="8297642" cy="136051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dirty="0" smtClean="0"/>
              <a:t>2015 Timeline</a:t>
            </a:r>
            <a:endParaRPr lang="en-US" sz="6000" dirty="0"/>
          </a:p>
        </p:txBody>
      </p:sp>
    </p:spTree>
    <p:extLst>
      <p:ext uri="{BB962C8B-B14F-4D97-AF65-F5344CB8AC3E}">
        <p14:creationId xmlns:p14="http://schemas.microsoft.com/office/powerpoint/2010/main" val="2532678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9120"/>
            <a:ext cx="8596668" cy="1320800"/>
          </a:xfrm>
        </p:spPr>
        <p:txBody>
          <a:bodyPr>
            <a:normAutofit/>
          </a:bodyPr>
          <a:lstStyle/>
          <a:p>
            <a:r>
              <a:rPr lang="en-US" sz="6000" dirty="0" smtClean="0"/>
              <a:t>Best Practices</a:t>
            </a:r>
            <a:endParaRPr lang="en-US" sz="6000" dirty="0"/>
          </a:p>
        </p:txBody>
      </p:sp>
      <p:sp>
        <p:nvSpPr>
          <p:cNvPr id="3" name="Content Placeholder 2"/>
          <p:cNvSpPr>
            <a:spLocks noGrp="1"/>
          </p:cNvSpPr>
          <p:nvPr>
            <p:ph idx="1"/>
          </p:nvPr>
        </p:nvSpPr>
        <p:spPr>
          <a:xfrm>
            <a:off x="677334" y="1898533"/>
            <a:ext cx="4110797" cy="4157084"/>
          </a:xfrm>
        </p:spPr>
        <p:txBody>
          <a:bodyPr>
            <a:noAutofit/>
          </a:bodyPr>
          <a:lstStyle/>
          <a:p>
            <a:pPr>
              <a:lnSpc>
                <a:spcPct val="200000"/>
              </a:lnSpc>
            </a:pPr>
            <a:r>
              <a:rPr lang="en-US" sz="2800" dirty="0"/>
              <a:t>B</a:t>
            </a:r>
            <a:r>
              <a:rPr lang="en-US" sz="2800" dirty="0" smtClean="0"/>
              <a:t>uild rapport</a:t>
            </a:r>
          </a:p>
          <a:p>
            <a:pPr>
              <a:lnSpc>
                <a:spcPct val="200000"/>
              </a:lnSpc>
            </a:pPr>
            <a:r>
              <a:rPr lang="en-US" sz="2800" dirty="0" smtClean="0"/>
              <a:t>Communication</a:t>
            </a:r>
          </a:p>
          <a:p>
            <a:pPr>
              <a:lnSpc>
                <a:spcPct val="200000"/>
              </a:lnSpc>
            </a:pPr>
            <a:r>
              <a:rPr lang="en-US" sz="2800" dirty="0"/>
              <a:t>Negotiate </a:t>
            </a:r>
            <a:r>
              <a:rPr lang="en-US" sz="2800" dirty="0" smtClean="0"/>
              <a:t>timelines</a:t>
            </a:r>
          </a:p>
          <a:p>
            <a:pPr>
              <a:lnSpc>
                <a:spcPct val="200000"/>
              </a:lnSpc>
            </a:pPr>
            <a:r>
              <a:rPr lang="en-US" sz="2800" dirty="0" smtClean="0"/>
              <a:t>Compare workflows</a:t>
            </a:r>
            <a:endParaRPr lang="en-US" sz="2800" dirty="0"/>
          </a:p>
        </p:txBody>
      </p:sp>
      <p:sp>
        <p:nvSpPr>
          <p:cNvPr id="4" name="Content Placeholder 2"/>
          <p:cNvSpPr txBox="1">
            <a:spLocks/>
          </p:cNvSpPr>
          <p:nvPr/>
        </p:nvSpPr>
        <p:spPr>
          <a:xfrm>
            <a:off x="5353226" y="1899920"/>
            <a:ext cx="4110797" cy="415430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200000"/>
              </a:lnSpc>
            </a:pPr>
            <a:r>
              <a:rPr lang="en-US" sz="2800" dirty="0" smtClean="0"/>
              <a:t>Identify pitfalls</a:t>
            </a:r>
          </a:p>
          <a:p>
            <a:pPr>
              <a:lnSpc>
                <a:spcPct val="200000"/>
              </a:lnSpc>
            </a:pPr>
            <a:r>
              <a:rPr lang="en-US" sz="2800" dirty="0" smtClean="0"/>
              <a:t>Flexibility</a:t>
            </a:r>
            <a:endParaRPr lang="en-US" sz="2800" dirty="0"/>
          </a:p>
          <a:p>
            <a:pPr>
              <a:lnSpc>
                <a:spcPct val="200000"/>
              </a:lnSpc>
            </a:pPr>
            <a:r>
              <a:rPr lang="en-US" sz="2800" dirty="0"/>
              <a:t>Set </a:t>
            </a:r>
            <a:r>
              <a:rPr lang="en-US" sz="2800" dirty="0" smtClean="0"/>
              <a:t>expectations</a:t>
            </a:r>
            <a:endParaRPr lang="en-US" sz="2800" dirty="0"/>
          </a:p>
          <a:p>
            <a:pPr>
              <a:lnSpc>
                <a:spcPct val="200000"/>
              </a:lnSpc>
            </a:pPr>
            <a:r>
              <a:rPr lang="en-US" sz="2800" dirty="0" smtClean="0"/>
              <a:t>Identify assumptions</a:t>
            </a:r>
            <a:endParaRPr lang="en-US" sz="2800" dirty="0"/>
          </a:p>
        </p:txBody>
      </p:sp>
    </p:spTree>
    <p:extLst>
      <p:ext uri="{BB962C8B-B14F-4D97-AF65-F5344CB8AC3E}">
        <p14:creationId xmlns:p14="http://schemas.microsoft.com/office/powerpoint/2010/main" val="365588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2400" dirty="0" smtClean="0"/>
              <a:t>Damon Campbell</a:t>
            </a:r>
          </a:p>
          <a:p>
            <a:pPr marL="0" indent="0" algn="ctr">
              <a:buNone/>
            </a:pPr>
            <a:r>
              <a:rPr lang="en-US" sz="2400" dirty="0"/>
              <a:t>Acquisitions </a:t>
            </a:r>
            <a:r>
              <a:rPr lang="en-US" sz="2400" dirty="0" smtClean="0"/>
              <a:t>Librarian</a:t>
            </a:r>
          </a:p>
          <a:p>
            <a:pPr marL="0" indent="0" algn="ctr">
              <a:buNone/>
            </a:pPr>
            <a:r>
              <a:rPr lang="en-US" sz="2400" dirty="0" smtClean="0"/>
              <a:t>University of Oregon Library</a:t>
            </a:r>
          </a:p>
          <a:p>
            <a:pPr marL="0" indent="0" algn="ctr">
              <a:buNone/>
            </a:pPr>
            <a:r>
              <a:rPr lang="en-US" sz="2400" dirty="0" smtClean="0"/>
              <a:t>dcamp@uoregon.edu</a:t>
            </a:r>
          </a:p>
        </p:txBody>
      </p:sp>
    </p:spTree>
    <p:extLst>
      <p:ext uri="{BB962C8B-B14F-4D97-AF65-F5344CB8AC3E}">
        <p14:creationId xmlns:p14="http://schemas.microsoft.com/office/powerpoint/2010/main" val="2354949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24000" y="3439887"/>
            <a:ext cx="9144000" cy="3083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Isosceles Triangle 18"/>
          <p:cNvSpPr/>
          <p:nvPr/>
        </p:nvSpPr>
        <p:spPr>
          <a:xfrm flipH="1">
            <a:off x="1524000" y="3434822"/>
            <a:ext cx="9144000" cy="3079037"/>
          </a:xfrm>
          <a:prstGeom prst="triangle">
            <a:avLst>
              <a:gd name="adj" fmla="val 0"/>
            </a:avLst>
          </a:prstGeom>
          <a:solidFill>
            <a:srgbClr val="1038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Jesse Holden   </a:t>
            </a:r>
            <a:r>
              <a:rPr lang="en-US" dirty="0"/>
              <a:t>|   </a:t>
            </a:r>
            <a:r>
              <a:rPr lang="en-US" b="0" dirty="0" smtClean="0"/>
              <a:t>Account Services Manager</a:t>
            </a:r>
            <a:endParaRPr lang="en-US" b="0" dirty="0"/>
          </a:p>
        </p:txBody>
      </p:sp>
      <p:sp>
        <p:nvSpPr>
          <p:cNvPr id="10" name="Text Placeholder 9"/>
          <p:cNvSpPr>
            <a:spLocks noGrp="1"/>
          </p:cNvSpPr>
          <p:nvPr>
            <p:ph type="body" sz="quarter" idx="11"/>
          </p:nvPr>
        </p:nvSpPr>
        <p:spPr>
          <a:xfrm>
            <a:off x="3893820" y="4638775"/>
            <a:ext cx="4404359" cy="685800"/>
          </a:xfrm>
        </p:spPr>
        <p:txBody>
          <a:bodyPr/>
          <a:lstStyle/>
          <a:p>
            <a:r>
              <a:rPr lang="en-US" sz="3600" dirty="0" smtClean="0">
                <a:solidFill>
                  <a:schemeClr val="bg1"/>
                </a:solidFill>
              </a:rPr>
              <a:t>jholden@ebsco.com</a:t>
            </a:r>
            <a:endParaRPr lang="en-US" sz="3600" dirty="0">
              <a:solidFill>
                <a:schemeClr val="bg1"/>
              </a:solidFill>
            </a:endParaRPr>
          </a:p>
        </p:txBody>
      </p:sp>
    </p:spTree>
    <p:extLst>
      <p:ext uri="{BB962C8B-B14F-4D97-AF65-F5344CB8AC3E}">
        <p14:creationId xmlns:p14="http://schemas.microsoft.com/office/powerpoint/2010/main" val="351226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Subscription Services</a:t>
            </a:r>
            <a:endParaRPr lang="en-US" b="1" dirty="0"/>
          </a:p>
        </p:txBody>
      </p:sp>
      <p:sp>
        <p:nvSpPr>
          <p:cNvPr id="4" name="Content Placeholder 3"/>
          <p:cNvSpPr>
            <a:spLocks noGrp="1"/>
          </p:cNvSpPr>
          <p:nvPr>
            <p:ph idx="1"/>
          </p:nvPr>
        </p:nvSpPr>
        <p:spPr>
          <a:xfrm>
            <a:off x="2152650" y="4010526"/>
            <a:ext cx="7886700" cy="2166436"/>
          </a:xfrm>
        </p:spPr>
        <p:txBody>
          <a:bodyPr/>
          <a:lstStyle/>
          <a:p>
            <a:pPr marL="457200" indent="-457200">
              <a:buFont typeface="Arial" panose="020B0604020202020204" pitchFamily="34" charset="0"/>
              <a:buChar char="•"/>
            </a:pPr>
            <a:r>
              <a:rPr lang="en-US" dirty="0" smtClean="0"/>
              <a:t>Single service point</a:t>
            </a:r>
          </a:p>
          <a:p>
            <a:pPr marL="457200" indent="-457200">
              <a:buFont typeface="Arial" panose="020B0604020202020204" pitchFamily="34" charset="0"/>
              <a:buChar char="•"/>
            </a:pPr>
            <a:r>
              <a:rPr lang="en-US" dirty="0"/>
              <a:t>Consolidation of </a:t>
            </a:r>
            <a:r>
              <a:rPr lang="en-US" dirty="0" smtClean="0"/>
              <a:t>invoices</a:t>
            </a:r>
          </a:p>
          <a:p>
            <a:pPr marL="457200" indent="-457200">
              <a:buFont typeface="Arial" panose="020B0604020202020204" pitchFamily="34" charset="0"/>
              <a:buChar char="•"/>
            </a:pPr>
            <a:r>
              <a:rPr lang="en-US" dirty="0" smtClean="0"/>
              <a:t>Subscription management</a:t>
            </a:r>
            <a:endParaRPr lang="en-US" dirty="0"/>
          </a:p>
          <a:p>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10199" y="2087197"/>
            <a:ext cx="1371603" cy="1371603"/>
          </a:xfrm>
          <a:prstGeom prst="rect">
            <a:avLst/>
          </a:prstGeom>
        </p:spPr>
      </p:pic>
    </p:spTree>
    <p:extLst>
      <p:ext uri="{BB962C8B-B14F-4D97-AF65-F5344CB8AC3E}">
        <p14:creationId xmlns:p14="http://schemas.microsoft.com/office/powerpoint/2010/main" val="204069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Librarian to Vendor</a:t>
            </a:r>
            <a:endParaRPr lang="en-US" dirty="0"/>
          </a:p>
        </p:txBody>
      </p:sp>
      <p:sp>
        <p:nvSpPr>
          <p:cNvPr id="4" name="Content Placeholder 3"/>
          <p:cNvSpPr>
            <a:spLocks noGrp="1"/>
          </p:cNvSpPr>
          <p:nvPr>
            <p:ph idx="1"/>
          </p:nvPr>
        </p:nvSpPr>
        <p:spPr>
          <a:xfrm>
            <a:off x="2152650" y="3978443"/>
            <a:ext cx="7886700" cy="2214562"/>
          </a:xfrm>
        </p:spPr>
        <p:txBody>
          <a:bodyPr/>
          <a:lstStyle/>
          <a:p>
            <a:pPr marL="457200" indent="-457200">
              <a:buFont typeface="Arial" panose="020B0604020202020204" pitchFamily="34" charset="0"/>
              <a:buChar char="•"/>
            </a:pPr>
            <a:r>
              <a:rPr lang="en-US" dirty="0" smtClean="0"/>
              <a:t>Acquisitions Librarian</a:t>
            </a:r>
          </a:p>
          <a:p>
            <a:pPr marL="457200" indent="-457200">
              <a:buFont typeface="Arial" panose="020B0604020202020204" pitchFamily="34" charset="0"/>
              <a:buChar char="•"/>
            </a:pPr>
            <a:r>
              <a:rPr lang="en-US" dirty="0" smtClean="0"/>
              <a:t>Account Services Manager</a:t>
            </a:r>
          </a:p>
          <a:p>
            <a:pPr marL="457200" indent="-457200">
              <a:buFont typeface="Arial" panose="020B0604020202020204" pitchFamily="34" charset="0"/>
              <a:buChar char="•"/>
            </a:pPr>
            <a:r>
              <a:rPr lang="en-US" i="1" dirty="0" smtClean="0"/>
              <a:t>Learning all over again!</a:t>
            </a:r>
            <a:endParaRPr lang="en-US" i="1" dirty="0"/>
          </a:p>
          <a:p>
            <a:endParaRPr lang="en-US"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10199" y="2087197"/>
            <a:ext cx="1371603" cy="1371603"/>
          </a:xfrm>
          <a:prstGeom prst="rect">
            <a:avLst/>
          </a:prstGeom>
        </p:spPr>
      </p:pic>
    </p:spTree>
    <p:extLst>
      <p:ext uri="{BB962C8B-B14F-4D97-AF65-F5344CB8AC3E}">
        <p14:creationId xmlns:p14="http://schemas.microsoft.com/office/powerpoint/2010/main" val="361978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b="1" dirty="0"/>
              <a:t>EDI</a:t>
            </a:r>
          </a:p>
        </p:txBody>
      </p:sp>
      <p:sp>
        <p:nvSpPr>
          <p:cNvPr id="4" name="Content Placeholder 3"/>
          <p:cNvSpPr>
            <a:spLocks noGrp="1"/>
          </p:cNvSpPr>
          <p:nvPr>
            <p:ph idx="1"/>
          </p:nvPr>
        </p:nvSpPr>
        <p:spPr>
          <a:xfrm>
            <a:off x="2152650" y="4010526"/>
            <a:ext cx="7886700" cy="2166436"/>
          </a:xfrm>
        </p:spPr>
        <p:txBody>
          <a:bodyPr/>
          <a:lstStyle/>
          <a:p>
            <a:pPr marL="457200" indent="-457200">
              <a:buFont typeface="Arial" panose="020B0604020202020204" pitchFamily="34" charset="0"/>
              <a:buChar char="•"/>
            </a:pPr>
            <a:r>
              <a:rPr lang="en-US" dirty="0" smtClean="0"/>
              <a:t>Electronic Data Interchange</a:t>
            </a:r>
          </a:p>
          <a:p>
            <a:pPr marL="457200" indent="-457200">
              <a:buFont typeface="Arial" panose="020B0604020202020204" pitchFamily="34" charset="0"/>
              <a:buChar char="•"/>
            </a:pPr>
            <a:r>
              <a:rPr lang="en-US" dirty="0" smtClean="0"/>
              <a:t>Used for </a:t>
            </a:r>
            <a:r>
              <a:rPr lang="en-US" dirty="0" smtClean="0"/>
              <a:t>ordering, claiming, </a:t>
            </a:r>
            <a:r>
              <a:rPr lang="en-US" dirty="0" smtClean="0"/>
              <a:t>and invoicing</a:t>
            </a:r>
          </a:p>
          <a:p>
            <a:pPr marL="457200" indent="-457200">
              <a:buFont typeface="Arial" panose="020B0604020202020204" pitchFamily="34" charset="0"/>
              <a:buChar char="•"/>
            </a:pPr>
            <a:r>
              <a:rPr lang="en-US" dirty="0" smtClean="0"/>
              <a:t>Automates </a:t>
            </a:r>
            <a:r>
              <a:rPr lang="en-US" dirty="0" smtClean="0"/>
              <a:t>processes</a:t>
            </a:r>
            <a:endParaRPr lang="en-US" dirty="0"/>
          </a:p>
          <a:p>
            <a:endParaRPr lang="en-US"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10199" y="2087197"/>
            <a:ext cx="1371603" cy="1371603"/>
          </a:xfrm>
          <a:prstGeom prst="rect">
            <a:avLst/>
          </a:prstGeom>
        </p:spPr>
      </p:pic>
    </p:spTree>
    <p:extLst>
      <p:ext uri="{BB962C8B-B14F-4D97-AF65-F5344CB8AC3E}">
        <p14:creationId xmlns:p14="http://schemas.microsoft.com/office/powerpoint/2010/main" val="153185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62690" y="665525"/>
            <a:ext cx="4833036" cy="556055"/>
          </a:xfrm>
        </p:spPr>
        <p:txBody>
          <a:bodyPr/>
          <a:lstStyle/>
          <a:p>
            <a:r>
              <a:rPr lang="en-US" sz="2800" dirty="0"/>
              <a:t>EDI - Definition</a:t>
            </a:r>
          </a:p>
        </p:txBody>
      </p:sp>
      <p:sp>
        <p:nvSpPr>
          <p:cNvPr id="4" name="Content Placeholder 3"/>
          <p:cNvSpPr>
            <a:spLocks noGrp="1"/>
          </p:cNvSpPr>
          <p:nvPr>
            <p:ph sz="half" idx="1"/>
          </p:nvPr>
        </p:nvSpPr>
        <p:spPr>
          <a:xfrm>
            <a:off x="2462690" y="1232302"/>
            <a:ext cx="6317582" cy="3865713"/>
          </a:xfrm>
        </p:spPr>
        <p:txBody>
          <a:bodyPr/>
          <a:lstStyle/>
          <a:p>
            <a:r>
              <a:rPr lang="en-US" b="1" dirty="0"/>
              <a:t>Electronic data interchange</a:t>
            </a:r>
            <a:r>
              <a:rPr lang="en-US" dirty="0"/>
              <a:t> (</a:t>
            </a:r>
            <a:r>
              <a:rPr lang="en-US" b="1" dirty="0"/>
              <a:t>EDI</a:t>
            </a:r>
            <a:r>
              <a:rPr lang="en-US" dirty="0"/>
              <a:t>) is the structured transmission of data between organizations by electronic means. It is used for making secure electronic business transactions from one trading partner system to another, </a:t>
            </a:r>
            <a:r>
              <a:rPr lang="en-US" b="1" dirty="0"/>
              <a:t>without human intervention</a:t>
            </a:r>
          </a:p>
        </p:txBody>
      </p:sp>
      <p:sp>
        <p:nvSpPr>
          <p:cNvPr id="6" name="Title 2"/>
          <p:cNvSpPr txBox="1">
            <a:spLocks/>
          </p:cNvSpPr>
          <p:nvPr/>
        </p:nvSpPr>
        <p:spPr>
          <a:xfrm>
            <a:off x="2894923" y="4365188"/>
            <a:ext cx="4833036" cy="556055"/>
          </a:xfrm>
          <a:prstGeom prst="rect">
            <a:avLst/>
          </a:prstGeom>
          <a:noFill/>
        </p:spPr>
        <p:txBody>
          <a:bodyPr vert="horz" lIns="91440" tIns="45720" rIns="274320" bIns="45720" rtlCol="0" anchor="ctr">
            <a:noAutofit/>
          </a:bodyPr>
          <a:lstStyle>
            <a:lvl1pPr algn="l" defTabSz="914400" rtl="0" eaLnBrk="1" latinLnBrk="0" hangingPunct="1">
              <a:lnSpc>
                <a:spcPct val="90000"/>
              </a:lnSpc>
              <a:spcBef>
                <a:spcPct val="0"/>
              </a:spcBef>
              <a:buNone/>
              <a:defRPr sz="2000" b="0" kern="1200">
                <a:solidFill>
                  <a:schemeClr val="bg1"/>
                </a:solidFill>
                <a:latin typeface="+mj-lt"/>
                <a:ea typeface="+mj-ea"/>
                <a:cs typeface="+mj-cs"/>
              </a:defRPr>
            </a:lvl1pPr>
          </a:lstStyle>
          <a:p>
            <a:pPr algn="r"/>
            <a:r>
              <a:rPr lang="en-US" sz="1400" i="1" dirty="0">
                <a:solidFill>
                  <a:srgbClr val="454545"/>
                </a:solidFill>
              </a:rPr>
              <a:t>- LiMSwiki.org</a:t>
            </a:r>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737360" y="180622"/>
            <a:ext cx="725330" cy="614036"/>
          </a:xfrm>
          <a:prstGeom prst="rect">
            <a:avLst/>
          </a:prstGeom>
        </p:spPr>
      </p:pic>
    </p:spTree>
    <p:extLst>
      <p:ext uri="{BB962C8B-B14F-4D97-AF65-F5344CB8AC3E}">
        <p14:creationId xmlns:p14="http://schemas.microsoft.com/office/powerpoint/2010/main" val="310430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62690" y="665525"/>
            <a:ext cx="4833036" cy="556055"/>
          </a:xfrm>
        </p:spPr>
        <p:txBody>
          <a:bodyPr/>
          <a:lstStyle/>
          <a:p>
            <a:r>
              <a:rPr lang="en-US" sz="2800" dirty="0"/>
              <a:t>More About EDI</a:t>
            </a:r>
          </a:p>
        </p:txBody>
      </p:sp>
      <p:sp>
        <p:nvSpPr>
          <p:cNvPr id="4" name="Content Placeholder 3"/>
          <p:cNvSpPr>
            <a:spLocks noGrp="1"/>
          </p:cNvSpPr>
          <p:nvPr>
            <p:ph sz="half" idx="1"/>
          </p:nvPr>
        </p:nvSpPr>
        <p:spPr>
          <a:xfrm>
            <a:off x="2462690" y="1232302"/>
            <a:ext cx="7050279" cy="4238057"/>
          </a:xfrm>
        </p:spPr>
        <p:txBody>
          <a:bodyPr/>
          <a:lstStyle/>
          <a:p>
            <a:r>
              <a:rPr lang="en-US" dirty="0"/>
              <a:t>the </a:t>
            </a:r>
            <a:r>
              <a:rPr lang="en-US" b="1" dirty="0"/>
              <a:t>National Institute of Standards and Technology</a:t>
            </a:r>
            <a:r>
              <a:rPr lang="en-US" dirty="0"/>
              <a:t> defined electronic data interchange as "the </a:t>
            </a:r>
            <a:r>
              <a:rPr lang="en-US" b="1" dirty="0"/>
              <a:t>computer-to-computer</a:t>
            </a:r>
            <a:r>
              <a:rPr lang="en-US" dirty="0"/>
              <a:t> interchange of </a:t>
            </a:r>
            <a:r>
              <a:rPr lang="en-US" b="1" dirty="0"/>
              <a:t>strictly formatted </a:t>
            </a:r>
            <a:r>
              <a:rPr lang="en-US" dirty="0"/>
              <a:t>messages…Human intervention in the processing of a received message is typically intended </a:t>
            </a:r>
            <a:r>
              <a:rPr lang="en-US" b="1" dirty="0"/>
              <a:t>only for error conditions</a:t>
            </a:r>
            <a:r>
              <a:rPr lang="en-US" dirty="0"/>
              <a:t>, for quality review, and for special </a:t>
            </a:r>
            <a:r>
              <a:rPr lang="en-US"/>
              <a:t>situations</a:t>
            </a:r>
            <a:r>
              <a:rPr lang="en-US" smtClean="0"/>
              <a:t>.”</a:t>
            </a:r>
            <a:endParaRPr lang="en-US" dirty="0"/>
          </a:p>
        </p:txBody>
      </p:sp>
      <p:sp>
        <p:nvSpPr>
          <p:cNvPr id="6" name="Title 2"/>
          <p:cNvSpPr txBox="1">
            <a:spLocks/>
          </p:cNvSpPr>
          <p:nvPr/>
        </p:nvSpPr>
        <p:spPr>
          <a:xfrm>
            <a:off x="4210375" y="4782283"/>
            <a:ext cx="4833036" cy="556055"/>
          </a:xfrm>
          <a:prstGeom prst="rect">
            <a:avLst/>
          </a:prstGeom>
          <a:noFill/>
        </p:spPr>
        <p:txBody>
          <a:bodyPr vert="horz" lIns="91440" tIns="45720" rIns="274320" bIns="45720" rtlCol="0" anchor="ctr">
            <a:noAutofit/>
          </a:bodyPr>
          <a:lstStyle>
            <a:lvl1pPr algn="l" defTabSz="914400" rtl="0" eaLnBrk="1" latinLnBrk="0" hangingPunct="1">
              <a:lnSpc>
                <a:spcPct val="90000"/>
              </a:lnSpc>
              <a:spcBef>
                <a:spcPct val="0"/>
              </a:spcBef>
              <a:buNone/>
              <a:defRPr sz="2000" b="0" kern="1200">
                <a:solidFill>
                  <a:schemeClr val="bg1"/>
                </a:solidFill>
                <a:latin typeface="+mj-lt"/>
                <a:ea typeface="+mj-ea"/>
                <a:cs typeface="+mj-cs"/>
              </a:defRPr>
            </a:lvl1pPr>
          </a:lstStyle>
          <a:p>
            <a:pPr algn="r"/>
            <a:r>
              <a:rPr lang="en-US" sz="1400" i="1" dirty="0">
                <a:solidFill>
                  <a:srgbClr val="454545"/>
                </a:solidFill>
              </a:rPr>
              <a:t>- Wikipedia</a:t>
            </a:r>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737360" y="180622"/>
            <a:ext cx="725330" cy="614036"/>
          </a:xfrm>
          <a:prstGeom prst="rect">
            <a:avLst/>
          </a:prstGeom>
        </p:spPr>
      </p:pic>
    </p:spTree>
    <p:extLst>
      <p:ext uri="{BB962C8B-B14F-4D97-AF65-F5344CB8AC3E}">
        <p14:creationId xmlns:p14="http://schemas.microsoft.com/office/powerpoint/2010/main" val="155202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0" y="0"/>
            <a:ext cx="9143244" cy="6528276"/>
          </a:xfrm>
          <a:prstGeom prst="rect">
            <a:avLst/>
          </a:prstGeom>
        </p:spPr>
      </p:pic>
      <p:sp>
        <p:nvSpPr>
          <p:cNvPr id="7" name="Title 6"/>
          <p:cNvSpPr>
            <a:spLocks noGrp="1"/>
          </p:cNvSpPr>
          <p:nvPr>
            <p:ph type="title"/>
          </p:nvPr>
        </p:nvSpPr>
        <p:spPr>
          <a:xfrm>
            <a:off x="2152272" y="584320"/>
            <a:ext cx="7886700" cy="5359639"/>
          </a:xfrm>
          <a:solidFill>
            <a:schemeClr val="bg1"/>
          </a:solidFill>
        </p:spPr>
        <p:txBody>
          <a:bodyPr/>
          <a:lstStyle/>
          <a:p>
            <a:r>
              <a:rPr lang="en-US" sz="4800" b="1" i="1" cap="small" dirty="0">
                <a:solidFill>
                  <a:schemeClr val="accent2">
                    <a:lumMod val="75000"/>
                  </a:schemeClr>
                </a:solidFill>
              </a:rPr>
              <a:t>Wikipedia?!</a:t>
            </a:r>
          </a:p>
        </p:txBody>
      </p:sp>
    </p:spTree>
    <p:extLst>
      <p:ext uri="{BB962C8B-B14F-4D97-AF65-F5344CB8AC3E}">
        <p14:creationId xmlns:p14="http://schemas.microsoft.com/office/powerpoint/2010/main" val="101576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 said, they said: Sharing our stories with vendors</a:t>
            </a:r>
          </a:p>
        </p:txBody>
      </p:sp>
      <p:sp>
        <p:nvSpPr>
          <p:cNvPr id="3" name="Subtitle 2"/>
          <p:cNvSpPr>
            <a:spLocks noGrp="1"/>
          </p:cNvSpPr>
          <p:nvPr>
            <p:ph type="subTitle" idx="1"/>
          </p:nvPr>
        </p:nvSpPr>
        <p:spPr/>
        <p:txBody>
          <a:bodyPr/>
          <a:lstStyle/>
          <a:p>
            <a:r>
              <a:rPr lang="en-US" dirty="0" smtClean="0"/>
              <a:t>Implementing EDI with EBSCO</a:t>
            </a:r>
            <a:endParaRPr lang="en-US" dirty="0"/>
          </a:p>
        </p:txBody>
      </p:sp>
    </p:spTree>
    <p:extLst>
      <p:ext uri="{BB962C8B-B14F-4D97-AF65-F5344CB8AC3E}">
        <p14:creationId xmlns:p14="http://schemas.microsoft.com/office/powerpoint/2010/main" val="1430121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About Damon	</a:t>
            </a:r>
            <a:endParaRPr lang="en-US" sz="6000" dirty="0"/>
          </a:p>
        </p:txBody>
      </p:sp>
      <p:sp>
        <p:nvSpPr>
          <p:cNvPr id="3" name="Content Placeholder 2"/>
          <p:cNvSpPr>
            <a:spLocks noGrp="1"/>
          </p:cNvSpPr>
          <p:nvPr>
            <p:ph idx="1"/>
          </p:nvPr>
        </p:nvSpPr>
        <p:spPr>
          <a:xfrm>
            <a:off x="677334" y="2282509"/>
            <a:ext cx="8596668" cy="3880773"/>
          </a:xfrm>
        </p:spPr>
        <p:txBody>
          <a:bodyPr/>
          <a:lstStyle/>
          <a:p>
            <a:r>
              <a:rPr lang="en-US" sz="3600" dirty="0" smtClean="0"/>
              <a:t>Specializes in Acquisitions/Serials in academic libraries</a:t>
            </a:r>
          </a:p>
          <a:p>
            <a:endParaRPr lang="en-US" sz="3600" dirty="0" smtClean="0"/>
          </a:p>
          <a:p>
            <a:r>
              <a:rPr lang="en-US" sz="3600" dirty="0" smtClean="0"/>
              <a:t>Currently with the University of Oregon Libraries</a:t>
            </a:r>
          </a:p>
          <a:p>
            <a:endParaRPr lang="en-US" dirty="0"/>
          </a:p>
        </p:txBody>
      </p:sp>
    </p:spTree>
    <p:extLst>
      <p:ext uri="{BB962C8B-B14F-4D97-AF65-F5344CB8AC3E}">
        <p14:creationId xmlns:p14="http://schemas.microsoft.com/office/powerpoint/2010/main" val="23396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2_EBSCO 2015">
  <a:themeElements>
    <a:clrScheme name="_EBSCO 2015">
      <a:dk1>
        <a:sysClr val="windowText" lastClr="000000"/>
      </a:dk1>
      <a:lt1>
        <a:sysClr val="window" lastClr="FFFFFF"/>
      </a:lt1>
      <a:dk2>
        <a:srgbClr val="44546A"/>
      </a:dk2>
      <a:lt2>
        <a:srgbClr val="E7E6E6"/>
      </a:lt2>
      <a:accent1>
        <a:srgbClr val="0E316B"/>
      </a:accent1>
      <a:accent2>
        <a:srgbClr val="124497"/>
      </a:accent2>
      <a:accent3>
        <a:srgbClr val="37A450"/>
      </a:accent3>
      <a:accent4>
        <a:srgbClr val="454545"/>
      </a:accent4>
      <a:accent5>
        <a:srgbClr val="609AFF"/>
      </a:accent5>
      <a:accent6>
        <a:srgbClr val="DF5B57"/>
      </a:accent6>
      <a:hlink>
        <a:srgbClr val="0563C1"/>
      </a:hlink>
      <a:folHlink>
        <a:srgbClr val="954F72"/>
      </a:folHlink>
    </a:clrScheme>
    <a:fontScheme name="EBSCO Gener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SCO 2015 Theme v2" id="{2975043A-C95F-4D9D-8966-BD2F9103FC35}" vid="{8770BF54-2C66-4252-A232-1576E93FC173}"/>
    </a:ext>
  </a:extLst>
</a:theme>
</file>

<file path=ppt/theme/theme3.xml><?xml version="1.0" encoding="utf-8"?>
<a:theme xmlns:a="http://schemas.openxmlformats.org/drawingml/2006/main" name="5_EBSCO 2015">
  <a:themeElements>
    <a:clrScheme name="_EBSCO 2015">
      <a:dk1>
        <a:sysClr val="windowText" lastClr="000000"/>
      </a:dk1>
      <a:lt1>
        <a:sysClr val="window" lastClr="FFFFFF"/>
      </a:lt1>
      <a:dk2>
        <a:srgbClr val="44546A"/>
      </a:dk2>
      <a:lt2>
        <a:srgbClr val="E7E6E6"/>
      </a:lt2>
      <a:accent1>
        <a:srgbClr val="0E316B"/>
      </a:accent1>
      <a:accent2>
        <a:srgbClr val="124497"/>
      </a:accent2>
      <a:accent3>
        <a:srgbClr val="37A450"/>
      </a:accent3>
      <a:accent4>
        <a:srgbClr val="454545"/>
      </a:accent4>
      <a:accent5>
        <a:srgbClr val="609AFF"/>
      </a:accent5>
      <a:accent6>
        <a:srgbClr val="DF5B57"/>
      </a:accent6>
      <a:hlink>
        <a:srgbClr val="0563C1"/>
      </a:hlink>
      <a:folHlink>
        <a:srgbClr val="954F72"/>
      </a:folHlink>
    </a:clrScheme>
    <a:fontScheme name="EBSCO Gener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SCO 2015 Theme v2" id="{2975043A-C95F-4D9D-8966-BD2F9103FC35}" vid="{1BB4B730-A589-485B-81C1-21847367D965}"/>
    </a:ext>
  </a:extLst>
</a:theme>
</file>

<file path=ppt/theme/theme4.xml><?xml version="1.0" encoding="utf-8"?>
<a:theme xmlns:a="http://schemas.openxmlformats.org/drawingml/2006/main" name="EBSCO 2015">
  <a:themeElements>
    <a:clrScheme name="_EBSCO 2015">
      <a:dk1>
        <a:sysClr val="windowText" lastClr="000000"/>
      </a:dk1>
      <a:lt1>
        <a:sysClr val="window" lastClr="FFFFFF"/>
      </a:lt1>
      <a:dk2>
        <a:srgbClr val="44546A"/>
      </a:dk2>
      <a:lt2>
        <a:srgbClr val="E7E6E6"/>
      </a:lt2>
      <a:accent1>
        <a:srgbClr val="0E316B"/>
      </a:accent1>
      <a:accent2>
        <a:srgbClr val="124497"/>
      </a:accent2>
      <a:accent3>
        <a:srgbClr val="37A450"/>
      </a:accent3>
      <a:accent4>
        <a:srgbClr val="454545"/>
      </a:accent4>
      <a:accent5>
        <a:srgbClr val="609AFF"/>
      </a:accent5>
      <a:accent6>
        <a:srgbClr val="DF5B57"/>
      </a:accent6>
      <a:hlink>
        <a:srgbClr val="0563C1"/>
      </a:hlink>
      <a:folHlink>
        <a:srgbClr val="954F72"/>
      </a:folHlink>
    </a:clrScheme>
    <a:fontScheme name="EBSCO Gener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50000">
              <a:srgbClr val="10387A"/>
            </a:gs>
            <a:gs pos="50000">
              <a:schemeClr val="accent1"/>
            </a:gs>
          </a:gsLst>
          <a:lin ang="14100000" scaled="0"/>
        </a:gradFill>
        <a:ln>
          <a:noFill/>
        </a:ln>
      </a:spPr>
      <a:bodyPr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EBSCO 2015 Theme v2" id="{2975043A-C95F-4D9D-8966-BD2F9103FC35}" vid="{A25642F3-7D27-431F-B3B7-742F97631E52}"/>
    </a:ext>
  </a:extLst>
</a:theme>
</file>

<file path=ppt/theme/theme5.xml><?xml version="1.0" encoding="utf-8"?>
<a:theme xmlns:a="http://schemas.openxmlformats.org/drawingml/2006/main" name="1_EBSCO 2015">
  <a:themeElements>
    <a:clrScheme name="_EBSCO 2015">
      <a:dk1>
        <a:sysClr val="windowText" lastClr="000000"/>
      </a:dk1>
      <a:lt1>
        <a:sysClr val="window" lastClr="FFFFFF"/>
      </a:lt1>
      <a:dk2>
        <a:srgbClr val="44546A"/>
      </a:dk2>
      <a:lt2>
        <a:srgbClr val="E7E6E6"/>
      </a:lt2>
      <a:accent1>
        <a:srgbClr val="0E316B"/>
      </a:accent1>
      <a:accent2>
        <a:srgbClr val="124497"/>
      </a:accent2>
      <a:accent3>
        <a:srgbClr val="37A450"/>
      </a:accent3>
      <a:accent4>
        <a:srgbClr val="454545"/>
      </a:accent4>
      <a:accent5>
        <a:srgbClr val="609AFF"/>
      </a:accent5>
      <a:accent6>
        <a:srgbClr val="DF5B57"/>
      </a:accent6>
      <a:hlink>
        <a:srgbClr val="0563C1"/>
      </a:hlink>
      <a:folHlink>
        <a:srgbClr val="954F72"/>
      </a:folHlink>
    </a:clrScheme>
    <a:fontScheme name="EBSCO Gener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50000">
              <a:srgbClr val="10387A"/>
            </a:gs>
            <a:gs pos="50000">
              <a:schemeClr val="accent1"/>
            </a:gs>
          </a:gsLst>
          <a:lin ang="14100000" scaled="0"/>
        </a:gradFill>
        <a:ln>
          <a:noFill/>
        </a:ln>
      </a:spPr>
      <a:bodyPr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EBSCO 2015 Theme v2" id="{2975043A-C95F-4D9D-8966-BD2F9103FC35}" vid="{A25642F3-7D27-431F-B3B7-742F97631E5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TotalTime>
  <Words>558</Words>
  <Application>Microsoft Office PowerPoint</Application>
  <PresentationFormat>Widescreen</PresentationFormat>
  <Paragraphs>165</Paragraphs>
  <Slides>14</Slides>
  <Notes>4</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14</vt:i4>
      </vt:variant>
    </vt:vector>
  </HeadingPairs>
  <TitlesOfParts>
    <vt:vector size="23" baseType="lpstr">
      <vt:lpstr>Arial</vt:lpstr>
      <vt:lpstr>Calibri</vt:lpstr>
      <vt:lpstr>Trebuchet MS</vt:lpstr>
      <vt:lpstr>Wingdings 3</vt:lpstr>
      <vt:lpstr>Facet</vt:lpstr>
      <vt:lpstr>2_EBSCO 2015</vt:lpstr>
      <vt:lpstr>5_EBSCO 2015</vt:lpstr>
      <vt:lpstr>EBSCO 2015</vt:lpstr>
      <vt:lpstr>1_EBSCO 2015</vt:lpstr>
      <vt:lpstr>We Said, They Said</vt:lpstr>
      <vt:lpstr>Subscription Services</vt:lpstr>
      <vt:lpstr>Librarian to Vendor</vt:lpstr>
      <vt:lpstr>EDI</vt:lpstr>
      <vt:lpstr>EDI - Definition</vt:lpstr>
      <vt:lpstr>More About EDI</vt:lpstr>
      <vt:lpstr>Wikipedia?!</vt:lpstr>
      <vt:lpstr>We said, they said: Sharing our stories with vendors</vt:lpstr>
      <vt:lpstr>About Damon </vt:lpstr>
      <vt:lpstr>Why EDI?</vt:lpstr>
      <vt:lpstr> May: Investigation  June: Setup/Testing  July: Correction  August: Retest/Go Live </vt:lpstr>
      <vt:lpstr>Best Practices</vt:lpstr>
      <vt:lpstr>Thank you!</vt:lpstr>
      <vt:lpstr>THANK YOU</vt:lpstr>
    </vt:vector>
  </TitlesOfParts>
  <Company>University of Oregon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said, they said: Sharing our stories with vendors</dc:title>
  <dc:creator>Damon Campbell</dc:creator>
  <cp:lastModifiedBy>Damon Campbell</cp:lastModifiedBy>
  <cp:revision>80</cp:revision>
  <dcterms:created xsi:type="dcterms:W3CDTF">2016-04-18T23:03:16Z</dcterms:created>
  <dcterms:modified xsi:type="dcterms:W3CDTF">2016-04-21T14:26:34Z</dcterms:modified>
</cp:coreProperties>
</file>