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y="5143500" cx="9144000"/>
  <p:notesSz cx="6858000" cy="9144000"/>
  <p:embeddedFontLst>
    <p:embeddedFont>
      <p:font typeface="Amatic SC"/>
      <p:regular r:id="rId39"/>
      <p:bold r:id="rId40"/>
    </p:embeddedFont>
    <p:embeddedFont>
      <p:font typeface="Source Code Pro"/>
      <p:regular r:id="rId41"/>
      <p:bold r:id="rId42"/>
    </p:embeddedFont>
    <p:embeddedFont>
      <p:font typeface="Merriweather"/>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font" Target="fonts/AmaticSC-bold.fntdata"/><Relationship Id="rId20" Type="http://schemas.openxmlformats.org/officeDocument/2006/relationships/slide" Target="slides/slide16.xml"/><Relationship Id="rId42" Type="http://schemas.openxmlformats.org/officeDocument/2006/relationships/font" Target="fonts/SourceCodePro-bold.fntdata"/><Relationship Id="rId41" Type="http://schemas.openxmlformats.org/officeDocument/2006/relationships/font" Target="fonts/SourceCodePro-regular.fntdata"/><Relationship Id="rId22" Type="http://schemas.openxmlformats.org/officeDocument/2006/relationships/slide" Target="slides/slide18.xml"/><Relationship Id="rId44" Type="http://schemas.openxmlformats.org/officeDocument/2006/relationships/font" Target="fonts/Merriweather-bold.fntdata"/><Relationship Id="rId21" Type="http://schemas.openxmlformats.org/officeDocument/2006/relationships/slide" Target="slides/slide17.xml"/><Relationship Id="rId43" Type="http://schemas.openxmlformats.org/officeDocument/2006/relationships/font" Target="fonts/Merriweather-regular.fntdata"/><Relationship Id="rId24" Type="http://schemas.openxmlformats.org/officeDocument/2006/relationships/slide" Target="slides/slide20.xml"/><Relationship Id="rId46" Type="http://schemas.openxmlformats.org/officeDocument/2006/relationships/font" Target="fonts/Merriweather-boldItalic.fntdata"/><Relationship Id="rId23" Type="http://schemas.openxmlformats.org/officeDocument/2006/relationships/slide" Target="slides/slide19.xml"/><Relationship Id="rId45" Type="http://schemas.openxmlformats.org/officeDocument/2006/relationships/font" Target="fonts/Merriweather-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AmaticSC-regular.fntdata"/><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 name="Shape 58"/>
        <p:cNvGrpSpPr/>
        <p:nvPr/>
      </p:nvGrpSpPr>
      <p:grpSpPr>
        <a:xfrm>
          <a:off x="0" y="0"/>
          <a:ext cx="0" cy="0"/>
          <a:chOff x="0" y="0"/>
          <a:chExt cx="0" cy="0"/>
        </a:xfrm>
      </p:grpSpPr>
      <p:sp>
        <p:nvSpPr>
          <p:cNvPr id="59" name="Shape 59"/>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60" name="Shape 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Clr>
                <a:schemeClr val="dk1"/>
              </a:buClr>
              <a:buSzPct val="91666"/>
              <a:buFont typeface="Arial"/>
              <a:buNone/>
            </a:pPr>
            <a:r>
              <a:rPr b="1" lang="en" sz="1200">
                <a:solidFill>
                  <a:schemeClr val="dk1"/>
                </a:solidFill>
              </a:rPr>
              <a:t>What’s their  story? Using an online assessment tool to learn about patron skills</a:t>
            </a:r>
          </a:p>
          <a:p>
            <a:pPr lvl="0" rtl="0">
              <a:lnSpc>
                <a:spcPct val="115000"/>
              </a:lnSpc>
              <a:spcBef>
                <a:spcPts val="0"/>
              </a:spcBef>
              <a:buClr>
                <a:schemeClr val="dk1"/>
              </a:buClr>
              <a:buSzPct val="91666"/>
              <a:buFont typeface="Arial"/>
              <a:buNone/>
            </a:pPr>
            <a:r>
              <a:rPr lang="en" sz="1200">
                <a:solidFill>
                  <a:schemeClr val="dk1"/>
                </a:solidFill>
              </a:rPr>
              <a:t>We believe our patrons can use our electronic resources, but i</a:t>
            </a:r>
            <a:r>
              <a:rPr lang="en" sz="1200">
                <a:solidFill>
                  <a:srgbClr val="222222"/>
                </a:solidFill>
              </a:rPr>
              <a:t>nternational assessment data tell a different story. The US population scores below the international average in problem solving in technology-rich environments, so </a:t>
            </a:r>
            <a:r>
              <a:rPr lang="en" sz="1200">
                <a:solidFill>
                  <a:schemeClr val="dk1"/>
                </a:solidFill>
              </a:rPr>
              <a:t>Multnomah County Library and Portland State University are collaborating on a project funded by the Institute of Museum and Library Services to assess patrons’ online abilities and how those abilities map to common library tasks. Results will help inform how online library services are presented and will help ensure computer class content includes meaningful skills.</a:t>
            </a:r>
          </a:p>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5" name="Shape 1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We broke down those elements and thought about how they relate to some common tasks people do in the library (or using library resources)</a:t>
            </a:r>
          </a:p>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0" name="Shape 1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Then we focused on one project a patron might take on at the library, searching for a job.</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3" name="Shape 133"/>
        <p:cNvGrpSpPr/>
        <p:nvPr/>
      </p:nvGrpSpPr>
      <p:grpSpPr>
        <a:xfrm>
          <a:off x="0" y="0"/>
          <a:ext cx="0" cy="0"/>
          <a:chOff x="0" y="0"/>
          <a:chExt cx="0" cy="0"/>
        </a:xfrm>
      </p:grpSpPr>
      <p:sp>
        <p:nvSpPr>
          <p:cNvPr id="134" name="Shape 1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5" name="Shape 1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Here's an example.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8" name="Shape 138"/>
        <p:cNvGrpSpPr/>
        <p:nvPr/>
      </p:nvGrpSpPr>
      <p:grpSpPr>
        <a:xfrm>
          <a:off x="0" y="0"/>
          <a:ext cx="0" cy="0"/>
          <a:chOff x="0" y="0"/>
          <a:chExt cx="0" cy="0"/>
        </a:xfrm>
      </p:grpSpPr>
      <p:sp>
        <p:nvSpPr>
          <p:cNvPr id="139" name="Shape 1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0" name="Shape 1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5" name="Shape 14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8" name="Shape 148"/>
        <p:cNvGrpSpPr/>
        <p:nvPr/>
      </p:nvGrpSpPr>
      <p:grpSpPr>
        <a:xfrm>
          <a:off x="0" y="0"/>
          <a:ext cx="0" cy="0"/>
          <a:chOff x="0" y="0"/>
          <a:chExt cx="0" cy="0"/>
        </a:xfrm>
      </p:grpSpPr>
      <p:sp>
        <p:nvSpPr>
          <p:cNvPr id="149" name="Shape 1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0" name="Shape 1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115000"/>
              </a:lnSpc>
              <a:spcBef>
                <a:spcPts val="0"/>
              </a:spcBef>
              <a:buNone/>
            </a:pPr>
            <a:r>
              <a:rPr lang="en">
                <a:latin typeface="Calibri"/>
                <a:ea typeface="Calibri"/>
                <a:cs typeface="Calibri"/>
                <a:sym typeface="Calibri"/>
              </a:rPr>
              <a:t>US scores were</a:t>
            </a:r>
          </a:p>
          <a:p>
            <a:pPr lvl="0">
              <a:lnSpc>
                <a:spcPct val="115000"/>
              </a:lnSpc>
              <a:spcBef>
                <a:spcPts val="0"/>
              </a:spcBef>
              <a:buNone/>
            </a:pPr>
            <a:r>
              <a:rPr lang="en"/>
              <a:t>•</a:t>
            </a:r>
            <a:r>
              <a:rPr lang="en">
                <a:latin typeface="Calibri"/>
                <a:ea typeface="Calibri"/>
                <a:cs typeface="Calibri"/>
                <a:sym typeface="Calibri"/>
              </a:rPr>
              <a:t>Lower than in 14 countries</a:t>
            </a:r>
          </a:p>
          <a:p>
            <a:pPr lvl="0">
              <a:lnSpc>
                <a:spcPct val="115000"/>
              </a:lnSpc>
              <a:spcBef>
                <a:spcPts val="0"/>
              </a:spcBef>
              <a:buNone/>
            </a:pPr>
            <a:r>
              <a:rPr lang="en"/>
              <a:t>•</a:t>
            </a:r>
            <a:r>
              <a:rPr lang="en">
                <a:latin typeface="Calibri"/>
                <a:ea typeface="Calibri"/>
                <a:cs typeface="Calibri"/>
                <a:sym typeface="Calibri"/>
              </a:rPr>
              <a:t>Not significantly different than in 4 countries</a:t>
            </a:r>
          </a:p>
          <a:p>
            <a:pPr lvl="0">
              <a:lnSpc>
                <a:spcPct val="115000"/>
              </a:lnSpc>
              <a:spcBef>
                <a:spcPts val="0"/>
              </a:spcBef>
              <a:buNone/>
            </a:pPr>
            <a:r>
              <a:rPr lang="en"/>
              <a:t>•</a:t>
            </a:r>
            <a:r>
              <a:rPr b="1" lang="en">
                <a:highlight>
                  <a:srgbClr val="FFFF00"/>
                </a:highlight>
                <a:latin typeface="Calibri"/>
                <a:ea typeface="Calibri"/>
                <a:cs typeface="Calibri"/>
                <a:sym typeface="Calibri"/>
              </a:rPr>
              <a:t>Higher than no other country</a:t>
            </a:r>
          </a:p>
          <a:p>
            <a:pPr lvl="0">
              <a:lnSpc>
                <a:spcPct val="115000"/>
              </a:lnSpc>
              <a:spcBef>
                <a:spcPts val="0"/>
              </a:spcBef>
              <a:buNone/>
            </a:pPr>
            <a:r>
              <a:rPr lang="en">
                <a:latin typeface="Calibri"/>
                <a:ea typeface="Calibri"/>
                <a:cs typeface="Calibri"/>
                <a:sym typeface="Calibri"/>
              </a:rPr>
              <a:t> </a:t>
            </a:r>
          </a:p>
          <a:p>
            <a:pPr lvl="0" rtl="0">
              <a:lnSpc>
                <a:spcPct val="115000"/>
              </a:lnSpc>
              <a:spcBef>
                <a:spcPts val="0"/>
              </a:spcBef>
              <a:buNone/>
            </a:pPr>
            <a:r>
              <a:rPr lang="en"/>
              <a:t>•</a:t>
            </a:r>
            <a:r>
              <a:rPr lang="en">
                <a:latin typeface="Calibri"/>
                <a:ea typeface="Calibri"/>
                <a:cs typeface="Calibri"/>
                <a:sym typeface="Calibri"/>
              </a:rPr>
              <a:t>Italy, Spain, Cyprus and France did not include this domain in their assessment </a:t>
            </a:r>
          </a:p>
          <a:p>
            <a:pPr lvl="0" rtl="0">
              <a:lnSpc>
                <a:spcPct val="115000"/>
              </a:lnSpc>
              <a:spcBef>
                <a:spcPts val="0"/>
              </a:spcBef>
              <a:buNone/>
            </a:pPr>
            <a:r>
              <a:t/>
            </a:r>
            <a:endParaRPr>
              <a:latin typeface="Calibri"/>
              <a:ea typeface="Calibri"/>
              <a:cs typeface="Calibri"/>
              <a:sym typeface="Calibri"/>
            </a:endParaRPr>
          </a:p>
          <a:p>
            <a:pPr lvl="0" rtl="0">
              <a:lnSpc>
                <a:spcPct val="115000"/>
              </a:lnSpc>
              <a:spcBef>
                <a:spcPts val="0"/>
              </a:spcBef>
              <a:buNone/>
            </a:pPr>
            <a:r>
              <a:rPr lang="en">
                <a:latin typeface="Calibri"/>
                <a:ea typeface="Calibri"/>
                <a:cs typeface="Calibri"/>
                <a:sym typeface="Calibri"/>
              </a:rPr>
              <a:t>The people being assessed had the option of opting out of the PSTRE portion of the test. Those who did take the PSTRE portion had to complete an assessement of computer skills first to make sure they had the requisite skills to continue (scrolling, using a mouse). </a:t>
            </a:r>
          </a:p>
          <a:p>
            <a:pPr lvl="0">
              <a:lnSpc>
                <a:spcPct val="115000"/>
              </a:lnSpc>
              <a:spcBef>
                <a:spcPts val="0"/>
              </a:spcBef>
              <a:buNone/>
            </a:pPr>
            <a:r>
              <a:t/>
            </a:r>
            <a:endParaRPr>
              <a:latin typeface="Calibri"/>
              <a:ea typeface="Calibri"/>
              <a:cs typeface="Calibri"/>
              <a:sym typeface="Calibri"/>
            </a:endParaRPr>
          </a:p>
          <a:p>
            <a:pPr lvl="0" rtl="0">
              <a:spcBef>
                <a:spcPts val="0"/>
              </a:spcBef>
              <a:buNone/>
            </a:pPr>
            <a:r>
              <a:rPr lang="en"/>
              <a:t>You can see here that one of the skills mentioned is sorting through emails and organizing the emails in folders provided for them, a skill I’m sure all of us use every day. </a:t>
            </a:r>
          </a:p>
          <a:p>
            <a:pPr lvl="0" rtl="0">
              <a:spcBef>
                <a:spcPts val="0"/>
              </a:spcBef>
              <a:buNone/>
            </a:pPr>
            <a:r>
              <a:t/>
            </a:r>
            <a:endParaRPr/>
          </a:p>
          <a:p>
            <a:pPr lvl="0" rtl="0">
              <a:spcBef>
                <a:spcPts val="0"/>
              </a:spcBef>
              <a:buNone/>
            </a:pPr>
            <a:r>
              <a:rPr lang="en"/>
              <a:t>Do you see this with your patrons? With your students? </a:t>
            </a:r>
          </a:p>
          <a:p>
            <a:pPr lvl="0" rtl="0">
              <a:spcBef>
                <a:spcPts val="0"/>
              </a:spcBef>
              <a:buNone/>
            </a:pPr>
            <a:r>
              <a:t/>
            </a:r>
            <a:endParaRPr/>
          </a:p>
          <a:p>
            <a:pPr lvl="0" rtl="0">
              <a:spcBef>
                <a:spcPts val="0"/>
              </a:spcBef>
              <a:buNone/>
            </a:pPr>
            <a:r>
              <a:rPr lang="en"/>
              <a:t>How do we address this? What are the implications? Why does it matter?</a:t>
            </a:r>
          </a:p>
          <a:p>
            <a:pPr lvl="0" rtl="0">
              <a:spcBef>
                <a:spcPts val="0"/>
              </a:spcBef>
              <a:buNone/>
            </a:pPr>
            <a:r>
              <a:t/>
            </a:r>
            <a:endParaRPr/>
          </a:p>
          <a:p>
            <a:pPr lvl="0" rtl="0">
              <a:lnSpc>
                <a:spcPct val="115000"/>
              </a:lnSpc>
              <a:spcBef>
                <a:spcPts val="0"/>
              </a:spcBef>
              <a:buClr>
                <a:schemeClr val="dk1"/>
              </a:buClr>
              <a:buSzPct val="50000"/>
              <a:buFont typeface="Arial"/>
              <a:buNone/>
            </a:pPr>
            <a:r>
              <a:t/>
            </a:r>
            <a:endParaRPr i="1" sz="2200">
              <a:solidFill>
                <a:srgbClr val="1F497D"/>
              </a:solidFill>
              <a:latin typeface="Calibri"/>
              <a:ea typeface="Calibri"/>
              <a:cs typeface="Calibri"/>
              <a:sym typeface="Calibri"/>
            </a:endParaRPr>
          </a:p>
          <a:p>
            <a:pPr lvl="0" rtl="0">
              <a:spcBef>
                <a:spcPts val="0"/>
              </a:spcBef>
              <a:buNone/>
            </a:pPr>
            <a:r>
              <a:t/>
            </a:r>
            <a:endParaRPr/>
          </a:p>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6" name="Shape 1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We need these skills for many daily activities, and there is solid data showing that people who have no experience using digital devices have lower income and are less likely to participate in the labor force (internationally) </a:t>
            </a:r>
          </a:p>
          <a:p>
            <a:pPr lvl="0">
              <a:spcBef>
                <a:spcPts val="0"/>
              </a:spcBef>
              <a:buNone/>
            </a:pPr>
            <a:r>
              <a:t/>
            </a:r>
            <a:endParaRPr/>
          </a:p>
          <a:p>
            <a:pPr lvl="0">
              <a:spcBef>
                <a:spcPts val="0"/>
              </a:spcBef>
              <a:buNone/>
            </a:pPr>
            <a:r>
              <a:rPr lang="en"/>
              <a:t>Do you think lower skills mean lower digital engagement?</a:t>
            </a:r>
          </a:p>
          <a:p>
            <a:pPr lvl="0">
              <a:spcBef>
                <a:spcPts val="0"/>
              </a:spcBef>
              <a:buNone/>
            </a:pPr>
            <a:r>
              <a:t/>
            </a:r>
            <a:endParaRPr/>
          </a:p>
          <a:p>
            <a:pPr lvl="0" rtl="0">
              <a:spcBef>
                <a:spcPts val="0"/>
              </a:spcBef>
              <a:buNone/>
            </a:pPr>
            <a:r>
              <a:rPr lang="en"/>
              <a:t>Getting slightly more skilled can really help with earnings.</a:t>
            </a:r>
          </a:p>
          <a:p>
            <a:pPr lvl="0" rtl="0">
              <a:spcBef>
                <a:spcPts val="0"/>
              </a:spcBef>
              <a:buNone/>
            </a:pPr>
            <a:r>
              <a:t/>
            </a:r>
            <a:endParaRPr/>
          </a:p>
          <a:p>
            <a:pPr lvl="0" rtl="0">
              <a:spcBef>
                <a:spcPts val="0"/>
              </a:spcBef>
              <a:buNone/>
            </a:pPr>
            <a:r>
              <a:rPr lang="en"/>
              <a:t>Seeing how US population did on the PSTRE portion of the PIAAC assessment, do we need to ask ourselves:</a:t>
            </a:r>
          </a:p>
          <a:p>
            <a:pPr lvl="0" rtl="0">
              <a:spcBef>
                <a:spcPts val="0"/>
              </a:spcBef>
              <a:buClr>
                <a:schemeClr val="dk1"/>
              </a:buClr>
              <a:buSzPct val="100000"/>
              <a:buFont typeface="Arial"/>
              <a:buNone/>
            </a:pPr>
            <a:r>
              <a:t/>
            </a:r>
            <a:endParaRPr/>
          </a:p>
          <a:p>
            <a:pPr indent="-228600" lvl="1" marL="914400" rtl="0">
              <a:spcBef>
                <a:spcPts val="0"/>
              </a:spcBef>
              <a:buChar char="○"/>
            </a:pPr>
            <a:r>
              <a:rPr lang="en"/>
              <a:t>Are our patrons capable of using online library resources? </a:t>
            </a:r>
          </a:p>
          <a:p>
            <a:pPr indent="-228600" lvl="1" marL="914400" rtl="0">
              <a:spcBef>
                <a:spcPts val="0"/>
              </a:spcBef>
              <a:buChar char="○"/>
            </a:pPr>
            <a:r>
              <a:rPr lang="en"/>
              <a:t>Do we need to adapt our user interface if our community struggles with problem solving in technology-rich environments?</a:t>
            </a:r>
          </a:p>
          <a:p>
            <a:pPr lvl="0" rtl="0">
              <a:spcBef>
                <a:spcPts val="0"/>
              </a:spcBef>
              <a:buClr>
                <a:schemeClr val="dk1"/>
              </a:buClr>
              <a:buSzPct val="100000"/>
              <a:buFont typeface="Arial"/>
              <a:buNone/>
            </a:pPr>
            <a:r>
              <a:t/>
            </a:r>
            <a:endParaRPr/>
          </a:p>
          <a:p>
            <a:pPr lvl="0" rtl="0">
              <a:spcBef>
                <a:spcPts val="0"/>
              </a:spcBef>
              <a:buClr>
                <a:schemeClr val="dk1"/>
              </a:buClr>
              <a:buSzPct val="100000"/>
              <a:buFont typeface="Arial"/>
              <a:buNone/>
            </a:pPr>
            <a:r>
              <a:rPr lang="en"/>
              <a:t>We need to know if the skills of our community align with national skill levels so that we can design appropriate training AND so that we can take skill levels into account with elements of our online resources over which we have some control.</a:t>
            </a:r>
          </a:p>
          <a:p>
            <a:pPr lvl="0" rtl="0">
              <a:spcBef>
                <a:spcPts val="0"/>
              </a:spcBef>
              <a:buClr>
                <a:schemeClr val="dk1"/>
              </a:buClr>
              <a:buSzPct val="100000"/>
              <a:buFont typeface="Arial"/>
              <a:buNone/>
            </a:pPr>
            <a:r>
              <a:t/>
            </a:r>
            <a:endParaRPr/>
          </a:p>
          <a:p>
            <a:pPr lvl="0">
              <a:spcBef>
                <a:spcPts val="0"/>
              </a:spcBef>
              <a:buClr>
                <a:schemeClr val="dk1"/>
              </a:buClr>
              <a:buSzPct val="91666"/>
              <a:buFont typeface="Arial"/>
              <a:buNone/>
            </a:pPr>
            <a:r>
              <a:rPr lang="en"/>
              <a:t>So here’s what we’re doing.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0" name="Shape 160"/>
        <p:cNvGrpSpPr/>
        <p:nvPr/>
      </p:nvGrpSpPr>
      <p:grpSpPr>
        <a:xfrm>
          <a:off x="0" y="0"/>
          <a:ext cx="0" cy="0"/>
          <a:chOff x="0" y="0"/>
          <a:chExt cx="0" cy="0"/>
        </a:xfrm>
      </p:grpSpPr>
      <p:sp>
        <p:nvSpPr>
          <p:cNvPr id="161" name="Shape 1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2" name="Shape 16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The Organisation for Economic Co-operation and Development (OECD) developed an online assessment designed to provide individual level results linked to PIAAC, so an online PIAAC assessment available to purchase. This is the tool we’re using to assess our patrons.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The assessment scores into levels.</a:t>
            </a:r>
          </a:p>
          <a:p>
            <a:pPr lvl="0" rtl="0">
              <a:lnSpc>
                <a:spcPct val="115000"/>
              </a:lnSpc>
              <a:spcBef>
                <a:spcPts val="0"/>
              </a:spcBef>
              <a:buClr>
                <a:schemeClr val="dk1"/>
              </a:buClr>
              <a:buSzPct val="91666"/>
              <a:buFont typeface="Arial"/>
              <a:buNone/>
            </a:pPr>
            <a:r>
              <a:t/>
            </a:r>
            <a:endParaRPr sz="1200">
              <a:solidFill>
                <a:schemeClr val="dk1"/>
              </a:solidFill>
              <a:latin typeface="Calibri"/>
              <a:ea typeface="Calibri"/>
              <a:cs typeface="Calibri"/>
              <a:sym typeface="Calibri"/>
            </a:endParaRPr>
          </a:p>
          <a:p>
            <a:pPr lvl="0" rt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Level 1 - The task is performed in a single and familiar environment and the goal is explicitly stated in operational terms. Solving the problem requires a relatively small number of steps and the use of a restricted range of operators and does not demand a significant amount of monitoring across a large number of actions</a:t>
            </a:r>
          </a:p>
          <a:p>
            <a:pPr lvl="0" rtl="0">
              <a:lnSpc>
                <a:spcPct val="115000"/>
              </a:lnSpc>
              <a:spcBef>
                <a:spcPts val="0"/>
              </a:spcBef>
              <a:buClr>
                <a:schemeClr val="dk1"/>
              </a:buClr>
              <a:buSzPct val="91666"/>
              <a:buFont typeface="Arial"/>
              <a:buNone/>
            </a:pPr>
            <a:r>
              <a:t/>
            </a:r>
            <a:endParaRPr sz="1200">
              <a:solidFill>
                <a:schemeClr val="dk1"/>
              </a:solidFill>
              <a:latin typeface="Calibri"/>
              <a:ea typeface="Calibri"/>
              <a:cs typeface="Calibri"/>
              <a:sym typeface="Calibri"/>
            </a:endParaRPr>
          </a:p>
          <a:p>
            <a:pPr lvl="0" rt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Level 2 - The task requires switching between two different applications and involves multiple steps and operators. It also requires some amount of monitoring. Making use of the available tools greatly facilitates identifying the relevant entries.</a:t>
            </a:r>
          </a:p>
          <a:p>
            <a:pPr lvl="0" rtl="0">
              <a:lnSpc>
                <a:spcPct val="115000"/>
              </a:lnSpc>
              <a:spcBef>
                <a:spcPts val="0"/>
              </a:spcBef>
              <a:buClr>
                <a:schemeClr val="dk1"/>
              </a:buClr>
              <a:buSzPct val="91666"/>
              <a:buFont typeface="Arial"/>
              <a:buNone/>
            </a:pPr>
            <a:r>
              <a:t/>
            </a:r>
            <a:endParaRPr sz="1200">
              <a:solidFill>
                <a:schemeClr val="dk1"/>
              </a:solidFill>
              <a:latin typeface="Calibri"/>
              <a:ea typeface="Calibri"/>
              <a:cs typeface="Calibri"/>
              <a:sym typeface="Calibri"/>
            </a:endParaRPr>
          </a:p>
          <a:p>
            <a:pPr lvl="0" rt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Level 3 - The task involves multiple applications, a large number of steps, a built-in impasse, and the discovery and use of ad hoc commands in a novel environment. The test-taker has to establish a plan and monitor its implementation in order to minimize the number of conflicts. In addition, the test-taker has to transfer information from one application (e-mail) to another (the room-reservation tool).</a:t>
            </a:r>
          </a:p>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4" name="Shape 17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Does this look like a modern browser? The assessment uses unfamiliar interfaces in order to assess the assessee’s facility in unfamiliar online environments.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 name="Shape 64"/>
        <p:cNvGrpSpPr/>
        <p:nvPr/>
      </p:nvGrpSpPr>
      <p:grpSpPr>
        <a:xfrm>
          <a:off x="0" y="0"/>
          <a:ext cx="0" cy="0"/>
          <a:chOff x="0" y="0"/>
          <a:chExt cx="0" cy="0"/>
        </a:xfrm>
      </p:grpSpPr>
      <p:sp>
        <p:nvSpPr>
          <p:cNvPr id="65" name="Shape 6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6" name="Shape 66"/>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lvl="0" rtl="0">
              <a:spcBef>
                <a:spcPts val="0"/>
              </a:spcBef>
              <a:buNone/>
            </a:pPr>
            <a:r>
              <a:t/>
            </a:r>
            <a:endParaRPr sz="1200">
              <a:solidFill>
                <a:schemeClr val="dk1"/>
              </a:solidFill>
              <a:latin typeface="Calibri"/>
              <a:ea typeface="Calibri"/>
              <a:cs typeface="Calibri"/>
              <a:sym typeface="Calibri"/>
            </a:endParaRP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67" name="Shape 67"/>
          <p:cNvSpPr txBox="1"/>
          <p:nvPr>
            <p:ph idx="12" type="sldNum"/>
          </p:nvPr>
        </p:nvSpPr>
        <p:spPr>
          <a:xfrm>
            <a:off x="3884612" y="8685213"/>
            <a:ext cx="2971800"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9" name="Shape 179"/>
        <p:cNvGrpSpPr/>
        <p:nvPr/>
      </p:nvGrpSpPr>
      <p:grpSpPr>
        <a:xfrm>
          <a:off x="0" y="0"/>
          <a:ext cx="0" cy="0"/>
          <a:chOff x="0" y="0"/>
          <a:chExt cx="0" cy="0"/>
        </a:xfrm>
      </p:grpSpPr>
      <p:sp>
        <p:nvSpPr>
          <p:cNvPr id="180" name="Shape 1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1" name="Shape 1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The OECD believes that PSTRE skills are impossible to untangle from literacy skills, so the assessment requires that the test taker scores (200) or above in the literacy section. Because of this, </a:t>
            </a:r>
            <a:r>
              <a:rPr lang="en">
                <a:solidFill>
                  <a:schemeClr val="dk1"/>
                </a:solidFill>
              </a:rPr>
              <a:t>the assessment forces people to go through the literacy and numeracy components before unlocking the PSTRE section. Numeracy scores do not matter. </a:t>
            </a:r>
          </a:p>
          <a:p>
            <a:pPr lvl="0">
              <a:spcBef>
                <a:spcPts val="0"/>
              </a:spcBef>
              <a:buNone/>
            </a:pPr>
            <a:r>
              <a:t/>
            </a:r>
            <a:endParaRPr>
              <a:solidFill>
                <a:schemeClr val="dk1"/>
              </a:solidFill>
            </a:endParaRPr>
          </a:p>
          <a:p>
            <a:pPr lvl="0">
              <a:spcBef>
                <a:spcPts val="0"/>
              </a:spcBef>
              <a:buNone/>
            </a:pPr>
            <a:r>
              <a:rPr lang="en">
                <a:solidFill>
                  <a:schemeClr val="dk1"/>
                </a:solidFill>
              </a:rPr>
              <a:t>We did not want to ask our patrons to go through extra hours of assessment, since we would </a:t>
            </a:r>
            <a:r>
              <a:rPr b="1" lang="en">
                <a:solidFill>
                  <a:schemeClr val="dk1"/>
                </a:solidFill>
              </a:rPr>
              <a:t>not </a:t>
            </a:r>
            <a:r>
              <a:rPr lang="en">
                <a:solidFill>
                  <a:schemeClr val="dk1"/>
                </a:solidFill>
              </a:rPr>
              <a:t>be using that information. We felt that the ability to complete our screening survey ensures that the patron is able to read well enough to complete the assessment. </a:t>
            </a:r>
          </a:p>
          <a:p>
            <a:pPr lvl="0">
              <a:spcBef>
                <a:spcPts val="0"/>
              </a:spcBef>
              <a:buNone/>
            </a:pPr>
            <a:r>
              <a:t/>
            </a:r>
            <a:endParaRPr>
              <a:solidFill>
                <a:schemeClr val="dk1"/>
              </a:solidFill>
            </a:endParaRPr>
          </a:p>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6" name="Shape 1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Because the assessment is set up so that people have to go through the literacy and numeracy portions, before accessing the PSTRE, we have to prepare the assessments for patrons. We prepared a cheat sheet, so that we can attain the necessary score. </a:t>
            </a:r>
          </a:p>
          <a:p>
            <a:pPr lvl="0">
              <a:spcBef>
                <a:spcPts val="0"/>
              </a:spcBef>
              <a:buNone/>
            </a:pPr>
            <a:r>
              <a:t/>
            </a:r>
            <a:endParaRPr/>
          </a:p>
          <a:p>
            <a:pPr lvl="0">
              <a:spcBef>
                <a:spcPts val="0"/>
              </a:spcBef>
              <a:buNone/>
            </a:pPr>
            <a:r>
              <a:rPr lang="en"/>
              <a:t>We recruited volunteers to do this data entry. </a:t>
            </a:r>
          </a:p>
          <a:p>
            <a:pPr lvl="0">
              <a:lnSpc>
                <a:spcPct val="115000"/>
              </a:lnSpc>
              <a:spcBef>
                <a:spcPts val="0"/>
              </a:spcBef>
              <a:spcAft>
                <a:spcPts val="1600"/>
              </a:spcAft>
              <a:buNone/>
            </a:pPr>
            <a:r>
              <a:t/>
            </a:r>
            <a:endParaRP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3" name="Shape 1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This also means that the person being assessed can’t do the background questionnaire either. </a:t>
            </a:r>
          </a:p>
          <a:p>
            <a:pPr lvl="0" rtl="0">
              <a:spcBef>
                <a:spcPts val="0"/>
              </a:spcBef>
              <a:buNone/>
            </a:pPr>
            <a:r>
              <a:t/>
            </a:r>
            <a:endParaRPr sz="1200">
              <a:solidFill>
                <a:schemeClr val="dk2"/>
              </a:solidFill>
              <a:latin typeface="Source Code Pro"/>
              <a:ea typeface="Source Code Pro"/>
              <a:cs typeface="Source Code Pro"/>
              <a:sym typeface="Source Code Pro"/>
            </a:endParaRPr>
          </a:p>
          <a:p>
            <a:pPr lvl="0">
              <a:lnSpc>
                <a:spcPct val="115000"/>
              </a:lnSpc>
              <a:spcBef>
                <a:spcPts val="0"/>
              </a:spcBef>
              <a:spcAft>
                <a:spcPts val="1600"/>
              </a:spcAft>
              <a:buNone/>
            </a:pPr>
            <a:r>
              <a:t/>
            </a:r>
            <a:endParaRPr sz="1200">
              <a:solidFill>
                <a:schemeClr val="dk2"/>
              </a:solidFill>
              <a:latin typeface="Source Code Pro"/>
              <a:ea typeface="Source Code Pro"/>
              <a:cs typeface="Source Code Pro"/>
              <a:sym typeface="Source Code Pro"/>
            </a:endParaRPr>
          </a:p>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6" name="Shape 196"/>
        <p:cNvGrpSpPr/>
        <p:nvPr/>
      </p:nvGrpSpPr>
      <p:grpSpPr>
        <a:xfrm>
          <a:off x="0" y="0"/>
          <a:ext cx="0" cy="0"/>
          <a:chOff x="0" y="0"/>
          <a:chExt cx="0" cy="0"/>
        </a:xfrm>
      </p:grpSpPr>
      <p:sp>
        <p:nvSpPr>
          <p:cNvPr id="197" name="Shape 1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8" name="Shape 19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We duplicated most of the questions and took the opportunity to add questions of our own. This is how we hope to determine whether or not PSTRE scores relate to how people use the library. Do people with low or average scores (or high scores) have a hard time doing what they want to do at the library? </a:t>
            </a:r>
          </a:p>
          <a:p>
            <a:pPr lvl="0">
              <a:spcBef>
                <a:spcPts val="0"/>
              </a:spcBef>
              <a:buNone/>
            </a:pPr>
            <a:r>
              <a:t/>
            </a:r>
            <a:endParaRPr/>
          </a:p>
          <a:p>
            <a:pPr lvl="0">
              <a:spcBef>
                <a:spcPts val="0"/>
              </a:spcBef>
              <a:buNone/>
            </a:pPr>
            <a:r>
              <a:rPr lang="en"/>
              <a:t>Our screening survey also replicates the  digital skills test we mentioned before - we assess our patrons’ computer skills in advance, so that we don’t invite people without the requisite skills to take the assessment. </a:t>
            </a:r>
          </a:p>
          <a:p>
            <a:pPr lvl="0">
              <a:spcBef>
                <a:spcPts val="0"/>
              </a:spcBef>
              <a:buNone/>
            </a:pPr>
            <a:r>
              <a:t/>
            </a:r>
            <a:endParaRPr/>
          </a:p>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3" name="Shape 20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The survey shows us if the patron can click. We added a “hidden highlight” test to determine whether the patron can use a mouse to highlight (a necessary skill for the assessment).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8" name="Shape 208"/>
        <p:cNvGrpSpPr/>
        <p:nvPr/>
      </p:nvGrpSpPr>
      <p:grpSpPr>
        <a:xfrm>
          <a:off x="0" y="0"/>
          <a:ext cx="0" cy="0"/>
          <a:chOff x="0" y="0"/>
          <a:chExt cx="0" cy="0"/>
        </a:xfrm>
      </p:grpSpPr>
      <p:sp>
        <p:nvSpPr>
          <p:cNvPr id="209" name="Shape 2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0" name="Shape 21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Before rolling this assessment out to patrons, we wanted to get staff input and buy in. By asking staff to take the assessment, we hoped we could interrupt difficulties in advance, discover the best ways to frame the assessment for our patrons, and be prepared for any potential problems. We also wanted to give staff a chance to see what the assessment is like so that they can answer patron questions.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5" name="Shape 2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This project would not have worked without the staff pilot. Staff were incredibly patient, and generous with their time and feedback. Because of this pilot, we improved our protocol, making sure to let patrons know that the interface in the assessment looks weird, and why. </a:t>
            </a:r>
          </a:p>
          <a:p>
            <a:pPr lvl="0">
              <a:spcBef>
                <a:spcPts val="0"/>
              </a:spcBef>
              <a:buNone/>
            </a:pPr>
            <a:r>
              <a:t/>
            </a:r>
            <a:endParaRPr/>
          </a:p>
          <a:p>
            <a:pPr lvl="0">
              <a:spcBef>
                <a:spcPts val="0"/>
              </a:spcBef>
              <a:buNone/>
            </a:pPr>
            <a:r>
              <a:rPr lang="en"/>
              <a:t>We also learned that the score report generated by the assessment tool is intimidating and dense, so we reworked it using more plain language and adding white space, and including info about taking classes at the library, so that the patron doesn’t feel helpless if their score is not where they’d like. </a:t>
            </a:r>
          </a:p>
          <a:p>
            <a:pPr lvl="0">
              <a:spcBef>
                <a:spcPts val="0"/>
              </a:spcBef>
              <a:buNone/>
            </a:pPr>
            <a:r>
              <a:t/>
            </a:r>
            <a:endParaRPr/>
          </a:p>
          <a:p>
            <a:pPr lvl="0">
              <a:spcBef>
                <a:spcPts val="0"/>
              </a:spcBef>
              <a:buNone/>
            </a:pPr>
            <a:r>
              <a:rPr lang="en"/>
              <a:t>In general, staff thought the assessment was difficult and might be upsetting for our patrons. </a:t>
            </a:r>
          </a:p>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2" name="Shape 222"/>
        <p:cNvGrpSpPr/>
        <p:nvPr/>
      </p:nvGrpSpPr>
      <p:grpSpPr>
        <a:xfrm>
          <a:off x="0" y="0"/>
          <a:ext cx="0" cy="0"/>
          <a:chOff x="0" y="0"/>
          <a:chExt cx="0" cy="0"/>
        </a:xfrm>
      </p:grpSpPr>
      <p:sp>
        <p:nvSpPr>
          <p:cNvPr id="223" name="Shape 2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4" name="Shape 22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a:p>
            <a:pPr lvl="0">
              <a:spcBef>
                <a:spcPts val="0"/>
              </a:spcBef>
              <a:buNone/>
            </a:pPr>
            <a:r>
              <a:rPr lang="en"/>
              <a:t>We also learned something VERY important from the staff pilot - the Spanish language assessment does not use language that staff feel our Spanish speaking patrons will be able to decipher. The language is apparently highly academic. Because of this input, and the input of a bilingual librarian on our team, we have decided NOT to offer the assessment in Spanish.</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9" name="Shape 2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lang="en">
                <a:solidFill>
                  <a:schemeClr val="dk1"/>
                </a:solidFill>
              </a:rPr>
              <a:t>Stories: </a:t>
            </a:r>
          </a:p>
          <a:p>
            <a:pPr lvl="0">
              <a:spcBef>
                <a:spcPts val="0"/>
              </a:spcBef>
              <a:buClr>
                <a:schemeClr val="dk1"/>
              </a:buClr>
              <a:buSzPct val="100000"/>
              <a:buFont typeface="Arial"/>
              <a:buNone/>
            </a:pPr>
            <a:r>
              <a:t/>
            </a:r>
            <a:endParaRPr>
              <a:solidFill>
                <a:schemeClr val="dk1"/>
              </a:solidFill>
            </a:endParaRPr>
          </a:p>
          <a:p>
            <a:pPr lvl="0" rtl="0">
              <a:spcBef>
                <a:spcPts val="0"/>
              </a:spcBef>
              <a:buClr>
                <a:schemeClr val="dk1"/>
              </a:buClr>
              <a:buSzPct val="100000"/>
              <a:buFont typeface="Arial"/>
              <a:buNone/>
            </a:pPr>
            <a:r>
              <a:rPr lang="en">
                <a:solidFill>
                  <a:schemeClr val="dk1"/>
                </a:solidFill>
              </a:rPr>
              <a:t>Patrons let me know: This is interesting, this reminds me of when I worked, I liked this, this gave me confidence. </a:t>
            </a:r>
          </a:p>
          <a:p>
            <a:pPr lvl="0" rtl="0">
              <a:spcBef>
                <a:spcPts val="0"/>
              </a:spcBef>
              <a:buNone/>
            </a:pPr>
            <a:r>
              <a:t/>
            </a:r>
            <a:endParaRPr/>
          </a:p>
          <a:p>
            <a:pPr lvl="0">
              <a:spcBef>
                <a:spcPts val="0"/>
              </a:spcBef>
              <a:buNone/>
            </a:pPr>
            <a:r>
              <a:rPr lang="en"/>
              <a:t>A few patrons have let me know they’d like to take some classes and then take the assessment again, which is awesome - shows engagement with learning. </a:t>
            </a:r>
          </a:p>
          <a:p>
            <a:pPr lvl="0">
              <a:spcBef>
                <a:spcPts val="0"/>
              </a:spcBef>
              <a:buNone/>
            </a:pPr>
            <a:r>
              <a:t/>
            </a:r>
            <a:endParaRPr/>
          </a:p>
          <a:p>
            <a:pPr lvl="0">
              <a:spcBef>
                <a:spcPts val="0"/>
              </a:spcBef>
              <a:buNone/>
            </a:pPr>
            <a:r>
              <a:rPr lang="en"/>
              <a:t>As of now, the number of responses we have is far too low to make any predictions about future responses. </a:t>
            </a:r>
          </a:p>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4" name="Shape 23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Early examination of preliminary data - we don’t know where this will go. Trends are suggested, but may shift as we collect more data. </a:t>
            </a:r>
          </a:p>
          <a:p>
            <a:pPr lvl="0">
              <a:spcBef>
                <a:spcPts val="0"/>
              </a:spcBef>
              <a:buNone/>
            </a:pPr>
            <a:r>
              <a:t/>
            </a:r>
            <a:endParaRPr/>
          </a:p>
          <a:p>
            <a:pPr lvl="0">
              <a:spcBef>
                <a:spcPts val="0"/>
              </a:spcBef>
              <a:buNone/>
            </a:pPr>
            <a:r>
              <a:rPr lang="en"/>
              <a:t>Staff: 27 took the assessment</a:t>
            </a:r>
          </a:p>
          <a:p>
            <a:pPr lvl="0">
              <a:spcBef>
                <a:spcPts val="0"/>
              </a:spcBef>
              <a:buNone/>
            </a:pPr>
            <a:r>
              <a:t/>
            </a:r>
            <a:endParaRPr/>
          </a:p>
          <a:p>
            <a:pPr lvl="0">
              <a:spcBef>
                <a:spcPts val="0"/>
              </a:spcBef>
              <a:buNone/>
            </a:pPr>
            <a:r>
              <a:rPr lang="en"/>
              <a:t>Patrons: 55 took assessment</a:t>
            </a:r>
          </a:p>
          <a:p>
            <a:pPr lvl="0">
              <a:spcBef>
                <a:spcPts val="0"/>
              </a:spcBef>
              <a:buNone/>
            </a:pPr>
            <a:r>
              <a:t/>
            </a:r>
            <a:endParaRPr/>
          </a:p>
          <a:p>
            <a:pPr lvl="0">
              <a:spcBef>
                <a:spcPts val="0"/>
              </a:spcBef>
              <a:buNone/>
            </a:pPr>
            <a:r>
              <a:t/>
            </a:r>
            <a:endParaRPr/>
          </a:p>
          <a:p>
            <a:pPr lvl="0">
              <a:spcBef>
                <a:spcPts val="0"/>
              </a:spcBef>
              <a:buNone/>
            </a:pPr>
            <a:r>
              <a:rPr b="1" lang="en"/>
              <a:t>Most people who take this assessment score at level 2.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 name="Shape 73"/>
        <p:cNvGrpSpPr/>
        <p:nvPr/>
      </p:nvGrpSpPr>
      <p:grpSpPr>
        <a:xfrm>
          <a:off x="0" y="0"/>
          <a:ext cx="0" cy="0"/>
          <a:chOff x="0" y="0"/>
          <a:chExt cx="0" cy="0"/>
        </a:xfrm>
      </p:grpSpPr>
      <p:sp>
        <p:nvSpPr>
          <p:cNvPr id="74" name="Shape 7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75" name="Shape 75"/>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76" name="Shape 76"/>
          <p:cNvSpPr txBox="1"/>
          <p:nvPr>
            <p:ph idx="12" type="sldNum"/>
          </p:nvPr>
        </p:nvSpPr>
        <p:spPr>
          <a:xfrm>
            <a:off x="3884612" y="8685213"/>
            <a:ext cx="2971800"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1" name="Shape 241"/>
        <p:cNvGrpSpPr/>
        <p:nvPr/>
      </p:nvGrpSpPr>
      <p:grpSpPr>
        <a:xfrm>
          <a:off x="0" y="0"/>
          <a:ext cx="0" cy="0"/>
          <a:chOff x="0" y="0"/>
          <a:chExt cx="0" cy="0"/>
        </a:xfrm>
      </p:grpSpPr>
      <p:sp>
        <p:nvSpPr>
          <p:cNvPr id="242" name="Shape 2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3" name="Shape 2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So, most staff and most patrons (so far) score at level 2. Staff score slightly higher, but not much. Perhaps this means that we need to think about a more collaborative model of digital instruction when we’re thinking about instruction beyond the basics of turning on the computer, using a mouse and getting to the Internet. </a:t>
            </a:r>
          </a:p>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6" name="Shape 246"/>
        <p:cNvGrpSpPr/>
        <p:nvPr/>
      </p:nvGrpSpPr>
      <p:grpSpPr>
        <a:xfrm>
          <a:off x="0" y="0"/>
          <a:ext cx="0" cy="0"/>
          <a:chOff x="0" y="0"/>
          <a:chExt cx="0" cy="0"/>
        </a:xfrm>
      </p:grpSpPr>
      <p:sp>
        <p:nvSpPr>
          <p:cNvPr id="247" name="Shape 2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8" name="Shape 2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Maybe less like this and more like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2" name="Shape 252"/>
        <p:cNvGrpSpPr/>
        <p:nvPr/>
      </p:nvGrpSpPr>
      <p:grpSpPr>
        <a:xfrm>
          <a:off x="0" y="0"/>
          <a:ext cx="0" cy="0"/>
          <a:chOff x="0" y="0"/>
          <a:chExt cx="0" cy="0"/>
        </a:xfrm>
      </p:grpSpPr>
      <p:sp>
        <p:nvSpPr>
          <p:cNvPr id="253" name="Shape 2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4" name="Shape 2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this . </a:t>
            </a:r>
          </a:p>
          <a:p>
            <a:pPr lvl="0">
              <a:spcBef>
                <a:spcPts val="0"/>
              </a:spcBef>
              <a:buNone/>
            </a:pPr>
            <a:r>
              <a:t/>
            </a:r>
            <a:endParaRPr/>
          </a:p>
          <a:p>
            <a:pPr lvl="0">
              <a:spcBef>
                <a:spcPts val="0"/>
              </a:spcBef>
              <a:buNone/>
            </a:pPr>
            <a:r>
              <a:rPr lang="en"/>
              <a:t>It could also mean that in order to support true digital equity and opportunity, we need to figure out a way to include these cognitive concepts in our training, whether it’s one-on-one or in a classroom. </a:t>
            </a:r>
          </a:p>
          <a:p>
            <a:pPr lvl="0">
              <a:spcBef>
                <a:spcPts val="0"/>
              </a:spcBef>
              <a:buNone/>
            </a:pPr>
            <a:r>
              <a:t/>
            </a:r>
            <a:endParaRPr/>
          </a:p>
          <a:p>
            <a:pPr lvl="0">
              <a:spcBef>
                <a:spcPts val="0"/>
              </a:spcBef>
              <a:buNone/>
            </a:pPr>
            <a:r>
              <a:t/>
            </a:r>
            <a:endParaRPr/>
          </a:p>
          <a:p>
            <a:pPr lv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8" name="Shape 258"/>
        <p:cNvGrpSpPr/>
        <p:nvPr/>
      </p:nvGrpSpPr>
      <p:grpSpPr>
        <a:xfrm>
          <a:off x="0" y="0"/>
          <a:ext cx="0" cy="0"/>
          <a:chOff x="0" y="0"/>
          <a:chExt cx="0" cy="0"/>
        </a:xfrm>
      </p:grpSpPr>
      <p:sp>
        <p:nvSpPr>
          <p:cNvPr id="259" name="Shape 2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0" name="Shape 2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I think it also means that we need to promote our classes in a different way (or an additional way), getting patrons and/or students who have basic computer skills in so that they can get some digital literacy training, as well. I think it means including critical thinking and evaluation in every class we offer, and trying to incorporate those concepts as much as possible when we’re doing informal training in the library (at the reference desk, etc…). </a:t>
            </a:r>
          </a:p>
          <a:p>
            <a:pPr lvl="0">
              <a:spcBef>
                <a:spcPts val="0"/>
              </a:spcBef>
              <a:buNone/>
            </a:pPr>
            <a:r>
              <a:t/>
            </a:r>
            <a:endParaRPr/>
          </a:p>
          <a:p>
            <a:pPr lvl="0">
              <a:spcBef>
                <a:spcPts val="0"/>
              </a:spcBef>
              <a:buNone/>
            </a:pPr>
            <a:r>
              <a:rPr lang="en"/>
              <a:t>What does that look like? I don’t know… what do you think?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4" name="Shape 264"/>
        <p:cNvGrpSpPr/>
        <p:nvPr/>
      </p:nvGrpSpPr>
      <p:grpSpPr>
        <a:xfrm>
          <a:off x="0" y="0"/>
          <a:ext cx="0" cy="0"/>
          <a:chOff x="0" y="0"/>
          <a:chExt cx="0" cy="0"/>
        </a:xfrm>
      </p:grpSpPr>
      <p:sp>
        <p:nvSpPr>
          <p:cNvPr id="265" name="Shape 2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6" name="Shape 2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2" name="Shape 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rPr lang="en" sz="1200">
                <a:solidFill>
                  <a:schemeClr val="dk1"/>
                </a:solidFill>
              </a:rPr>
              <a:t>We believe our patrons can use our electronic resources, but i</a:t>
            </a:r>
            <a:r>
              <a:rPr lang="en" sz="1200">
                <a:solidFill>
                  <a:srgbClr val="222222"/>
                </a:solidFill>
              </a:rPr>
              <a:t>nternational and United States assessment data tell a different story. The US population scores below the international average in </a:t>
            </a:r>
            <a:r>
              <a:rPr b="1" lang="en" sz="1200">
                <a:solidFill>
                  <a:srgbClr val="222222"/>
                </a:solidFill>
              </a:rPr>
              <a:t>problem solving in technology-rich environments</a:t>
            </a:r>
            <a:r>
              <a:rPr lang="en" sz="1200">
                <a:solidFill>
                  <a:srgbClr val="222222"/>
                </a:solidFill>
              </a:rPr>
              <a:t>,</a:t>
            </a:r>
          </a:p>
          <a:p>
            <a:pPr lvl="0" rtl="0">
              <a:lnSpc>
                <a:spcPct val="115000"/>
              </a:lnSpc>
              <a:spcBef>
                <a:spcPts val="0"/>
              </a:spcBef>
              <a:buNone/>
            </a:pPr>
            <a:r>
              <a:t/>
            </a:r>
            <a:endParaRPr sz="1200">
              <a:solidFill>
                <a:srgbClr val="222222"/>
              </a:solidFill>
            </a:endParaRPr>
          </a:p>
          <a:p>
            <a:pPr lvl="0" rtl="0">
              <a:lnSpc>
                <a:spcPct val="115000"/>
              </a:lnSpc>
              <a:spcBef>
                <a:spcPts val="0"/>
              </a:spcBef>
              <a:buNone/>
            </a:pPr>
            <a:r>
              <a:rPr lang="en" sz="1200">
                <a:solidFill>
                  <a:srgbClr val="222222"/>
                </a:solidFill>
              </a:rPr>
              <a:t>What makes us think our patrons have an easier time? </a:t>
            </a:r>
          </a:p>
          <a:p>
            <a:pPr lvl="0" rtl="0">
              <a:lnSpc>
                <a:spcPct val="115000"/>
              </a:lnSpc>
              <a:spcBef>
                <a:spcPts val="0"/>
              </a:spcBef>
              <a:buNone/>
            </a:pPr>
            <a:r>
              <a:t/>
            </a:r>
            <a:endParaRPr sz="1200">
              <a:solidFill>
                <a:srgbClr val="222222"/>
              </a:solidFill>
            </a:endParaRPr>
          </a:p>
          <a:p>
            <a:pPr lvl="0" rtl="0">
              <a:lnSpc>
                <a:spcPct val="115000"/>
              </a:lnSpc>
              <a:spcBef>
                <a:spcPts val="0"/>
              </a:spcBef>
              <a:buNone/>
            </a:pPr>
            <a:r>
              <a:rPr lang="en" sz="1200">
                <a:solidFill>
                  <a:srgbClr val="222222"/>
                </a:solidFill>
              </a:rPr>
              <a:t>To find out,  </a:t>
            </a:r>
            <a:r>
              <a:rPr lang="en" sz="1200">
                <a:solidFill>
                  <a:schemeClr val="dk1"/>
                </a:solidFill>
              </a:rPr>
              <a:t>Multnomah County Library and the Portland State University’s Literacy Language and Technology Research team are collaborating on a project funded by the Institute of Museum and Library Services. We are assessing patrons’ online abilities and how those abilities map to common library tasks. </a:t>
            </a:r>
          </a:p>
          <a:p>
            <a:pPr lvl="0" rtl="0">
              <a:lnSpc>
                <a:spcPct val="115000"/>
              </a:lnSpc>
              <a:spcBef>
                <a:spcPts val="0"/>
              </a:spcBef>
              <a:buNone/>
            </a:pPr>
            <a:r>
              <a:t/>
            </a:r>
            <a:endParaRPr sz="1200">
              <a:solidFill>
                <a:schemeClr val="dk1"/>
              </a:solidFill>
            </a:endParaRPr>
          </a:p>
          <a:p>
            <a:pPr lvl="0" rtl="0">
              <a:lnSpc>
                <a:spcPct val="115000"/>
              </a:lnSpc>
              <a:spcBef>
                <a:spcPts val="0"/>
              </a:spcBef>
              <a:buNone/>
            </a:pPr>
            <a:r>
              <a:rPr lang="en" sz="1200">
                <a:solidFill>
                  <a:schemeClr val="dk1"/>
                </a:solidFill>
              </a:rPr>
              <a:t>We’re going to talk about how we’ve modified an assessment tool to make it work for our patrons, what we’re learning, and how we might use what we’ve learned.  </a:t>
            </a:r>
          </a:p>
          <a:p>
            <a:pPr lvl="0" rtl="0">
              <a:lnSpc>
                <a:spcPct val="115000"/>
              </a:lnSpc>
              <a:spcBef>
                <a:spcPts val="0"/>
              </a:spcBef>
              <a:buNone/>
            </a:pPr>
            <a:r>
              <a:t/>
            </a:r>
            <a:endParaRPr/>
          </a:p>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 name="Shape 87"/>
        <p:cNvGrpSpPr/>
        <p:nvPr/>
      </p:nvGrpSpPr>
      <p:grpSpPr>
        <a:xfrm>
          <a:off x="0" y="0"/>
          <a:ext cx="0" cy="0"/>
          <a:chOff x="0" y="0"/>
          <a:chExt cx="0" cy="0"/>
        </a:xfrm>
      </p:grpSpPr>
      <p:sp>
        <p:nvSpPr>
          <p:cNvPr id="88" name="Shape 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9" name="Shape 8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Why these two organizations? </a:t>
            </a:r>
          </a:p>
          <a:p>
            <a:pPr lvl="0">
              <a:spcBef>
                <a:spcPts val="0"/>
              </a:spcBef>
              <a:buNone/>
            </a:pPr>
            <a:r>
              <a:t/>
            </a:r>
            <a:endParaRPr/>
          </a:p>
          <a:p>
            <a:pPr lvl="0">
              <a:spcBef>
                <a:spcPts val="0"/>
              </a:spcBef>
              <a:buNone/>
            </a:pPr>
            <a:r>
              <a:rPr lang="en"/>
              <a:t>Shared values and interests. </a:t>
            </a:r>
          </a:p>
          <a:p>
            <a:pPr lvl="0">
              <a:spcBef>
                <a:spcPts val="0"/>
              </a:spcBef>
              <a:buNone/>
            </a:pPr>
            <a:r>
              <a:t/>
            </a:r>
            <a:endParaRPr/>
          </a:p>
          <a:p>
            <a:pPr lvl="0">
              <a:spcBef>
                <a:spcPts val="0"/>
              </a:spcBef>
              <a:buNone/>
            </a:pPr>
            <a:r>
              <a:rPr lang="en"/>
              <a:t>MCL provides nearly 900 computer stations for the public. Nearly two million people access public PC and wifi sessions at Multnomah County Library each year.</a:t>
            </a:r>
          </a:p>
          <a:p>
            <a:pPr lvl="0">
              <a:spcBef>
                <a:spcPts val="0"/>
              </a:spcBef>
              <a:buNone/>
            </a:pPr>
            <a:r>
              <a:t/>
            </a:r>
            <a:endParaRPr/>
          </a:p>
          <a:p>
            <a:pPr lvl="0">
              <a:spcBef>
                <a:spcPts val="0"/>
              </a:spcBef>
              <a:buNone/>
            </a:pPr>
            <a:r>
              <a:rPr lang="en"/>
              <a:t>Digital literacy, digital skills and building digital equity is important to us. </a:t>
            </a:r>
          </a:p>
          <a:p>
            <a:pPr lvl="0">
              <a:spcBef>
                <a:spcPts val="0"/>
              </a:spcBef>
              <a:buNone/>
            </a:pPr>
            <a:r>
              <a:t/>
            </a:r>
            <a:endParaRPr/>
          </a:p>
          <a:p>
            <a:pPr lvl="0">
              <a:spcBef>
                <a:spcPts val="0"/>
              </a:spcBef>
              <a:buNone/>
            </a:pPr>
            <a:r>
              <a:rPr lang="en"/>
              <a:t>Our current priorities include providing access, training and technology to </a:t>
            </a:r>
            <a:r>
              <a:rPr b="1" lang="en"/>
              <a:t>everyone</a:t>
            </a:r>
            <a:r>
              <a:rPr lang="en"/>
              <a:t>, and to partner with other organizations to expand the scope and impact of our work and ensure success in a digital world. </a:t>
            </a:r>
          </a:p>
          <a:p>
            <a:pPr lvl="0">
              <a:spcBef>
                <a:spcPts val="0"/>
              </a:spcBef>
              <a:buNone/>
            </a:pPr>
            <a:r>
              <a:t/>
            </a:r>
            <a:endParaRPr/>
          </a:p>
          <a:p>
            <a:pPr lvl="0">
              <a:spcBef>
                <a:spcPts val="0"/>
              </a:spcBef>
              <a:buNone/>
            </a:pPr>
            <a:r>
              <a:rPr lang="en"/>
              <a:t>The Literacy Language and Technology group has worked a lot with data from the programme for international assessment of adult competencies, as well as doing much work on how adults acquire digital literacy skills. </a:t>
            </a:r>
          </a:p>
          <a:p>
            <a:pPr lvl="0" rtl="0">
              <a:spcBef>
                <a:spcPts val="0"/>
              </a:spcBef>
              <a:buNone/>
            </a:pPr>
            <a:r>
              <a:t/>
            </a:r>
            <a:endParaRPr/>
          </a:p>
          <a:p>
            <a:pPr lvl="0" rtl="0">
              <a:spcBef>
                <a:spcPts val="0"/>
              </a:spcBef>
              <a:buClr>
                <a:schemeClr val="dk1"/>
              </a:buClr>
              <a:buSzPct val="100000"/>
              <a:buFont typeface="Arial"/>
              <a:buNone/>
            </a:pPr>
            <a:r>
              <a:t/>
            </a:r>
            <a:endParaRPr/>
          </a:p>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4" name="Shape 94"/>
        <p:cNvGrpSpPr/>
        <p:nvPr/>
      </p:nvGrpSpPr>
      <p:grpSpPr>
        <a:xfrm>
          <a:off x="0" y="0"/>
          <a:ext cx="0" cy="0"/>
          <a:chOff x="0" y="0"/>
          <a:chExt cx="0" cy="0"/>
        </a:xfrm>
      </p:grpSpPr>
      <p:sp>
        <p:nvSpPr>
          <p:cNvPr id="95" name="Shape 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6" name="Shape 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The library focuses on digital literacy </a:t>
            </a:r>
            <a:r>
              <a:rPr b="1" lang="en"/>
              <a:t>and</a:t>
            </a:r>
            <a:r>
              <a:rPr lang="en"/>
              <a:t> digital skill building because it is important to know not only how to use a computer, but also how to evaluate online information and navigate online. </a:t>
            </a:r>
          </a:p>
          <a:p>
            <a:pPr lvl="0">
              <a:spcBef>
                <a:spcPts val="0"/>
              </a:spcBef>
              <a:buNone/>
            </a:pPr>
            <a:r>
              <a:t/>
            </a:r>
            <a:endParaRPr/>
          </a:p>
          <a:p>
            <a:pPr lvl="0" rtl="0">
              <a:spcBef>
                <a:spcPts val="0"/>
              </a:spcBef>
              <a:buNone/>
            </a:pPr>
            <a:r>
              <a:rPr lang="en"/>
              <a:t>Digital literacy means being able to figure out how to get through a government form online, how to distinguish between a fraudulent student loan site and the FAFSA site, and being able to leverage technology to one’s own advantage by determining how, when and whether or not to take classes online, bank online and keep in touch with family and friends online. </a:t>
            </a:r>
          </a:p>
          <a:p>
            <a:pPr lvl="0" rtl="0">
              <a:spcBef>
                <a:spcPts val="0"/>
              </a:spcBef>
              <a:buNone/>
            </a:pPr>
            <a:r>
              <a:t/>
            </a:r>
            <a:endParaRPr/>
          </a:p>
          <a:p>
            <a:pPr lvl="0">
              <a:spcBef>
                <a:spcPts val="0"/>
              </a:spcBef>
              <a:buNone/>
            </a:pPr>
            <a:r>
              <a:rPr lang="en"/>
              <a:t>Providing digital literacy facilitation, </a:t>
            </a:r>
            <a:r>
              <a:rPr i="1" lang="en"/>
              <a:t>as well as skill building classes,</a:t>
            </a:r>
            <a:r>
              <a:rPr lang="en"/>
              <a:t> at the library promotes equity. The library is a free, safe, approachable place for all learners. The library is a place to explore and pursue lifelong learning, with the support of a librarian. You do not need money, social capital, or a formal education to use the library. </a:t>
            </a:r>
          </a:p>
          <a:p>
            <a:pPr lvl="0">
              <a:spcBef>
                <a:spcPts val="0"/>
              </a:spcBef>
              <a:buNone/>
            </a:pPr>
            <a:r>
              <a:t/>
            </a:r>
            <a:endParaRPr/>
          </a:p>
          <a:p>
            <a:pPr lvl="0">
              <a:spcBef>
                <a:spcPts val="0"/>
              </a:spcBef>
              <a:buNone/>
            </a:pPr>
            <a:r>
              <a:t/>
            </a:r>
            <a:endParaRPr/>
          </a:p>
          <a:p>
            <a:pPr lvl="0">
              <a:spcBef>
                <a:spcPts val="0"/>
              </a:spcBef>
              <a:buNone/>
            </a:pPr>
            <a:r>
              <a:rPr lang="en"/>
              <a:t>Currently offer very basic computer classes, and we assume that most people can use our resources (databases, electronic resources, online catalog, app). </a:t>
            </a:r>
          </a:p>
          <a:p>
            <a:pPr lvl="0">
              <a:spcBef>
                <a:spcPts val="0"/>
              </a:spcBef>
              <a:buNone/>
            </a:pPr>
            <a:r>
              <a:t/>
            </a:r>
            <a:endParaRPr/>
          </a:p>
          <a:p>
            <a:pPr lvl="0">
              <a:spcBef>
                <a:spcPts val="0"/>
              </a:spcBef>
              <a:buNone/>
            </a:pPr>
            <a:r>
              <a:rPr lang="en"/>
              <a:t>We also assume that people who have digital skills (can use a mouse, etc.) can use our website. </a:t>
            </a:r>
          </a:p>
          <a:p>
            <a:pPr lvl="0">
              <a:spcBef>
                <a:spcPts val="0"/>
              </a:spcBef>
              <a:buNone/>
            </a:pPr>
            <a:r>
              <a:t/>
            </a:r>
            <a:endParaRPr/>
          </a:p>
          <a:p>
            <a:pPr lvl="0">
              <a:spcBef>
                <a:spcPts val="0"/>
              </a:spcBef>
              <a:buNone/>
            </a:pPr>
            <a:r>
              <a:rPr lang="en"/>
              <a:t>We also assume that we should be offering higher level classes. </a:t>
            </a:r>
          </a:p>
          <a:p>
            <a:pPr lvl="0">
              <a:spcBef>
                <a:spcPts val="0"/>
              </a:spcBef>
              <a:buNone/>
            </a:pPr>
            <a:r>
              <a:t/>
            </a:r>
            <a:endParaRPr/>
          </a:p>
          <a:p>
            <a:pPr lvl="0">
              <a:spcBef>
                <a:spcPts val="0"/>
              </a:spcBef>
              <a:buNone/>
            </a:pPr>
            <a:r>
              <a:rPr lang="en"/>
              <a:t>Are our assumptions correct?</a:t>
            </a:r>
          </a:p>
          <a:p>
            <a:pPr lvl="0">
              <a:spcBef>
                <a:spcPts val="0"/>
              </a:spcBef>
              <a:buNone/>
            </a:pPr>
            <a:r>
              <a:t/>
            </a:r>
            <a:endParaRPr/>
          </a:p>
          <a:p>
            <a:pPr lvl="0">
              <a:spcBef>
                <a:spcPts val="0"/>
              </a:spcBef>
              <a:buNone/>
            </a:pPr>
            <a:r>
              <a:t/>
            </a:r>
            <a:endParaRPr/>
          </a:p>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 name="Shape 101"/>
        <p:cNvGrpSpPr/>
        <p:nvPr/>
      </p:nvGrpSpPr>
      <p:grpSpPr>
        <a:xfrm>
          <a:off x="0" y="0"/>
          <a:ext cx="0" cy="0"/>
          <a:chOff x="0" y="0"/>
          <a:chExt cx="0" cy="0"/>
        </a:xfrm>
      </p:grpSpPr>
      <p:sp>
        <p:nvSpPr>
          <p:cNvPr id="102" name="Shape 1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3" name="Shape 10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I mentioned an international assessment. It is called the PIAAC survey; the programme for assessment of adult competencies. </a:t>
            </a:r>
          </a:p>
          <a:p>
            <a:pPr lvl="0" rtl="0">
              <a:spcBef>
                <a:spcPts val="0"/>
              </a:spcBef>
              <a:buNone/>
            </a:pPr>
            <a:r>
              <a:t/>
            </a:r>
            <a:endParaRPr/>
          </a:p>
          <a:p>
            <a:pPr lvl="0">
              <a:spcBef>
                <a:spcPts val="0"/>
              </a:spcBef>
              <a:buNone/>
            </a:pPr>
            <a:r>
              <a:rPr lang="en"/>
              <a:t>We wanted to see how our patrons score in relation to the rest of US adults. </a:t>
            </a:r>
          </a:p>
          <a:p>
            <a:pPr lvl="0">
              <a:spcBef>
                <a:spcPts val="0"/>
              </a:spcBef>
              <a:buNone/>
            </a:pPr>
            <a:r>
              <a:t/>
            </a:r>
            <a:endParaRPr/>
          </a:p>
          <a:p>
            <a:pPr lvl="0">
              <a:spcBef>
                <a:spcPts val="0"/>
              </a:spcBef>
              <a:buNone/>
            </a:pPr>
            <a:r>
              <a:rPr lang="en"/>
              <a:t>The assessment was designed to measure skills of the adult working-age population in the US and internationally. It was administered in 2011/2012 in 23 countries. It assessed people 16 - 65, excluding people who are institutionalized. The assessment provides international comparison to better understand U.S. global competitiveness. </a:t>
            </a:r>
          </a:p>
          <a:p>
            <a:pPr lvl="0">
              <a:spcBef>
                <a:spcPts val="0"/>
              </a:spcBef>
              <a:buNone/>
            </a:pPr>
            <a:r>
              <a:t/>
            </a:r>
            <a:endParaRPr/>
          </a:p>
          <a:p>
            <a:pPr lvl="0" rtl="0">
              <a:spcBef>
                <a:spcPts val="0"/>
              </a:spcBef>
              <a:buNone/>
            </a:pPr>
            <a:r>
              <a:rPr lang="en"/>
              <a:t>The assessment measures literacy and numeracy skills, as well as skills in </a:t>
            </a:r>
            <a:r>
              <a:rPr b="1" lang="en"/>
              <a:t>problem solving in technology rich environments (PS-TRE) </a:t>
            </a:r>
          </a:p>
          <a:p>
            <a:pPr lvl="0" rtl="0">
              <a:spcBef>
                <a:spcPts val="0"/>
              </a:spcBef>
              <a:buNone/>
            </a:pPr>
            <a:r>
              <a:t/>
            </a:r>
            <a:endParaRPr/>
          </a:p>
          <a:p>
            <a:pPr lvl="0" rtl="0">
              <a:lnSpc>
                <a:spcPct val="115000"/>
              </a:lnSpc>
              <a:spcBef>
                <a:spcPts val="0"/>
              </a:spcBef>
              <a:buNone/>
            </a:pPr>
            <a:r>
              <a:t/>
            </a:r>
            <a:endParaRPr/>
          </a:p>
          <a:p>
            <a:pPr lvl="0" rtl="0">
              <a:spcBef>
                <a:spcPts val="0"/>
              </a:spcBef>
              <a:buNone/>
            </a:pPr>
            <a:r>
              <a:t/>
            </a:r>
            <a:endParaRPr/>
          </a:p>
          <a:p>
            <a:pPr lvl="0">
              <a:spcBef>
                <a:spcPts val="0"/>
              </a:spcBef>
              <a:buNone/>
            </a:pPr>
            <a:r>
              <a:t/>
            </a:r>
            <a:endParaRPr/>
          </a:p>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9" name="Shape 109"/>
        <p:cNvGrpSpPr/>
        <p:nvPr/>
      </p:nvGrpSpPr>
      <p:grpSpPr>
        <a:xfrm>
          <a:off x="0" y="0"/>
          <a:ext cx="0" cy="0"/>
          <a:chOff x="0" y="0"/>
          <a:chExt cx="0" cy="0"/>
        </a:xfrm>
      </p:grpSpPr>
      <p:sp>
        <p:nvSpPr>
          <p:cNvPr id="110" name="Shape 1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1" name="Shape 1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Problem solving in technology rich environments, or PSTRE, represents a domain of competence where digital skills meet cognitive skills. </a:t>
            </a:r>
          </a:p>
          <a:p>
            <a:pPr lvl="0" rtl="0">
              <a:spcBef>
                <a:spcPts val="0"/>
              </a:spcBef>
              <a:buNone/>
            </a:pPr>
            <a:r>
              <a:t/>
            </a:r>
            <a:endParaRPr/>
          </a:p>
          <a:p>
            <a:pPr lvl="0" rtl="0">
              <a:spcBef>
                <a:spcPts val="0"/>
              </a:spcBef>
              <a:buNone/>
            </a:pPr>
            <a:r>
              <a:rPr lang="en"/>
              <a:t>PSTRE includes skills like sorting emails into the appropriate folders, shopping online, filling out forms - the skills we help our patrons with every day.</a:t>
            </a:r>
          </a:p>
          <a:p>
            <a:pPr lvl="0" rtl="0">
              <a:spcBef>
                <a:spcPts val="0"/>
              </a:spcBef>
              <a:buNone/>
            </a:pPr>
            <a:r>
              <a:rPr lang="en"/>
              <a:t> </a:t>
            </a:r>
          </a:p>
          <a:p>
            <a:pPr lvl="0" rtl="0">
              <a:spcBef>
                <a:spcPts val="0"/>
              </a:spcBef>
              <a:buNone/>
            </a:pPr>
            <a:r>
              <a:rPr lang="en"/>
              <a:t>This means not just following instructions, but using the Internet to solve problems in your own life, even if your problem is just buying a pair of shoes. </a:t>
            </a:r>
          </a:p>
          <a:p>
            <a:pPr lvl="0" rtl="0">
              <a:spcBef>
                <a:spcPts val="0"/>
              </a:spcBef>
              <a:buNone/>
            </a:pPr>
            <a:r>
              <a:t/>
            </a:r>
            <a:endParaRPr/>
          </a:p>
          <a:p>
            <a:pPr lvl="0" rtl="0">
              <a:spcBef>
                <a:spcPts val="0"/>
              </a:spcBef>
              <a:buNone/>
            </a:pPr>
            <a:r>
              <a:rPr lang="en"/>
              <a:t>The first PIAAC problem-solving survey focuses on the abilities to solve problems for </a:t>
            </a:r>
            <a:r>
              <a:rPr b="1" lang="en"/>
              <a:t>personal, work and civic</a:t>
            </a:r>
            <a:r>
              <a:rPr lang="en"/>
              <a:t> purposes by setting up appropriate goals and plans, and accessing and making use of information through computers and computer networks.</a:t>
            </a:r>
          </a:p>
          <a:p>
            <a:pPr lvl="0">
              <a:spcBef>
                <a:spcPts val="0"/>
              </a:spcBef>
              <a:buNone/>
            </a:pPr>
            <a:r>
              <a:t/>
            </a:r>
            <a:endParaRPr/>
          </a:p>
          <a:p>
            <a:pPr lvl="0">
              <a:spcBef>
                <a:spcPts val="0"/>
              </a:spcBef>
              <a:buNone/>
            </a:pPr>
            <a:r>
              <a:rPr lang="en"/>
              <a:t>How is this different from having computer skills? Computer skills underlie PSTRE, but PSTRE includes cognitive dimensions, specifically: </a:t>
            </a:r>
          </a:p>
          <a:p>
            <a:pPr lvl="0">
              <a:spcBef>
                <a:spcPts val="0"/>
              </a:spcBef>
              <a:buNone/>
            </a:pPr>
            <a:r>
              <a:t/>
            </a:r>
            <a:endParaRPr/>
          </a:p>
          <a:p>
            <a:pPr indent="-228600" lvl="0" marL="457200">
              <a:spcBef>
                <a:spcPts val="0"/>
              </a:spcBef>
            </a:pPr>
            <a:r>
              <a:rPr lang="en"/>
              <a:t>Setting and monitoring progress, </a:t>
            </a:r>
          </a:p>
          <a:p>
            <a:pPr indent="-228600" lvl="0" marL="457200">
              <a:spcBef>
                <a:spcPts val="0"/>
              </a:spcBef>
            </a:pPr>
            <a:r>
              <a:rPr lang="en"/>
              <a:t>Planning, </a:t>
            </a:r>
          </a:p>
          <a:p>
            <a:pPr indent="-228600" lvl="0" marL="457200">
              <a:spcBef>
                <a:spcPts val="0"/>
              </a:spcBef>
            </a:pPr>
            <a:r>
              <a:rPr lang="en"/>
              <a:t>Acquiring and evaluating information, </a:t>
            </a:r>
          </a:p>
          <a:p>
            <a:pPr indent="-228600" lvl="0" marL="457200" rtl="0">
              <a:spcBef>
                <a:spcPts val="0"/>
              </a:spcBef>
            </a:pPr>
            <a:r>
              <a:rPr lang="en"/>
              <a:t>Using information</a:t>
            </a:r>
          </a:p>
          <a:p>
            <a:pPr lvl="0" rtl="0">
              <a:lnSpc>
                <a:spcPct val="115000"/>
              </a:lnSpc>
              <a:spcBef>
                <a:spcPts val="0"/>
              </a:spcBef>
              <a:buNone/>
            </a:pPr>
            <a:r>
              <a:t/>
            </a:r>
            <a:endParaRPr/>
          </a:p>
          <a:p>
            <a:pPr lvl="0">
              <a:lnSpc>
                <a:spcPct val="115000"/>
              </a:lnSpc>
              <a:spcBef>
                <a:spcPts val="0"/>
              </a:spcBef>
              <a:buNone/>
            </a:pPr>
            <a:r>
              <a:t/>
            </a:r>
            <a:endParaRPr>
              <a:latin typeface="Calibri"/>
              <a:ea typeface="Calibri"/>
              <a:cs typeface="Calibri"/>
              <a:sym typeface="Calibri"/>
            </a:endParaRPr>
          </a:p>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6" name="Shape 116"/>
        <p:cNvGrpSpPr/>
        <p:nvPr/>
      </p:nvGrpSpPr>
      <p:grpSpPr>
        <a:xfrm>
          <a:off x="0" y="0"/>
          <a:ext cx="0" cy="0"/>
          <a:chOff x="0" y="0"/>
          <a:chExt cx="0" cy="0"/>
        </a:xfrm>
      </p:grpSpPr>
      <p:sp>
        <p:nvSpPr>
          <p:cNvPr id="117" name="Shape 1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8" name="Shape 1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Here’s what it looks like. </a:t>
            </a:r>
          </a:p>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9" name="Shape 9"/>
        <p:cNvGrpSpPr/>
        <p:nvPr/>
      </p:nvGrpSpPr>
      <p:grpSpPr>
        <a:xfrm>
          <a:off x="0" y="0"/>
          <a:ext cx="0" cy="0"/>
          <a:chOff x="0" y="0"/>
          <a:chExt cx="0" cy="0"/>
        </a:xfrm>
      </p:grpSpPr>
      <p:sp>
        <p:nvSpPr>
          <p:cNvPr id="10" name="Shape 10"/>
          <p:cNvSpPr/>
          <p:nvPr/>
        </p:nvSpPr>
        <p:spPr>
          <a:xfrm>
            <a:off x="0" y="0"/>
            <a:ext cx="9144000" cy="34290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11" name="Shape 11"/>
          <p:cNvSpPr txBox="1"/>
          <p:nvPr>
            <p:ph type="ctrTitle"/>
          </p:nvPr>
        </p:nvSpPr>
        <p:spPr>
          <a:xfrm>
            <a:off x="311700" y="392150"/>
            <a:ext cx="8520600" cy="2690400"/>
          </a:xfrm>
          <a:prstGeom prst="rect">
            <a:avLst/>
          </a:prstGeom>
        </p:spPr>
        <p:txBody>
          <a:bodyPr anchorCtr="0" anchor="ctr" bIns="91425" lIns="91425" rIns="91425" tIns="91425"/>
          <a:lstStyle>
            <a:lvl1pPr lvl="0" algn="ctr">
              <a:spcBef>
                <a:spcPts val="0"/>
              </a:spcBef>
              <a:buSzPct val="100000"/>
              <a:defRPr sz="8000"/>
            </a:lvl1pPr>
            <a:lvl2pPr lvl="1" algn="ctr">
              <a:spcBef>
                <a:spcPts val="0"/>
              </a:spcBef>
              <a:buSzPct val="100000"/>
              <a:defRPr sz="8000"/>
            </a:lvl2pPr>
            <a:lvl3pPr lvl="2" algn="ctr">
              <a:spcBef>
                <a:spcPts val="0"/>
              </a:spcBef>
              <a:buSzPct val="100000"/>
              <a:defRPr sz="8000"/>
            </a:lvl3pPr>
            <a:lvl4pPr lvl="3" algn="ctr">
              <a:spcBef>
                <a:spcPts val="0"/>
              </a:spcBef>
              <a:buSzPct val="100000"/>
              <a:defRPr sz="8000"/>
            </a:lvl4pPr>
            <a:lvl5pPr lvl="4" algn="ctr">
              <a:spcBef>
                <a:spcPts val="0"/>
              </a:spcBef>
              <a:buSzPct val="100000"/>
              <a:defRPr sz="8000"/>
            </a:lvl5pPr>
            <a:lvl6pPr lvl="5" algn="ctr">
              <a:spcBef>
                <a:spcPts val="0"/>
              </a:spcBef>
              <a:buSzPct val="100000"/>
              <a:defRPr sz="8000"/>
            </a:lvl6pPr>
            <a:lvl7pPr lvl="6" algn="ctr">
              <a:spcBef>
                <a:spcPts val="0"/>
              </a:spcBef>
              <a:buSzPct val="100000"/>
              <a:defRPr sz="8000"/>
            </a:lvl7pPr>
            <a:lvl8pPr lvl="7" algn="ctr">
              <a:spcBef>
                <a:spcPts val="0"/>
              </a:spcBef>
              <a:buSzPct val="100000"/>
              <a:defRPr sz="8000"/>
            </a:lvl8pPr>
            <a:lvl9pPr lvl="8" algn="ctr">
              <a:spcBef>
                <a:spcPts val="0"/>
              </a:spcBef>
              <a:buSzPct val="100000"/>
              <a:defRPr sz="8000"/>
            </a:lvl9pPr>
          </a:lstStyle>
          <a:p/>
        </p:txBody>
      </p:sp>
      <p:sp>
        <p:nvSpPr>
          <p:cNvPr id="12" name="Shape 12"/>
          <p:cNvSpPr txBox="1"/>
          <p:nvPr>
            <p:ph idx="1" type="subTitle"/>
          </p:nvPr>
        </p:nvSpPr>
        <p:spPr>
          <a:xfrm>
            <a:off x="311700" y="3890400"/>
            <a:ext cx="8520600" cy="706200"/>
          </a:xfrm>
          <a:prstGeom prst="rect">
            <a:avLst/>
          </a:prstGeom>
        </p:spPr>
        <p:txBody>
          <a:bodyPr anchorCtr="0" anchor="ctr" bIns="91425" lIns="91425" rIns="91425" tIns="91425"/>
          <a:lstStyle>
            <a:lvl1pPr lvl="0" algn="ctr">
              <a:lnSpc>
                <a:spcPct val="100000"/>
              </a:lnSpc>
              <a:spcBef>
                <a:spcPts val="0"/>
              </a:spcBef>
              <a:spcAft>
                <a:spcPts val="0"/>
              </a:spcAft>
              <a:buClr>
                <a:schemeClr val="accent1"/>
              </a:buClr>
              <a:buSzPct val="100000"/>
              <a:buNone/>
              <a:defRPr b="1" sz="2100">
                <a:solidFill>
                  <a:schemeClr val="accent1"/>
                </a:solidFill>
              </a:defRPr>
            </a:lvl1pPr>
            <a:lvl2pPr lvl="1" algn="ctr">
              <a:lnSpc>
                <a:spcPct val="100000"/>
              </a:lnSpc>
              <a:spcBef>
                <a:spcPts val="0"/>
              </a:spcBef>
              <a:spcAft>
                <a:spcPts val="0"/>
              </a:spcAft>
              <a:buClr>
                <a:schemeClr val="accent1"/>
              </a:buClr>
              <a:buSzPct val="100000"/>
              <a:buNone/>
              <a:defRPr b="1" sz="2100">
                <a:solidFill>
                  <a:schemeClr val="accent1"/>
                </a:solidFill>
              </a:defRPr>
            </a:lvl2pPr>
            <a:lvl3pPr lvl="2" algn="ctr">
              <a:lnSpc>
                <a:spcPct val="100000"/>
              </a:lnSpc>
              <a:spcBef>
                <a:spcPts val="0"/>
              </a:spcBef>
              <a:spcAft>
                <a:spcPts val="0"/>
              </a:spcAft>
              <a:buClr>
                <a:schemeClr val="accent1"/>
              </a:buClr>
              <a:buSzPct val="100000"/>
              <a:buNone/>
              <a:defRPr b="1" sz="2100">
                <a:solidFill>
                  <a:schemeClr val="accent1"/>
                </a:solidFill>
              </a:defRPr>
            </a:lvl3pPr>
            <a:lvl4pPr lvl="3" algn="ctr">
              <a:lnSpc>
                <a:spcPct val="100000"/>
              </a:lnSpc>
              <a:spcBef>
                <a:spcPts val="0"/>
              </a:spcBef>
              <a:spcAft>
                <a:spcPts val="0"/>
              </a:spcAft>
              <a:buClr>
                <a:schemeClr val="accent1"/>
              </a:buClr>
              <a:buSzPct val="100000"/>
              <a:buNone/>
              <a:defRPr b="1" sz="2100">
                <a:solidFill>
                  <a:schemeClr val="accent1"/>
                </a:solidFill>
              </a:defRPr>
            </a:lvl4pPr>
            <a:lvl5pPr lvl="4" algn="ctr">
              <a:lnSpc>
                <a:spcPct val="100000"/>
              </a:lnSpc>
              <a:spcBef>
                <a:spcPts val="0"/>
              </a:spcBef>
              <a:spcAft>
                <a:spcPts val="0"/>
              </a:spcAft>
              <a:buClr>
                <a:schemeClr val="accent1"/>
              </a:buClr>
              <a:buSzPct val="100000"/>
              <a:buNone/>
              <a:defRPr b="1" sz="2100">
                <a:solidFill>
                  <a:schemeClr val="accent1"/>
                </a:solidFill>
              </a:defRPr>
            </a:lvl5pPr>
            <a:lvl6pPr lvl="5" algn="ctr">
              <a:lnSpc>
                <a:spcPct val="100000"/>
              </a:lnSpc>
              <a:spcBef>
                <a:spcPts val="0"/>
              </a:spcBef>
              <a:spcAft>
                <a:spcPts val="0"/>
              </a:spcAft>
              <a:buClr>
                <a:schemeClr val="accent1"/>
              </a:buClr>
              <a:buSzPct val="100000"/>
              <a:buNone/>
              <a:defRPr b="1" sz="2100">
                <a:solidFill>
                  <a:schemeClr val="accent1"/>
                </a:solidFill>
              </a:defRPr>
            </a:lvl6pPr>
            <a:lvl7pPr lvl="6" algn="ctr">
              <a:lnSpc>
                <a:spcPct val="100000"/>
              </a:lnSpc>
              <a:spcBef>
                <a:spcPts val="0"/>
              </a:spcBef>
              <a:spcAft>
                <a:spcPts val="0"/>
              </a:spcAft>
              <a:buClr>
                <a:schemeClr val="accent1"/>
              </a:buClr>
              <a:buSzPct val="100000"/>
              <a:buNone/>
              <a:defRPr b="1" sz="2100">
                <a:solidFill>
                  <a:schemeClr val="accent1"/>
                </a:solidFill>
              </a:defRPr>
            </a:lvl7pPr>
            <a:lvl8pPr lvl="7" algn="ctr">
              <a:lnSpc>
                <a:spcPct val="100000"/>
              </a:lnSpc>
              <a:spcBef>
                <a:spcPts val="0"/>
              </a:spcBef>
              <a:spcAft>
                <a:spcPts val="0"/>
              </a:spcAft>
              <a:buClr>
                <a:schemeClr val="accent1"/>
              </a:buClr>
              <a:buSzPct val="100000"/>
              <a:buNone/>
              <a:defRPr b="1" sz="2100">
                <a:solidFill>
                  <a:schemeClr val="accent1"/>
                </a:solidFill>
              </a:defRPr>
            </a:lvl8pPr>
            <a:lvl9pPr lvl="8" algn="ctr">
              <a:lnSpc>
                <a:spcPct val="100000"/>
              </a:lnSpc>
              <a:spcBef>
                <a:spcPts val="0"/>
              </a:spcBef>
              <a:spcAft>
                <a:spcPts val="0"/>
              </a:spcAft>
              <a:buClr>
                <a:schemeClr val="accent1"/>
              </a:buClr>
              <a:buSzPct val="100000"/>
              <a:buNone/>
              <a:defRPr b="1" sz="2100">
                <a:solidFill>
                  <a:schemeClr val="accent1"/>
                </a:solidFill>
              </a:defRPr>
            </a:lvl9pPr>
          </a:lstStyle>
          <a:p/>
        </p:txBody>
      </p:sp>
      <p:sp>
        <p:nvSpPr>
          <p:cNvPr id="13" name="Shape 1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6" name="Shape 46"/>
        <p:cNvGrpSpPr/>
        <p:nvPr/>
      </p:nvGrpSpPr>
      <p:grpSpPr>
        <a:xfrm>
          <a:off x="0" y="0"/>
          <a:ext cx="0" cy="0"/>
          <a:chOff x="0" y="0"/>
          <a:chExt cx="0" cy="0"/>
        </a:xfrm>
      </p:grpSpPr>
      <p:sp>
        <p:nvSpPr>
          <p:cNvPr id="47" name="Shape 47"/>
          <p:cNvSpPr txBox="1"/>
          <p:nvPr>
            <p:ph type="title"/>
          </p:nvPr>
        </p:nvSpPr>
        <p:spPr>
          <a:xfrm>
            <a:off x="311700" y="1240275"/>
            <a:ext cx="8520600" cy="1981800"/>
          </a:xfrm>
          <a:prstGeom prst="rect">
            <a:avLst/>
          </a:prstGeom>
        </p:spPr>
        <p:txBody>
          <a:bodyPr anchorCtr="0" anchor="b" bIns="91425" lIns="91425" rIns="91425" tIns="91425"/>
          <a:lstStyle>
            <a:lvl1pPr lvl="0" algn="ctr">
              <a:spcBef>
                <a:spcPts val="0"/>
              </a:spcBef>
              <a:buClr>
                <a:schemeClr val="lt1"/>
              </a:buClr>
              <a:buSzPct val="100000"/>
              <a:defRPr sz="12000">
                <a:solidFill>
                  <a:schemeClr val="lt1"/>
                </a:solidFill>
              </a:defRPr>
            </a:lvl1pPr>
            <a:lvl2pPr lvl="1" algn="ctr">
              <a:spcBef>
                <a:spcPts val="0"/>
              </a:spcBef>
              <a:buClr>
                <a:schemeClr val="lt1"/>
              </a:buClr>
              <a:buSzPct val="100000"/>
              <a:defRPr sz="12000">
                <a:solidFill>
                  <a:schemeClr val="lt1"/>
                </a:solidFill>
              </a:defRPr>
            </a:lvl2pPr>
            <a:lvl3pPr lvl="2" algn="ctr">
              <a:spcBef>
                <a:spcPts val="0"/>
              </a:spcBef>
              <a:buClr>
                <a:schemeClr val="lt1"/>
              </a:buClr>
              <a:buSzPct val="100000"/>
              <a:defRPr sz="12000">
                <a:solidFill>
                  <a:schemeClr val="lt1"/>
                </a:solidFill>
              </a:defRPr>
            </a:lvl3pPr>
            <a:lvl4pPr lvl="3" algn="ctr">
              <a:spcBef>
                <a:spcPts val="0"/>
              </a:spcBef>
              <a:buClr>
                <a:schemeClr val="lt1"/>
              </a:buClr>
              <a:buSzPct val="100000"/>
              <a:defRPr sz="12000">
                <a:solidFill>
                  <a:schemeClr val="lt1"/>
                </a:solidFill>
              </a:defRPr>
            </a:lvl4pPr>
            <a:lvl5pPr lvl="4" algn="ctr">
              <a:spcBef>
                <a:spcPts val="0"/>
              </a:spcBef>
              <a:buClr>
                <a:schemeClr val="lt1"/>
              </a:buClr>
              <a:buSzPct val="100000"/>
              <a:defRPr sz="12000">
                <a:solidFill>
                  <a:schemeClr val="lt1"/>
                </a:solidFill>
              </a:defRPr>
            </a:lvl5pPr>
            <a:lvl6pPr lvl="5" algn="ctr">
              <a:spcBef>
                <a:spcPts val="0"/>
              </a:spcBef>
              <a:buClr>
                <a:schemeClr val="lt1"/>
              </a:buClr>
              <a:buSzPct val="100000"/>
              <a:defRPr sz="12000">
                <a:solidFill>
                  <a:schemeClr val="lt1"/>
                </a:solidFill>
              </a:defRPr>
            </a:lvl6pPr>
            <a:lvl7pPr lvl="6" algn="ctr">
              <a:spcBef>
                <a:spcPts val="0"/>
              </a:spcBef>
              <a:buClr>
                <a:schemeClr val="lt1"/>
              </a:buClr>
              <a:buSzPct val="100000"/>
              <a:defRPr sz="12000">
                <a:solidFill>
                  <a:schemeClr val="lt1"/>
                </a:solidFill>
              </a:defRPr>
            </a:lvl7pPr>
            <a:lvl8pPr lvl="7" algn="ctr">
              <a:spcBef>
                <a:spcPts val="0"/>
              </a:spcBef>
              <a:buClr>
                <a:schemeClr val="lt1"/>
              </a:buClr>
              <a:buSzPct val="100000"/>
              <a:defRPr sz="12000">
                <a:solidFill>
                  <a:schemeClr val="lt1"/>
                </a:solidFill>
              </a:defRPr>
            </a:lvl8pPr>
            <a:lvl9pPr lvl="8" algn="ctr">
              <a:spcBef>
                <a:spcPts val="0"/>
              </a:spcBef>
              <a:buClr>
                <a:schemeClr val="lt1"/>
              </a:buClr>
              <a:buSzPct val="100000"/>
              <a:defRPr sz="12000">
                <a:solidFill>
                  <a:schemeClr val="lt1"/>
                </a:solidFill>
              </a:defRPr>
            </a:lvl9pPr>
          </a:lstStyle>
          <a:p/>
        </p:txBody>
      </p:sp>
      <p:sp>
        <p:nvSpPr>
          <p:cNvPr id="48" name="Shape 48"/>
          <p:cNvSpPr txBox="1"/>
          <p:nvPr>
            <p:ph idx="1" type="body"/>
          </p:nvPr>
        </p:nvSpPr>
        <p:spPr>
          <a:xfrm>
            <a:off x="311700" y="3304625"/>
            <a:ext cx="8520600" cy="1300800"/>
          </a:xfrm>
          <a:prstGeom prst="rect">
            <a:avLst/>
          </a:prstGeom>
        </p:spPr>
        <p:txBody>
          <a:bodyPr anchorCtr="0" anchor="t" bIns="91425" lIns="91425" rIns="91425" tIns="91425"/>
          <a:lstStyle>
            <a:lvl1pPr lvl="0" algn="ctr">
              <a:spcBef>
                <a:spcPts val="0"/>
              </a:spcBef>
              <a:buClr>
                <a:schemeClr val="accent1"/>
              </a:buClr>
              <a:defRPr>
                <a:solidFill>
                  <a:schemeClr val="accent1"/>
                </a:solidFill>
              </a:defRPr>
            </a:lvl1pPr>
            <a:lvl2pPr lvl="1" algn="ctr">
              <a:spcBef>
                <a:spcPts val="0"/>
              </a:spcBef>
              <a:buClr>
                <a:schemeClr val="accent1"/>
              </a:buClr>
              <a:defRPr>
                <a:solidFill>
                  <a:schemeClr val="accent1"/>
                </a:solidFill>
              </a:defRPr>
            </a:lvl2pPr>
            <a:lvl3pPr lvl="2" algn="ctr">
              <a:spcBef>
                <a:spcPts val="0"/>
              </a:spcBef>
              <a:buClr>
                <a:schemeClr val="accent1"/>
              </a:buClr>
              <a:defRPr>
                <a:solidFill>
                  <a:schemeClr val="accent1"/>
                </a:solidFill>
              </a:defRPr>
            </a:lvl3pPr>
            <a:lvl4pPr lvl="3" algn="ctr">
              <a:spcBef>
                <a:spcPts val="0"/>
              </a:spcBef>
              <a:buClr>
                <a:schemeClr val="accent1"/>
              </a:buClr>
              <a:defRPr>
                <a:solidFill>
                  <a:schemeClr val="accent1"/>
                </a:solidFill>
              </a:defRPr>
            </a:lvl4pPr>
            <a:lvl5pPr lvl="4" algn="ctr">
              <a:spcBef>
                <a:spcPts val="0"/>
              </a:spcBef>
              <a:buClr>
                <a:schemeClr val="accent1"/>
              </a:buClr>
              <a:defRPr>
                <a:solidFill>
                  <a:schemeClr val="accent1"/>
                </a:solidFill>
              </a:defRPr>
            </a:lvl5pPr>
            <a:lvl6pPr lvl="5" algn="ctr">
              <a:spcBef>
                <a:spcPts val="0"/>
              </a:spcBef>
              <a:buClr>
                <a:schemeClr val="accent1"/>
              </a:buClr>
              <a:defRPr>
                <a:solidFill>
                  <a:schemeClr val="accent1"/>
                </a:solidFill>
              </a:defRPr>
            </a:lvl6pPr>
            <a:lvl7pPr lvl="6" algn="ctr">
              <a:spcBef>
                <a:spcPts val="0"/>
              </a:spcBef>
              <a:buClr>
                <a:schemeClr val="accent1"/>
              </a:buClr>
              <a:defRPr>
                <a:solidFill>
                  <a:schemeClr val="accent1"/>
                </a:solidFill>
              </a:defRPr>
            </a:lvl7pPr>
            <a:lvl8pPr lvl="7" algn="ctr">
              <a:spcBef>
                <a:spcPts val="0"/>
              </a:spcBef>
              <a:buClr>
                <a:schemeClr val="accent1"/>
              </a:buClr>
              <a:defRPr>
                <a:solidFill>
                  <a:schemeClr val="accent1"/>
                </a:solidFill>
              </a:defRPr>
            </a:lvl8pPr>
            <a:lvl9pPr lvl="8" algn="ctr">
              <a:spcBef>
                <a:spcPts val="0"/>
              </a:spcBef>
              <a:buClr>
                <a:schemeClr val="accent1"/>
              </a:buClr>
              <a:defRPr>
                <a:solidFill>
                  <a:schemeClr val="accent1"/>
                </a:solidFill>
              </a:defRPr>
            </a:lvl9pPr>
          </a:lstStyle>
          <a:p/>
        </p:txBody>
      </p:sp>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0" name="Shape 50"/>
        <p:cNvGrpSpPr/>
        <p:nvPr/>
      </p:nvGrpSpPr>
      <p:grpSpPr>
        <a:xfrm>
          <a:off x="0" y="0"/>
          <a:ext cx="0" cy="0"/>
          <a:chOff x="0" y="0"/>
          <a:chExt cx="0" cy="0"/>
        </a:xfrm>
      </p:grpSpPr>
      <p:sp>
        <p:nvSpPr>
          <p:cNvPr id="51" name="Shape 5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52" name="Shape 52"/>
        <p:cNvGrpSpPr/>
        <p:nvPr/>
      </p:nvGrpSpPr>
      <p:grpSpPr>
        <a:xfrm>
          <a:off x="0" y="0"/>
          <a:ext cx="0" cy="0"/>
          <a:chOff x="0" y="0"/>
          <a:chExt cx="0" cy="0"/>
        </a:xfrm>
      </p:grpSpPr>
      <p:sp>
        <p:nvSpPr>
          <p:cNvPr id="53" name="Shape 53"/>
          <p:cNvSpPr txBox="1"/>
          <p:nvPr>
            <p:ph idx="1" type="body"/>
          </p:nvPr>
        </p:nvSpPr>
        <p:spPr>
          <a:xfrm>
            <a:off x="457200" y="1143000"/>
            <a:ext cx="8229600" cy="3429000"/>
          </a:xfrm>
          <a:prstGeom prst="rect">
            <a:avLst/>
          </a:prstGeom>
          <a:noFill/>
          <a:ln>
            <a:noFill/>
          </a:ln>
        </p:spPr>
        <p:txBody>
          <a:bodyPr anchorCtr="0" anchor="t" bIns="91425" lIns="91425" rIns="91425" tIns="91425"/>
          <a:lstStyle>
            <a:lvl1pPr indent="-133985" lvl="0" marL="274320" marR="0" rtl="0" algn="l">
              <a:spcBef>
                <a:spcPts val="600"/>
              </a:spcBef>
              <a:buClr>
                <a:schemeClr val="accent2"/>
              </a:buClr>
              <a:buSzPct val="85000"/>
              <a:buFont typeface="Noto Sans Symbols"/>
              <a:buChar char="●"/>
              <a:defRPr b="0" i="0" sz="2600" u="none" cap="none" strike="noStrike">
                <a:solidFill>
                  <a:schemeClr val="lt1"/>
                </a:solidFill>
                <a:latin typeface="Merriweather"/>
                <a:ea typeface="Merriweather"/>
                <a:cs typeface="Merriweather"/>
                <a:sym typeface="Merriweather"/>
              </a:defRPr>
            </a:lvl1pPr>
            <a:lvl2pPr indent="-154940" lvl="1" marL="640080" marR="0" rtl="0" algn="l">
              <a:spcBef>
                <a:spcPts val="300"/>
              </a:spcBef>
              <a:buClr>
                <a:srgbClr val="D58F3E"/>
              </a:buClr>
              <a:buSzPct val="85000"/>
              <a:buFont typeface="Noto Sans Symbols"/>
              <a:buChar char="●"/>
              <a:defRPr b="0" i="0" sz="2400" u="none" cap="none" strike="noStrike">
                <a:solidFill>
                  <a:schemeClr val="lt2"/>
                </a:solidFill>
                <a:latin typeface="Merriweather"/>
                <a:ea typeface="Merriweather"/>
                <a:cs typeface="Merriweather"/>
                <a:sym typeface="Merriweather"/>
              </a:defRPr>
            </a:lvl2pPr>
            <a:lvl3pPr indent="-117792" lvl="2" marL="1005839" marR="0" rtl="0" algn="l">
              <a:spcBef>
                <a:spcPts val="300"/>
              </a:spcBef>
              <a:buClr>
                <a:srgbClr val="B17733"/>
              </a:buClr>
              <a:buSzPct val="85000"/>
              <a:buFont typeface="Noto Sans Symbols"/>
              <a:buChar char="●"/>
              <a:defRPr b="0" i="0" sz="2100" u="none" cap="none" strike="noStrike">
                <a:solidFill>
                  <a:schemeClr val="lt1"/>
                </a:solidFill>
                <a:latin typeface="Merriweather"/>
                <a:ea typeface="Merriweather"/>
                <a:cs typeface="Merriweather"/>
                <a:sym typeface="Merriweather"/>
              </a:defRPr>
            </a:lvl3pPr>
            <a:lvl4pPr indent="-136207" lvl="3" marL="1280160" marR="0" rtl="0" algn="l">
              <a:spcBef>
                <a:spcPts val="300"/>
              </a:spcBef>
              <a:buClr>
                <a:srgbClr val="D58F3E"/>
              </a:buClr>
              <a:buSzPct val="85000"/>
              <a:buFont typeface="Noto Sans Symbols"/>
              <a:buChar char="●"/>
              <a:defRPr b="0" i="0" sz="1900" u="none" cap="none" strike="noStrike">
                <a:solidFill>
                  <a:schemeClr val="lt1"/>
                </a:solidFill>
                <a:latin typeface="Merriweather"/>
                <a:ea typeface="Merriweather"/>
                <a:cs typeface="Merriweather"/>
                <a:sym typeface="Merriweather"/>
              </a:defRPr>
            </a:lvl4pPr>
            <a:lvl5pPr indent="-147319" lvl="4" marL="1554480" marR="0" rtl="0" algn="l">
              <a:spcBef>
                <a:spcPts val="340"/>
              </a:spcBef>
              <a:buClr>
                <a:srgbClr val="D58F3E"/>
              </a:buClr>
              <a:buSzPct val="85000"/>
              <a:buFont typeface="Noto Sans Symbols"/>
              <a:buChar char="●"/>
              <a:defRPr b="0" i="0" sz="1600" u="none" cap="none" strike="noStrike">
                <a:solidFill>
                  <a:schemeClr val="lt1"/>
                </a:solidFill>
                <a:latin typeface="Merriweather"/>
                <a:ea typeface="Merriweather"/>
                <a:cs typeface="Merriweather"/>
                <a:sym typeface="Merriweather"/>
              </a:defRPr>
            </a:lvl5pPr>
            <a:lvl6pPr indent="-136842" lvl="5" marL="1828800" marR="0" rtl="0" algn="l">
              <a:spcBef>
                <a:spcPts val="340"/>
              </a:spcBef>
              <a:buClr>
                <a:srgbClr val="D58F3E"/>
              </a:buClr>
              <a:buSzPct val="85000"/>
              <a:buFont typeface="Noto Sans Symbols"/>
              <a:buChar char="☞"/>
              <a:defRPr b="0" i="0" sz="1700" u="none" cap="none" strike="noStrike">
                <a:solidFill>
                  <a:schemeClr val="lt1"/>
                </a:solidFill>
                <a:latin typeface="Merriweather"/>
                <a:ea typeface="Merriweather"/>
                <a:cs typeface="Merriweather"/>
                <a:sym typeface="Merriweather"/>
              </a:defRPr>
            </a:lvl6pPr>
            <a:lvl7pPr indent="-96519" lvl="6" marL="2011679" marR="0" rtl="0" algn="l">
              <a:spcBef>
                <a:spcPts val="340"/>
              </a:spcBef>
              <a:buClr>
                <a:srgbClr val="D58F3E"/>
              </a:buClr>
              <a:buSzPct val="85000"/>
              <a:buFont typeface="Noto Sans Symbols"/>
              <a:buChar char="☞"/>
              <a:defRPr b="0" i="0" sz="1600" u="none" cap="none" strike="noStrike">
                <a:solidFill>
                  <a:schemeClr val="lt1"/>
                </a:solidFill>
                <a:latin typeface="Merriweather"/>
                <a:ea typeface="Merriweather"/>
                <a:cs typeface="Merriweather"/>
                <a:sym typeface="Merriweather"/>
              </a:defRPr>
            </a:lvl7pPr>
            <a:lvl8pPr indent="-109537" lvl="7" marL="2286000" marR="0" rtl="0" algn="l">
              <a:spcBef>
                <a:spcPts val="340"/>
              </a:spcBef>
              <a:buClr>
                <a:srgbClr val="D58F3E"/>
              </a:buClr>
              <a:buSzPct val="85000"/>
              <a:buFont typeface="Noto Sans Symbols"/>
              <a:buChar char="☞"/>
              <a:defRPr b="0" i="0" sz="1500" u="none" cap="none" strike="noStrike">
                <a:solidFill>
                  <a:schemeClr val="lt1"/>
                </a:solidFill>
                <a:latin typeface="Merriweather"/>
                <a:ea typeface="Merriweather"/>
                <a:cs typeface="Merriweather"/>
                <a:sym typeface="Merriweather"/>
              </a:defRPr>
            </a:lvl8pPr>
            <a:lvl9pPr indent="-104457" lvl="8" marL="2560320" marR="0" rtl="0" algn="l">
              <a:spcBef>
                <a:spcPts val="340"/>
              </a:spcBef>
              <a:buClr>
                <a:srgbClr val="D58F3E"/>
              </a:buClr>
              <a:buSzPct val="85000"/>
              <a:buFont typeface="Noto Sans Symbols"/>
              <a:buChar char="☞"/>
              <a:defRPr b="0" i="0" sz="1500" u="none" cap="none" strike="noStrike">
                <a:solidFill>
                  <a:schemeClr val="lt1"/>
                </a:solidFill>
                <a:latin typeface="Merriweather"/>
                <a:ea typeface="Merriweather"/>
                <a:cs typeface="Merriweather"/>
                <a:sym typeface="Merriweather"/>
              </a:defRPr>
            </a:lvl9pPr>
          </a:lstStyle>
          <a:p/>
        </p:txBody>
      </p:sp>
      <p:sp>
        <p:nvSpPr>
          <p:cNvPr id="54" name="Shape 54"/>
          <p:cNvSpPr txBox="1"/>
          <p:nvPr>
            <p:ph idx="10" type="dt"/>
          </p:nvPr>
        </p:nvSpPr>
        <p:spPr>
          <a:xfrm>
            <a:off x="5791200" y="4652750"/>
            <a:ext cx="2590800" cy="288000"/>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chemeClr val="lt2"/>
                </a:solidFill>
                <a:latin typeface="Merriweather"/>
                <a:ea typeface="Merriweather"/>
                <a:cs typeface="Merriweather"/>
                <a:sym typeface="Merriweather"/>
              </a:defRPr>
            </a:lvl1pPr>
            <a:lvl2pPr indent="0" lvl="1" marL="457200" marR="0" rtl="0" algn="l">
              <a:spcBef>
                <a:spcPts val="0"/>
              </a:spcBef>
              <a:buNone/>
              <a:defRPr b="0" i="0" sz="1800" u="none" cap="none" strike="noStrike">
                <a:solidFill>
                  <a:schemeClr val="lt1"/>
                </a:solidFill>
                <a:latin typeface="Merriweather"/>
                <a:ea typeface="Merriweather"/>
                <a:cs typeface="Merriweather"/>
                <a:sym typeface="Merriweather"/>
              </a:defRPr>
            </a:lvl2pPr>
            <a:lvl3pPr indent="0" lvl="2" marL="914400" marR="0" rtl="0" algn="l">
              <a:spcBef>
                <a:spcPts val="0"/>
              </a:spcBef>
              <a:buNone/>
              <a:defRPr b="0" i="0" sz="1800" u="none" cap="none" strike="noStrike">
                <a:solidFill>
                  <a:schemeClr val="lt1"/>
                </a:solidFill>
                <a:latin typeface="Merriweather"/>
                <a:ea typeface="Merriweather"/>
                <a:cs typeface="Merriweather"/>
                <a:sym typeface="Merriweather"/>
              </a:defRPr>
            </a:lvl3pPr>
            <a:lvl4pPr indent="0" lvl="3" marL="1371600" marR="0" rtl="0" algn="l">
              <a:spcBef>
                <a:spcPts val="0"/>
              </a:spcBef>
              <a:buNone/>
              <a:defRPr b="0" i="0" sz="1800" u="none" cap="none" strike="noStrike">
                <a:solidFill>
                  <a:schemeClr val="lt1"/>
                </a:solidFill>
                <a:latin typeface="Merriweather"/>
                <a:ea typeface="Merriweather"/>
                <a:cs typeface="Merriweather"/>
                <a:sym typeface="Merriweather"/>
              </a:defRPr>
            </a:lvl4pPr>
            <a:lvl5pPr indent="0" lvl="4" marL="1828800" marR="0" rtl="0" algn="l">
              <a:spcBef>
                <a:spcPts val="0"/>
              </a:spcBef>
              <a:buNone/>
              <a:defRPr b="0" i="0" sz="1800" u="none" cap="none" strike="noStrike">
                <a:solidFill>
                  <a:schemeClr val="lt1"/>
                </a:solidFill>
                <a:latin typeface="Merriweather"/>
                <a:ea typeface="Merriweather"/>
                <a:cs typeface="Merriweather"/>
                <a:sym typeface="Merriweather"/>
              </a:defRPr>
            </a:lvl5pPr>
            <a:lvl6pPr indent="0" lvl="5" marL="2286000" marR="0" rtl="0" algn="l">
              <a:spcBef>
                <a:spcPts val="0"/>
              </a:spcBef>
              <a:buNone/>
              <a:defRPr b="0" i="0" sz="1800" u="none" cap="none" strike="noStrike">
                <a:solidFill>
                  <a:schemeClr val="lt1"/>
                </a:solidFill>
                <a:latin typeface="Merriweather"/>
                <a:ea typeface="Merriweather"/>
                <a:cs typeface="Merriweather"/>
                <a:sym typeface="Merriweather"/>
              </a:defRPr>
            </a:lvl6pPr>
            <a:lvl7pPr indent="0" lvl="6" marL="2743200" marR="0" rtl="0" algn="l">
              <a:spcBef>
                <a:spcPts val="0"/>
              </a:spcBef>
              <a:buNone/>
              <a:defRPr b="0" i="0" sz="1800" u="none" cap="none" strike="noStrike">
                <a:solidFill>
                  <a:schemeClr val="lt1"/>
                </a:solidFill>
                <a:latin typeface="Merriweather"/>
                <a:ea typeface="Merriweather"/>
                <a:cs typeface="Merriweather"/>
                <a:sym typeface="Merriweather"/>
              </a:defRPr>
            </a:lvl7pPr>
            <a:lvl8pPr indent="0" lvl="7" marL="3200400" marR="0" rtl="0" algn="l">
              <a:spcBef>
                <a:spcPts val="0"/>
              </a:spcBef>
              <a:buNone/>
              <a:defRPr b="0" i="0" sz="1800" u="none" cap="none" strike="noStrike">
                <a:solidFill>
                  <a:schemeClr val="lt1"/>
                </a:solidFill>
                <a:latin typeface="Merriweather"/>
                <a:ea typeface="Merriweather"/>
                <a:cs typeface="Merriweather"/>
                <a:sym typeface="Merriweather"/>
              </a:defRPr>
            </a:lvl8pPr>
            <a:lvl9pPr indent="0" lvl="8" marL="3657600" marR="0" rtl="0" algn="l">
              <a:spcBef>
                <a:spcPts val="0"/>
              </a:spcBef>
              <a:buNone/>
              <a:defRPr b="0" i="0" sz="1800" u="none" cap="none" strike="noStrike">
                <a:solidFill>
                  <a:schemeClr val="lt1"/>
                </a:solidFill>
                <a:latin typeface="Merriweather"/>
                <a:ea typeface="Merriweather"/>
                <a:cs typeface="Merriweather"/>
                <a:sym typeface="Merriweather"/>
              </a:defRPr>
            </a:lvl9pPr>
          </a:lstStyle>
          <a:p/>
        </p:txBody>
      </p:sp>
      <p:sp>
        <p:nvSpPr>
          <p:cNvPr id="55" name="Shape 55"/>
          <p:cNvSpPr txBox="1"/>
          <p:nvPr>
            <p:ph idx="12" type="sldNum"/>
          </p:nvPr>
        </p:nvSpPr>
        <p:spPr>
          <a:xfrm>
            <a:off x="8410575" y="4636148"/>
            <a:ext cx="609600" cy="342900"/>
          </a:xfrm>
          <a:prstGeom prst="rect">
            <a:avLst/>
          </a:prstGeom>
          <a:noFill/>
          <a:ln>
            <a:noFill/>
          </a:ln>
        </p:spPr>
        <p:txBody>
          <a:bodyPr anchorCtr="0" anchor="ctr" bIns="0" lIns="0" rIns="0" tIns="0">
            <a:noAutofit/>
          </a:bodyPr>
          <a:lstStyle/>
          <a:p>
            <a:pPr indent="0" lvl="0" marL="0" marR="0" rtl="0" algn="ctr">
              <a:spcBef>
                <a:spcPts val="0"/>
              </a:spcBef>
              <a:buSzPct val="25000"/>
              <a:buNone/>
            </a:pPr>
            <a:fld id="{00000000-1234-1234-1234-123412341234}" type="slidenum">
              <a:rPr b="0" i="0" lang="en" sz="1600" u="none" cap="none" strike="noStrike">
                <a:solidFill>
                  <a:schemeClr val="lt2"/>
                </a:solidFill>
                <a:latin typeface="Merriweather"/>
                <a:ea typeface="Merriweather"/>
                <a:cs typeface="Merriweather"/>
                <a:sym typeface="Merriweather"/>
              </a:rPr>
              <a:t>‹#›</a:t>
            </a:fld>
          </a:p>
        </p:txBody>
      </p:sp>
      <p:sp>
        <p:nvSpPr>
          <p:cNvPr id="56" name="Shape 56"/>
          <p:cNvSpPr txBox="1"/>
          <p:nvPr>
            <p:ph idx="11" type="ftr"/>
          </p:nvPr>
        </p:nvSpPr>
        <p:spPr>
          <a:xfrm>
            <a:off x="2133600" y="4652750"/>
            <a:ext cx="3581400" cy="288000"/>
          </a:xfrm>
          <a:prstGeom prst="rect">
            <a:avLst/>
          </a:prstGeom>
          <a:noFill/>
          <a:ln>
            <a:noFill/>
          </a:ln>
        </p:spPr>
        <p:txBody>
          <a:bodyPr anchorCtr="0" anchor="ctr" bIns="91425" lIns="91425" rIns="91425" tIns="91425"/>
          <a:lstStyle>
            <a:lvl1pPr indent="0" lvl="0" marL="0" marR="0" rtl="0" algn="r">
              <a:spcBef>
                <a:spcPts val="0"/>
              </a:spcBef>
              <a:buNone/>
              <a:defRPr b="0" i="0" sz="1200" u="none" cap="none" strike="noStrike">
                <a:solidFill>
                  <a:schemeClr val="lt2"/>
                </a:solidFill>
                <a:latin typeface="Merriweather"/>
                <a:ea typeface="Merriweather"/>
                <a:cs typeface="Merriweather"/>
                <a:sym typeface="Merriweather"/>
              </a:defRPr>
            </a:lvl1pPr>
            <a:lvl2pPr indent="0" lvl="1" marL="457200" marR="0" rtl="0" algn="l">
              <a:spcBef>
                <a:spcPts val="0"/>
              </a:spcBef>
              <a:buNone/>
              <a:defRPr b="0" i="0" sz="1800" u="none" cap="none" strike="noStrike">
                <a:solidFill>
                  <a:schemeClr val="lt1"/>
                </a:solidFill>
                <a:latin typeface="Merriweather"/>
                <a:ea typeface="Merriweather"/>
                <a:cs typeface="Merriweather"/>
                <a:sym typeface="Merriweather"/>
              </a:defRPr>
            </a:lvl2pPr>
            <a:lvl3pPr indent="0" lvl="2" marL="914400" marR="0" rtl="0" algn="l">
              <a:spcBef>
                <a:spcPts val="0"/>
              </a:spcBef>
              <a:buNone/>
              <a:defRPr b="0" i="0" sz="1800" u="none" cap="none" strike="noStrike">
                <a:solidFill>
                  <a:schemeClr val="lt1"/>
                </a:solidFill>
                <a:latin typeface="Merriweather"/>
                <a:ea typeface="Merriweather"/>
                <a:cs typeface="Merriweather"/>
                <a:sym typeface="Merriweather"/>
              </a:defRPr>
            </a:lvl3pPr>
            <a:lvl4pPr indent="0" lvl="3" marL="1371600" marR="0" rtl="0" algn="l">
              <a:spcBef>
                <a:spcPts val="0"/>
              </a:spcBef>
              <a:buNone/>
              <a:defRPr b="0" i="0" sz="1800" u="none" cap="none" strike="noStrike">
                <a:solidFill>
                  <a:schemeClr val="lt1"/>
                </a:solidFill>
                <a:latin typeface="Merriweather"/>
                <a:ea typeface="Merriweather"/>
                <a:cs typeface="Merriweather"/>
                <a:sym typeface="Merriweather"/>
              </a:defRPr>
            </a:lvl4pPr>
            <a:lvl5pPr indent="0" lvl="4" marL="1828800" marR="0" rtl="0" algn="l">
              <a:spcBef>
                <a:spcPts val="0"/>
              </a:spcBef>
              <a:buNone/>
              <a:defRPr b="0" i="0" sz="1800" u="none" cap="none" strike="noStrike">
                <a:solidFill>
                  <a:schemeClr val="lt1"/>
                </a:solidFill>
                <a:latin typeface="Merriweather"/>
                <a:ea typeface="Merriweather"/>
                <a:cs typeface="Merriweather"/>
                <a:sym typeface="Merriweather"/>
              </a:defRPr>
            </a:lvl5pPr>
            <a:lvl6pPr indent="0" lvl="5" marL="2286000" marR="0" rtl="0" algn="l">
              <a:spcBef>
                <a:spcPts val="0"/>
              </a:spcBef>
              <a:buNone/>
              <a:defRPr b="0" i="0" sz="1800" u="none" cap="none" strike="noStrike">
                <a:solidFill>
                  <a:schemeClr val="lt1"/>
                </a:solidFill>
                <a:latin typeface="Merriweather"/>
                <a:ea typeface="Merriweather"/>
                <a:cs typeface="Merriweather"/>
                <a:sym typeface="Merriweather"/>
              </a:defRPr>
            </a:lvl6pPr>
            <a:lvl7pPr indent="0" lvl="6" marL="2743200" marR="0" rtl="0" algn="l">
              <a:spcBef>
                <a:spcPts val="0"/>
              </a:spcBef>
              <a:buNone/>
              <a:defRPr b="0" i="0" sz="1800" u="none" cap="none" strike="noStrike">
                <a:solidFill>
                  <a:schemeClr val="lt1"/>
                </a:solidFill>
                <a:latin typeface="Merriweather"/>
                <a:ea typeface="Merriweather"/>
                <a:cs typeface="Merriweather"/>
                <a:sym typeface="Merriweather"/>
              </a:defRPr>
            </a:lvl7pPr>
            <a:lvl8pPr indent="0" lvl="7" marL="3200400" marR="0" rtl="0" algn="l">
              <a:spcBef>
                <a:spcPts val="0"/>
              </a:spcBef>
              <a:buNone/>
              <a:defRPr b="0" i="0" sz="1800" u="none" cap="none" strike="noStrike">
                <a:solidFill>
                  <a:schemeClr val="lt1"/>
                </a:solidFill>
                <a:latin typeface="Merriweather"/>
                <a:ea typeface="Merriweather"/>
                <a:cs typeface="Merriweather"/>
                <a:sym typeface="Merriweather"/>
              </a:defRPr>
            </a:lvl8pPr>
            <a:lvl9pPr indent="0" lvl="8" marL="3657600" marR="0" rtl="0" algn="l">
              <a:spcBef>
                <a:spcPts val="0"/>
              </a:spcBef>
              <a:buNone/>
              <a:defRPr b="0" i="0" sz="1800" u="none" cap="none" strike="noStrike">
                <a:solidFill>
                  <a:schemeClr val="lt1"/>
                </a:solidFill>
                <a:latin typeface="Merriweather"/>
                <a:ea typeface="Merriweather"/>
                <a:cs typeface="Merriweather"/>
                <a:sym typeface="Merriweather"/>
              </a:defRPr>
            </a:lvl9pPr>
          </a:lstStyle>
          <a:p/>
        </p:txBody>
      </p:sp>
      <p:sp>
        <p:nvSpPr>
          <p:cNvPr id="57" name="Shape 57"/>
          <p:cNvSpPr txBox="1"/>
          <p:nvPr>
            <p:ph type="title"/>
          </p:nvPr>
        </p:nvSpPr>
        <p:spPr>
          <a:xfrm>
            <a:off x="457200" y="114300"/>
            <a:ext cx="8229600" cy="914400"/>
          </a:xfrm>
          <a:prstGeom prst="rect">
            <a:avLst/>
          </a:prstGeom>
          <a:noFill/>
          <a:ln>
            <a:noFill/>
          </a:ln>
        </p:spPr>
        <p:txBody>
          <a:bodyPr anchorCtr="0" anchor="b" bIns="91425" lIns="91425" rIns="91425" tIns="91425"/>
          <a:lstStyle>
            <a:lvl1pPr indent="0" lvl="0" marL="0" marR="0" rtl="0" algn="l">
              <a:spcBef>
                <a:spcPts val="0"/>
              </a:spcBef>
              <a:buClr>
                <a:srgbClr val="F9F9F9"/>
              </a:buClr>
              <a:buFont typeface="Merriweather"/>
              <a:buNone/>
              <a:defRPr b="0" i="0" sz="4200" u="none" cap="none" strike="noStrike">
                <a:solidFill>
                  <a:srgbClr val="F9F9F9"/>
                </a:solidFill>
                <a:latin typeface="Merriweather"/>
                <a:ea typeface="Merriweather"/>
                <a:cs typeface="Merriweather"/>
                <a:sym typeface="Merriweather"/>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1"/>
        </a:solidFill>
      </p:bgPr>
    </p:bg>
    <p:spTree>
      <p:nvGrpSpPr>
        <p:cNvPr id="14" name="Shape 14"/>
        <p:cNvGrpSpPr/>
        <p:nvPr/>
      </p:nvGrpSpPr>
      <p:grpSpPr>
        <a:xfrm>
          <a:off x="0" y="0"/>
          <a:ext cx="0" cy="0"/>
          <a:chOff x="0" y="0"/>
          <a:chExt cx="0" cy="0"/>
        </a:xfrm>
      </p:grpSpPr>
      <p:sp>
        <p:nvSpPr>
          <p:cNvPr id="15" name="Shape 15"/>
          <p:cNvSpPr txBox="1"/>
          <p:nvPr>
            <p:ph type="title"/>
          </p:nvPr>
        </p:nvSpPr>
        <p:spPr>
          <a:xfrm>
            <a:off x="2802750" y="802500"/>
            <a:ext cx="3538500" cy="3538500"/>
          </a:xfrm>
          <a:prstGeom prst="rect">
            <a:avLst/>
          </a:prstGeom>
          <a:solidFill>
            <a:srgbClr val="FFFFFF"/>
          </a:solidFill>
        </p:spPr>
        <p:txBody>
          <a:bodyPr anchorCtr="0" anchor="ctr" bIns="91425" lIns="91425" rIns="91425" tIns="91425"/>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p:txBody>
      </p:sp>
      <p:sp>
        <p:nvSpPr>
          <p:cNvPr id="16" name="Shape 16"/>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7" name="Shape 17"/>
        <p:cNvGrpSpPr/>
        <p:nvPr/>
      </p:nvGrpSpPr>
      <p:grpSpPr>
        <a:xfrm>
          <a:off x="0" y="0"/>
          <a:ext cx="0" cy="0"/>
          <a:chOff x="0" y="0"/>
          <a:chExt cx="0" cy="0"/>
        </a:xfrm>
      </p:grpSpPr>
      <p:sp>
        <p:nvSpPr>
          <p:cNvPr id="18" name="Shape 18"/>
          <p:cNvSpPr txBox="1"/>
          <p:nvPr>
            <p:ph type="title"/>
          </p:nvPr>
        </p:nvSpPr>
        <p:spPr>
          <a:xfrm>
            <a:off x="311700" y="292850"/>
            <a:ext cx="8520600" cy="8010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 type="body"/>
          </p:nvPr>
        </p:nvSpPr>
        <p:spPr>
          <a:xfrm>
            <a:off x="311700" y="1228675"/>
            <a:ext cx="8520600" cy="33402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0" name="Shape 2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1" name="Shape 21"/>
        <p:cNvGrpSpPr/>
        <p:nvPr/>
      </p:nvGrpSpPr>
      <p:grpSpPr>
        <a:xfrm>
          <a:off x="0" y="0"/>
          <a:ext cx="0" cy="0"/>
          <a:chOff x="0" y="0"/>
          <a:chExt cx="0" cy="0"/>
        </a:xfrm>
      </p:grpSpPr>
      <p:sp>
        <p:nvSpPr>
          <p:cNvPr id="22" name="Shape 22"/>
          <p:cNvSpPr txBox="1"/>
          <p:nvPr>
            <p:ph type="title"/>
          </p:nvPr>
        </p:nvSpPr>
        <p:spPr>
          <a:xfrm>
            <a:off x="311700" y="292850"/>
            <a:ext cx="8520600" cy="8010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3" name="Shape 23"/>
          <p:cNvSpPr txBox="1"/>
          <p:nvPr>
            <p:ph idx="1" type="body"/>
          </p:nvPr>
        </p:nvSpPr>
        <p:spPr>
          <a:xfrm>
            <a:off x="311700" y="1228675"/>
            <a:ext cx="3999900" cy="33402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2" type="body"/>
          </p:nvPr>
        </p:nvSpPr>
        <p:spPr>
          <a:xfrm>
            <a:off x="4832400" y="1228675"/>
            <a:ext cx="3999900" cy="33402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5" name="Shape 2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6" name="Shape 26"/>
        <p:cNvGrpSpPr/>
        <p:nvPr/>
      </p:nvGrpSpPr>
      <p:grpSpPr>
        <a:xfrm>
          <a:off x="0" y="0"/>
          <a:ext cx="0" cy="0"/>
          <a:chOff x="0" y="0"/>
          <a:chExt cx="0" cy="0"/>
        </a:xfrm>
      </p:grpSpPr>
      <p:sp>
        <p:nvSpPr>
          <p:cNvPr id="27" name="Shape 27"/>
          <p:cNvSpPr txBox="1"/>
          <p:nvPr>
            <p:ph type="title"/>
          </p:nvPr>
        </p:nvSpPr>
        <p:spPr>
          <a:xfrm>
            <a:off x="304800" y="309350"/>
            <a:ext cx="8537700" cy="748200"/>
          </a:xfrm>
          <a:prstGeom prst="rect">
            <a:avLst/>
          </a:prstGeom>
        </p:spPr>
        <p:txBody>
          <a:bodyPr anchorCtr="0" anchor="t" bIns="91425" lIns="91425" rIns="91425" tIns="91425"/>
          <a:lstStyle>
            <a:lvl1pPr lvl="0">
              <a:spcBef>
                <a:spcPts val="0"/>
              </a:spcBef>
              <a:buSzPct val="100000"/>
              <a:defRPr sz="4000"/>
            </a:lvl1pPr>
            <a:lvl2pPr lvl="1">
              <a:spcBef>
                <a:spcPts val="0"/>
              </a:spcBef>
              <a:buSzPct val="100000"/>
              <a:defRPr sz="4000"/>
            </a:lvl2pPr>
            <a:lvl3pPr lvl="2">
              <a:spcBef>
                <a:spcPts val="0"/>
              </a:spcBef>
              <a:buSzPct val="100000"/>
              <a:defRPr sz="4000"/>
            </a:lvl3pPr>
            <a:lvl4pPr lvl="3">
              <a:spcBef>
                <a:spcPts val="0"/>
              </a:spcBef>
              <a:buSzPct val="100000"/>
              <a:defRPr sz="4000"/>
            </a:lvl4pPr>
            <a:lvl5pPr lvl="4">
              <a:spcBef>
                <a:spcPts val="0"/>
              </a:spcBef>
              <a:buSzPct val="100000"/>
              <a:defRPr sz="4000"/>
            </a:lvl5pPr>
            <a:lvl6pPr lvl="5">
              <a:spcBef>
                <a:spcPts val="0"/>
              </a:spcBef>
              <a:buSzPct val="100000"/>
              <a:defRPr sz="4000"/>
            </a:lvl6pPr>
            <a:lvl7pPr lvl="6">
              <a:spcBef>
                <a:spcPts val="0"/>
              </a:spcBef>
              <a:buSzPct val="100000"/>
              <a:defRPr sz="4000"/>
            </a:lvl7pPr>
            <a:lvl8pPr lvl="7">
              <a:spcBef>
                <a:spcPts val="0"/>
              </a:spcBef>
              <a:buSzPct val="100000"/>
              <a:defRPr sz="4000"/>
            </a:lvl8pPr>
            <a:lvl9pPr lvl="8">
              <a:spcBef>
                <a:spcPts val="0"/>
              </a:spcBef>
              <a:buSzPct val="100000"/>
              <a:defRPr sz="4000"/>
            </a:lvl9pPr>
          </a:lstStyle>
          <a:p/>
        </p:txBody>
      </p:sp>
      <p:sp>
        <p:nvSpPr>
          <p:cNvPr id="28" name="Shape 2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9" name="Shape 29"/>
        <p:cNvGrpSpPr/>
        <p:nvPr/>
      </p:nvGrpSpPr>
      <p:grpSpPr>
        <a:xfrm>
          <a:off x="0" y="0"/>
          <a:ext cx="0" cy="0"/>
          <a:chOff x="0" y="0"/>
          <a:chExt cx="0" cy="0"/>
        </a:xfrm>
      </p:grpSpPr>
      <p:sp>
        <p:nvSpPr>
          <p:cNvPr id="30" name="Shape 30"/>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p:txBody>
      </p:sp>
      <p:sp>
        <p:nvSpPr>
          <p:cNvPr id="31" name="Shape 31"/>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2" name="Shape 3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4"/>
        </a:solidFill>
      </p:bgPr>
    </p:bg>
    <p:spTree>
      <p:nvGrpSpPr>
        <p:cNvPr id="33" name="Shape 33"/>
        <p:cNvGrpSpPr/>
        <p:nvPr/>
      </p:nvGrpSpPr>
      <p:grpSpPr>
        <a:xfrm>
          <a:off x="0" y="0"/>
          <a:ext cx="0" cy="0"/>
          <a:chOff x="0" y="0"/>
          <a:chExt cx="0" cy="0"/>
        </a:xfrm>
      </p:grpSpPr>
      <p:sp>
        <p:nvSpPr>
          <p:cNvPr id="34" name="Shape 34"/>
          <p:cNvSpPr txBox="1"/>
          <p:nvPr>
            <p:ph type="title"/>
          </p:nvPr>
        </p:nvSpPr>
        <p:spPr>
          <a:xfrm>
            <a:off x="490250" y="526350"/>
            <a:ext cx="5618700" cy="4090800"/>
          </a:xfrm>
          <a:prstGeom prst="rect">
            <a:avLst/>
          </a:prstGeom>
        </p:spPr>
        <p:txBody>
          <a:bodyPr anchorCtr="0" anchor="ctr" bIns="91425" lIns="91425" rIns="91425" tIns="91425"/>
          <a:lstStyle>
            <a:lvl1pPr lvl="0">
              <a:spcBef>
                <a:spcPts val="0"/>
              </a:spcBef>
              <a:buClr>
                <a:schemeClr val="lt1"/>
              </a:buClr>
              <a:buSzPct val="100000"/>
              <a:defRPr sz="6000">
                <a:solidFill>
                  <a:schemeClr val="lt1"/>
                </a:solidFill>
              </a:defRPr>
            </a:lvl1pPr>
            <a:lvl2pPr lvl="1">
              <a:spcBef>
                <a:spcPts val="0"/>
              </a:spcBef>
              <a:buClr>
                <a:schemeClr val="lt1"/>
              </a:buClr>
              <a:buSzPct val="100000"/>
              <a:defRPr sz="6000">
                <a:solidFill>
                  <a:schemeClr val="lt1"/>
                </a:solidFill>
              </a:defRPr>
            </a:lvl2pPr>
            <a:lvl3pPr lvl="2">
              <a:spcBef>
                <a:spcPts val="0"/>
              </a:spcBef>
              <a:buClr>
                <a:schemeClr val="lt1"/>
              </a:buClr>
              <a:buSzPct val="100000"/>
              <a:defRPr sz="6000">
                <a:solidFill>
                  <a:schemeClr val="lt1"/>
                </a:solidFill>
              </a:defRPr>
            </a:lvl3pPr>
            <a:lvl4pPr lvl="3">
              <a:spcBef>
                <a:spcPts val="0"/>
              </a:spcBef>
              <a:buClr>
                <a:schemeClr val="lt1"/>
              </a:buClr>
              <a:buSzPct val="100000"/>
              <a:defRPr sz="6000">
                <a:solidFill>
                  <a:schemeClr val="lt1"/>
                </a:solidFill>
              </a:defRPr>
            </a:lvl4pPr>
            <a:lvl5pPr lvl="4">
              <a:spcBef>
                <a:spcPts val="0"/>
              </a:spcBef>
              <a:buClr>
                <a:schemeClr val="lt1"/>
              </a:buClr>
              <a:buSzPct val="100000"/>
              <a:defRPr sz="6000">
                <a:solidFill>
                  <a:schemeClr val="lt1"/>
                </a:solidFill>
              </a:defRPr>
            </a:lvl5pPr>
            <a:lvl6pPr lvl="5">
              <a:spcBef>
                <a:spcPts val="0"/>
              </a:spcBef>
              <a:buClr>
                <a:schemeClr val="lt1"/>
              </a:buClr>
              <a:buSzPct val="100000"/>
              <a:defRPr sz="6000">
                <a:solidFill>
                  <a:schemeClr val="lt1"/>
                </a:solidFill>
              </a:defRPr>
            </a:lvl6pPr>
            <a:lvl7pPr lvl="6">
              <a:spcBef>
                <a:spcPts val="0"/>
              </a:spcBef>
              <a:buClr>
                <a:schemeClr val="lt1"/>
              </a:buClr>
              <a:buSzPct val="100000"/>
              <a:defRPr sz="6000">
                <a:solidFill>
                  <a:schemeClr val="lt1"/>
                </a:solidFill>
              </a:defRPr>
            </a:lvl7pPr>
            <a:lvl8pPr lvl="7">
              <a:spcBef>
                <a:spcPts val="0"/>
              </a:spcBef>
              <a:buClr>
                <a:schemeClr val="lt1"/>
              </a:buClr>
              <a:buSzPct val="100000"/>
              <a:defRPr sz="6000">
                <a:solidFill>
                  <a:schemeClr val="lt1"/>
                </a:solidFill>
              </a:defRPr>
            </a:lvl8pPr>
            <a:lvl9pPr lvl="8">
              <a:spcBef>
                <a:spcPts val="0"/>
              </a:spcBef>
              <a:buClr>
                <a:schemeClr val="lt1"/>
              </a:buClr>
              <a:buSzPct val="100000"/>
              <a:defRPr sz="6000">
                <a:solidFill>
                  <a:schemeClr val="lt1"/>
                </a:solidFill>
              </a:defRPr>
            </a:lvl9pPr>
          </a:lstStyle>
          <a:p/>
        </p:txBody>
      </p:sp>
      <p:sp>
        <p:nvSpPr>
          <p:cNvPr id="35" name="Shape 3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6" name="Shape 36"/>
        <p:cNvGrpSpPr/>
        <p:nvPr/>
      </p:nvGrpSpPr>
      <p:grpSpPr>
        <a:xfrm>
          <a:off x="0" y="0"/>
          <a:ext cx="0" cy="0"/>
          <a:chOff x="0" y="0"/>
          <a:chExt cx="0" cy="0"/>
        </a:xfrm>
      </p:grpSpPr>
      <p:sp>
        <p:nvSpPr>
          <p:cNvPr id="37" name="Shape 37"/>
          <p:cNvSpPr/>
          <p:nvPr/>
        </p:nvSpPr>
        <p:spPr>
          <a:xfrm>
            <a:off x="4572000" y="-2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38" name="Shape 38"/>
          <p:cNvCxnSpPr/>
          <p:nvPr/>
        </p:nvCxnSpPr>
        <p:spPr>
          <a:xfrm>
            <a:off x="5029675" y="4495500"/>
            <a:ext cx="468300" cy="0"/>
          </a:xfrm>
          <a:prstGeom prst="straightConnector1">
            <a:avLst/>
          </a:prstGeom>
          <a:noFill/>
          <a:ln cap="flat" cmpd="sng" w="28575">
            <a:solidFill>
              <a:schemeClr val="lt1"/>
            </a:solidFill>
            <a:prstDash val="solid"/>
            <a:round/>
            <a:headEnd len="med" w="med" type="none"/>
            <a:tailEnd len="med" w="med" type="none"/>
          </a:ln>
        </p:spPr>
      </p:cxnSp>
      <p:sp>
        <p:nvSpPr>
          <p:cNvPr id="39" name="Shape 39"/>
          <p:cNvSpPr txBox="1"/>
          <p:nvPr>
            <p:ph type="title"/>
          </p:nvPr>
        </p:nvSpPr>
        <p:spPr>
          <a:xfrm>
            <a:off x="265500" y="1081400"/>
            <a:ext cx="4045200" cy="1710300"/>
          </a:xfrm>
          <a:prstGeom prst="rect">
            <a:avLst/>
          </a:prstGeom>
        </p:spPr>
        <p:txBody>
          <a:bodyPr anchorCtr="0" anchor="b" bIns="91425" lIns="91425" rIns="91425" tIns="91425"/>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p:txBody>
      </p:sp>
      <p:sp>
        <p:nvSpPr>
          <p:cNvPr id="40" name="Shape 40"/>
          <p:cNvSpPr txBox="1"/>
          <p:nvPr>
            <p:ph idx="1" type="subTitle"/>
          </p:nvPr>
        </p:nvSpPr>
        <p:spPr>
          <a:xfrm>
            <a:off x="265500" y="2845222"/>
            <a:ext cx="4045200" cy="1345500"/>
          </a:xfrm>
          <a:prstGeom prst="rect">
            <a:avLst/>
          </a:prstGeom>
        </p:spPr>
        <p:txBody>
          <a:bodyPr anchorCtr="0" anchor="t" bIns="91425" lIns="91425" rIns="91425" tIns="91425"/>
          <a:lstStyle>
            <a:lvl1pPr lvl="0" algn="ctr">
              <a:lnSpc>
                <a:spcPct val="100000"/>
              </a:lnSpc>
              <a:spcBef>
                <a:spcPts val="0"/>
              </a:spcBef>
              <a:spcAft>
                <a:spcPts val="0"/>
              </a:spcAft>
              <a:buNone/>
              <a:defRPr/>
            </a:lvl1pPr>
            <a:lvl2pPr lvl="1" algn="ctr">
              <a:lnSpc>
                <a:spcPct val="100000"/>
              </a:lnSpc>
              <a:spcBef>
                <a:spcPts val="0"/>
              </a:spcBef>
              <a:spcAft>
                <a:spcPts val="0"/>
              </a:spcAft>
              <a:buSzPct val="100000"/>
              <a:buNone/>
              <a:defRPr sz="1800"/>
            </a:lvl2pPr>
            <a:lvl3pPr lvl="2" algn="ctr">
              <a:lnSpc>
                <a:spcPct val="100000"/>
              </a:lnSpc>
              <a:spcBef>
                <a:spcPts val="0"/>
              </a:spcBef>
              <a:spcAft>
                <a:spcPts val="0"/>
              </a:spcAft>
              <a:buSzPct val="100000"/>
              <a:buNone/>
              <a:defRPr sz="1800"/>
            </a:lvl3pPr>
            <a:lvl4pPr lvl="3" algn="ctr">
              <a:lnSpc>
                <a:spcPct val="100000"/>
              </a:lnSpc>
              <a:spcBef>
                <a:spcPts val="0"/>
              </a:spcBef>
              <a:spcAft>
                <a:spcPts val="0"/>
              </a:spcAft>
              <a:buSzPct val="100000"/>
              <a:buNone/>
              <a:defRPr sz="1800"/>
            </a:lvl4pPr>
            <a:lvl5pPr lvl="4" algn="ctr">
              <a:lnSpc>
                <a:spcPct val="100000"/>
              </a:lnSpc>
              <a:spcBef>
                <a:spcPts val="0"/>
              </a:spcBef>
              <a:spcAft>
                <a:spcPts val="0"/>
              </a:spcAft>
              <a:buSzPct val="100000"/>
              <a:buNone/>
              <a:defRPr sz="1800"/>
            </a:lvl5pPr>
            <a:lvl6pPr lvl="5" algn="ctr">
              <a:lnSpc>
                <a:spcPct val="100000"/>
              </a:lnSpc>
              <a:spcBef>
                <a:spcPts val="0"/>
              </a:spcBef>
              <a:spcAft>
                <a:spcPts val="0"/>
              </a:spcAft>
              <a:buSzPct val="100000"/>
              <a:buNone/>
              <a:defRPr sz="1800"/>
            </a:lvl6pPr>
            <a:lvl7pPr lvl="6" algn="ctr">
              <a:lnSpc>
                <a:spcPct val="100000"/>
              </a:lnSpc>
              <a:spcBef>
                <a:spcPts val="0"/>
              </a:spcBef>
              <a:spcAft>
                <a:spcPts val="0"/>
              </a:spcAft>
              <a:buSzPct val="100000"/>
              <a:buNone/>
              <a:defRPr sz="1800"/>
            </a:lvl7pPr>
            <a:lvl8pPr lvl="7" algn="ctr">
              <a:lnSpc>
                <a:spcPct val="100000"/>
              </a:lnSpc>
              <a:spcBef>
                <a:spcPts val="0"/>
              </a:spcBef>
              <a:spcAft>
                <a:spcPts val="0"/>
              </a:spcAft>
              <a:buSzPct val="100000"/>
              <a:buNone/>
              <a:defRPr sz="1800"/>
            </a:lvl8pPr>
            <a:lvl9pPr lvl="8" algn="ctr">
              <a:lnSpc>
                <a:spcPct val="100000"/>
              </a:lnSpc>
              <a:spcBef>
                <a:spcPts val="0"/>
              </a:spcBef>
              <a:spcAft>
                <a:spcPts val="0"/>
              </a:spcAft>
              <a:buSzPct val="100000"/>
              <a:buNone/>
              <a:defRPr sz="1800"/>
            </a:lvl9pPr>
          </a:lstStyle>
          <a:p/>
        </p:txBody>
      </p:sp>
      <p:sp>
        <p:nvSpPr>
          <p:cNvPr id="41" name="Shape 41"/>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buClr>
                <a:schemeClr val="accent1"/>
              </a:buClr>
              <a:defRPr>
                <a:solidFill>
                  <a:schemeClr val="accent1"/>
                </a:solidFill>
              </a:defRPr>
            </a:lvl1pPr>
            <a:lvl2pPr lvl="1">
              <a:spcBef>
                <a:spcPts val="0"/>
              </a:spcBef>
              <a:buClr>
                <a:schemeClr val="accent1"/>
              </a:buClr>
              <a:defRPr>
                <a:solidFill>
                  <a:schemeClr val="accent1"/>
                </a:solidFill>
              </a:defRPr>
            </a:lvl2pPr>
            <a:lvl3pPr lvl="2">
              <a:spcBef>
                <a:spcPts val="0"/>
              </a:spcBef>
              <a:buClr>
                <a:schemeClr val="accent1"/>
              </a:buClr>
              <a:defRPr>
                <a:solidFill>
                  <a:schemeClr val="accent1"/>
                </a:solidFill>
              </a:defRPr>
            </a:lvl3pPr>
            <a:lvl4pPr lvl="3">
              <a:spcBef>
                <a:spcPts val="0"/>
              </a:spcBef>
              <a:buClr>
                <a:schemeClr val="accent1"/>
              </a:buClr>
              <a:defRPr>
                <a:solidFill>
                  <a:schemeClr val="accent1"/>
                </a:solidFill>
              </a:defRPr>
            </a:lvl4pPr>
            <a:lvl5pPr lvl="4">
              <a:spcBef>
                <a:spcPts val="0"/>
              </a:spcBef>
              <a:buClr>
                <a:schemeClr val="accent1"/>
              </a:buClr>
              <a:defRPr>
                <a:solidFill>
                  <a:schemeClr val="accent1"/>
                </a:solidFill>
              </a:defRPr>
            </a:lvl5pPr>
            <a:lvl6pPr lvl="5">
              <a:spcBef>
                <a:spcPts val="0"/>
              </a:spcBef>
              <a:buClr>
                <a:schemeClr val="accent1"/>
              </a:buClr>
              <a:defRPr>
                <a:solidFill>
                  <a:schemeClr val="accent1"/>
                </a:solidFill>
              </a:defRPr>
            </a:lvl6pPr>
            <a:lvl7pPr lvl="6">
              <a:spcBef>
                <a:spcPts val="0"/>
              </a:spcBef>
              <a:buClr>
                <a:schemeClr val="accent1"/>
              </a:buClr>
              <a:defRPr>
                <a:solidFill>
                  <a:schemeClr val="accent1"/>
                </a:solidFill>
              </a:defRPr>
            </a:lvl7pPr>
            <a:lvl8pPr lvl="7">
              <a:spcBef>
                <a:spcPts val="0"/>
              </a:spcBef>
              <a:buClr>
                <a:schemeClr val="accent1"/>
              </a:buClr>
              <a:defRPr>
                <a:solidFill>
                  <a:schemeClr val="accent1"/>
                </a:solidFill>
              </a:defRPr>
            </a:lvl8pPr>
            <a:lvl9pPr lvl="8">
              <a:spcBef>
                <a:spcPts val="0"/>
              </a:spcBef>
              <a:buClr>
                <a:schemeClr val="accent1"/>
              </a:buClr>
              <a:defRPr>
                <a:solidFill>
                  <a:schemeClr val="accent1"/>
                </a:solidFill>
              </a:defRPr>
            </a:lvl9pPr>
          </a:lstStyle>
          <a:p/>
        </p:txBody>
      </p:sp>
      <p:sp>
        <p:nvSpPr>
          <p:cNvPr id="42" name="Shape 4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3" name="Shape 43"/>
        <p:cNvGrpSpPr/>
        <p:nvPr/>
      </p:nvGrpSpPr>
      <p:grpSpPr>
        <a:xfrm>
          <a:off x="0" y="0"/>
          <a:ext cx="0" cy="0"/>
          <a:chOff x="0" y="0"/>
          <a:chExt cx="0" cy="0"/>
        </a:xfrm>
      </p:grpSpPr>
      <p:sp>
        <p:nvSpPr>
          <p:cNvPr id="44" name="Shape 44"/>
          <p:cNvSpPr txBox="1"/>
          <p:nvPr>
            <p:ph idx="1" type="body"/>
          </p:nvPr>
        </p:nvSpPr>
        <p:spPr>
          <a:xfrm>
            <a:off x="319500" y="4230575"/>
            <a:ext cx="5998800" cy="598800"/>
          </a:xfrm>
          <a:prstGeom prst="rect">
            <a:avLst/>
          </a:prstGeom>
        </p:spPr>
        <p:txBody>
          <a:bodyPr anchorCtr="0" anchor="ctr" bIns="91425" lIns="91425" rIns="91425" tIns="91425"/>
          <a:lstStyle>
            <a:lvl1pPr lvl="0">
              <a:lnSpc>
                <a:spcPct val="100000"/>
              </a:lnSpc>
              <a:spcBef>
                <a:spcPts val="0"/>
              </a:spcBef>
              <a:spcAft>
                <a:spcPts val="0"/>
              </a:spcAft>
              <a:buClr>
                <a:schemeClr val="accent1"/>
              </a:buClr>
              <a:buSzPct val="100000"/>
              <a:buFont typeface="Amatic SC"/>
              <a:buNone/>
              <a:defRPr b="1" sz="2400">
                <a:solidFill>
                  <a:schemeClr val="accent1"/>
                </a:solidFill>
                <a:latin typeface="Amatic SC"/>
                <a:ea typeface="Amatic SC"/>
                <a:cs typeface="Amatic SC"/>
                <a:sym typeface="Amatic SC"/>
              </a:defRPr>
            </a:lvl1pPr>
          </a:lstStyle>
          <a:p/>
        </p:txBody>
      </p:sp>
      <p:sp>
        <p:nvSpPr>
          <p:cNvPr id="45" name="Shape 4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292850"/>
            <a:ext cx="8520600" cy="801000"/>
          </a:xfrm>
          <a:prstGeom prst="rect">
            <a:avLst/>
          </a:prstGeom>
          <a:noFill/>
          <a:ln>
            <a:noFill/>
          </a:ln>
        </p:spPr>
        <p:txBody>
          <a:bodyPr anchorCtr="0" anchor="t" bIns="91425" lIns="91425" rIns="91425" tIns="91425"/>
          <a:lstStyle>
            <a:lvl1pPr lv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1pPr>
            <a:lvl2pPr lvl="1">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2pPr>
            <a:lvl3pPr lvl="2">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3pPr>
            <a:lvl4pPr lvl="3">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4pPr>
            <a:lvl5pPr lvl="4">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5pPr>
            <a:lvl6pPr lvl="5">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6pPr>
            <a:lvl7pPr lvl="6">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7pPr>
            <a:lvl8pPr lvl="7">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8pPr>
            <a:lvl9pPr lvl="8">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9pPr>
          </a:lstStyle>
          <a:p/>
        </p:txBody>
      </p:sp>
      <p:sp>
        <p:nvSpPr>
          <p:cNvPr id="7" name="Shape 7"/>
          <p:cNvSpPr txBox="1"/>
          <p:nvPr>
            <p:ph idx="1" type="body"/>
          </p:nvPr>
        </p:nvSpPr>
        <p:spPr>
          <a:xfrm>
            <a:off x="311700" y="1228675"/>
            <a:ext cx="8520600" cy="33402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buFont typeface="Source Code Pro"/>
              <a:defRPr sz="1800">
                <a:solidFill>
                  <a:schemeClr val="dk2"/>
                </a:solidFill>
                <a:latin typeface="Source Code Pro"/>
                <a:ea typeface="Source Code Pro"/>
                <a:cs typeface="Source Code Pro"/>
                <a:sym typeface="Source Code Pro"/>
              </a:defRPr>
            </a:lvl1pPr>
            <a:lvl2pPr lvl="1">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2pPr>
            <a:lvl3pPr lvl="2">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3pPr>
            <a:lvl4pPr lvl="3">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4pPr>
            <a:lvl5pPr lvl="4">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5pPr>
            <a:lvl6pPr lvl="5">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6pPr>
            <a:lvl7pPr lvl="6">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7pPr>
            <a:lvl8pPr lvl="7">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8pPr>
            <a:lvl9pPr lvl="8">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accent1"/>
                </a:solidFill>
                <a:latin typeface="Source Code Pro"/>
                <a:ea typeface="Source Code Pro"/>
                <a:cs typeface="Source Code Pro"/>
                <a:sym typeface="Source Code Pr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0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0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0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0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0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0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09.png"/><Relationship Id="rId4" Type="http://schemas.openxmlformats.org/officeDocument/2006/relationships/image" Target="../media/image10.png"/><Relationship Id="rId5"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7.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13.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0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0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0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 name="Shape 61"/>
        <p:cNvGrpSpPr/>
        <p:nvPr/>
      </p:nvGrpSpPr>
      <p:grpSpPr>
        <a:xfrm>
          <a:off x="0" y="0"/>
          <a:ext cx="0" cy="0"/>
          <a:chOff x="0" y="0"/>
          <a:chExt cx="0" cy="0"/>
        </a:xfrm>
      </p:grpSpPr>
      <p:sp>
        <p:nvSpPr>
          <p:cNvPr id="62" name="Shape 62"/>
          <p:cNvSpPr txBox="1"/>
          <p:nvPr>
            <p:ph type="ctrTitle"/>
          </p:nvPr>
        </p:nvSpPr>
        <p:spPr>
          <a:xfrm>
            <a:off x="311700" y="392150"/>
            <a:ext cx="8520600" cy="2690400"/>
          </a:xfrm>
          <a:prstGeom prst="rect">
            <a:avLst/>
          </a:prstGeom>
        </p:spPr>
        <p:txBody>
          <a:bodyPr anchorCtr="0" anchor="ctr" bIns="91425" lIns="91425" rIns="91425" tIns="91425">
            <a:noAutofit/>
          </a:bodyPr>
          <a:lstStyle/>
          <a:p>
            <a:pPr lvl="0" rtl="0" algn="l">
              <a:lnSpc>
                <a:spcPct val="115000"/>
              </a:lnSpc>
              <a:spcBef>
                <a:spcPts val="0"/>
              </a:spcBef>
              <a:buClr>
                <a:schemeClr val="dk1"/>
              </a:buClr>
              <a:buSzPct val="27500"/>
              <a:buFont typeface="Arial"/>
              <a:buNone/>
            </a:pPr>
            <a:r>
              <a:t/>
            </a:r>
            <a:endParaRPr sz="4000">
              <a:highlight>
                <a:srgbClr val="FFFFFF"/>
              </a:highlight>
            </a:endParaRPr>
          </a:p>
          <a:p>
            <a:pPr lvl="0" rtl="0" algn="l">
              <a:lnSpc>
                <a:spcPct val="115000"/>
              </a:lnSpc>
              <a:spcBef>
                <a:spcPts val="0"/>
              </a:spcBef>
              <a:buClr>
                <a:schemeClr val="dk1"/>
              </a:buClr>
              <a:buSzPct val="27500"/>
              <a:buFont typeface="Arial"/>
              <a:buNone/>
            </a:pPr>
            <a:r>
              <a:rPr lang="en" sz="4000">
                <a:highlight>
                  <a:srgbClr val="FFFFFF"/>
                </a:highlight>
              </a:rPr>
              <a:t>What’s their  story? </a:t>
            </a:r>
          </a:p>
          <a:p>
            <a:pPr lvl="0" rtl="0" algn="l">
              <a:lnSpc>
                <a:spcPct val="115000"/>
              </a:lnSpc>
              <a:spcBef>
                <a:spcPts val="0"/>
              </a:spcBef>
              <a:buClr>
                <a:schemeClr val="dk1"/>
              </a:buClr>
              <a:buSzPct val="31428"/>
              <a:buFont typeface="Arial"/>
              <a:buNone/>
            </a:pPr>
            <a:r>
              <a:rPr lang="en" sz="3500">
                <a:highlight>
                  <a:srgbClr val="FFFFFF"/>
                </a:highlight>
              </a:rPr>
              <a:t>Using an online assessment tool to learn about patron skills</a:t>
            </a:r>
          </a:p>
          <a:p>
            <a:pPr lvl="0">
              <a:spcBef>
                <a:spcPts val="0"/>
              </a:spcBef>
              <a:buNone/>
            </a:pPr>
            <a:r>
              <a:t/>
            </a:r>
            <a:endParaRPr/>
          </a:p>
        </p:txBody>
      </p:sp>
      <p:sp>
        <p:nvSpPr>
          <p:cNvPr id="63" name="Shape 63"/>
          <p:cNvSpPr txBox="1"/>
          <p:nvPr>
            <p:ph idx="1" type="subTitle"/>
          </p:nvPr>
        </p:nvSpPr>
        <p:spPr>
          <a:xfrm>
            <a:off x="311700" y="3814475"/>
            <a:ext cx="8520600" cy="792600"/>
          </a:xfrm>
          <a:prstGeom prst="rect">
            <a:avLst/>
          </a:prstGeom>
        </p:spPr>
        <p:txBody>
          <a:bodyPr anchorCtr="0" anchor="ctr" bIns="91425" lIns="91425" rIns="91425" tIns="91425">
            <a:noAutofit/>
          </a:bodyPr>
          <a:lstStyle/>
          <a:p>
            <a:pPr lvl="0" rtl="0">
              <a:spcBef>
                <a:spcPts val="0"/>
              </a:spcBef>
              <a:buNone/>
            </a:pPr>
            <a:r>
              <a:rPr lang="en" sz="3500">
                <a:solidFill>
                  <a:srgbClr val="333333"/>
                </a:solidFill>
              </a:rPr>
              <a:t>Digital Equity in Libraries</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6" name="Shape 126"/>
        <p:cNvGrpSpPr/>
        <p:nvPr/>
      </p:nvGrpSpPr>
      <p:grpSpPr>
        <a:xfrm>
          <a:off x="0" y="0"/>
          <a:ext cx="0" cy="0"/>
          <a:chOff x="0" y="0"/>
          <a:chExt cx="0" cy="0"/>
        </a:xfrm>
      </p:grpSpPr>
      <p:pic>
        <p:nvPicPr>
          <p:cNvPr id="127" name="Shape 127"/>
          <p:cNvPicPr preferRelativeResize="0"/>
          <p:nvPr/>
        </p:nvPicPr>
        <p:blipFill>
          <a:blip r:embed="rId3">
            <a:alphaModFix/>
          </a:blip>
          <a:stretch>
            <a:fillRect/>
          </a:stretch>
        </p:blipFill>
        <p:spPr>
          <a:xfrm>
            <a:off x="0" y="0"/>
            <a:ext cx="9143999" cy="5143499"/>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1" name="Shape 131"/>
        <p:cNvGrpSpPr/>
        <p:nvPr/>
      </p:nvGrpSpPr>
      <p:grpSpPr>
        <a:xfrm>
          <a:off x="0" y="0"/>
          <a:ext cx="0" cy="0"/>
          <a:chOff x="0" y="0"/>
          <a:chExt cx="0" cy="0"/>
        </a:xfrm>
      </p:grpSpPr>
      <p:pic>
        <p:nvPicPr>
          <p:cNvPr id="132" name="Shape 132"/>
          <p:cNvPicPr preferRelativeResize="0"/>
          <p:nvPr/>
        </p:nvPicPr>
        <p:blipFill>
          <a:blip r:embed="rId3">
            <a:alphaModFix/>
          </a:blip>
          <a:stretch>
            <a:fillRect/>
          </a:stretch>
        </p:blipFill>
        <p:spPr>
          <a:xfrm>
            <a:off x="0" y="-26425"/>
            <a:ext cx="9143999" cy="5685024"/>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6" name="Shape 136"/>
        <p:cNvGrpSpPr/>
        <p:nvPr/>
      </p:nvGrpSpPr>
      <p:grpSpPr>
        <a:xfrm>
          <a:off x="0" y="0"/>
          <a:ext cx="0" cy="0"/>
          <a:chOff x="0" y="0"/>
          <a:chExt cx="0" cy="0"/>
        </a:xfrm>
      </p:grpSpPr>
      <p:pic>
        <p:nvPicPr>
          <p:cNvPr id="137" name="Shape 137"/>
          <p:cNvPicPr preferRelativeResize="0"/>
          <p:nvPr/>
        </p:nvPicPr>
        <p:blipFill>
          <a:blip r:embed="rId3">
            <a:alphaModFix/>
          </a:blip>
          <a:stretch>
            <a:fillRect/>
          </a:stretch>
        </p:blipFill>
        <p:spPr>
          <a:xfrm>
            <a:off x="1942213" y="0"/>
            <a:ext cx="5259574" cy="5143500"/>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1" name="Shape 141"/>
        <p:cNvGrpSpPr/>
        <p:nvPr/>
      </p:nvGrpSpPr>
      <p:grpSpPr>
        <a:xfrm>
          <a:off x="0" y="0"/>
          <a:ext cx="0" cy="0"/>
          <a:chOff x="0" y="0"/>
          <a:chExt cx="0" cy="0"/>
        </a:xfrm>
      </p:grpSpPr>
      <p:pic>
        <p:nvPicPr>
          <p:cNvPr id="142" name="Shape 142"/>
          <p:cNvPicPr preferRelativeResize="0"/>
          <p:nvPr/>
        </p:nvPicPr>
        <p:blipFill>
          <a:blip r:embed="rId3">
            <a:alphaModFix/>
          </a:blip>
          <a:stretch>
            <a:fillRect/>
          </a:stretch>
        </p:blipFill>
        <p:spPr>
          <a:xfrm>
            <a:off x="1330484" y="0"/>
            <a:ext cx="6719381" cy="5143500"/>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6" name="Shape 146"/>
        <p:cNvGrpSpPr/>
        <p:nvPr/>
      </p:nvGrpSpPr>
      <p:grpSpPr>
        <a:xfrm>
          <a:off x="0" y="0"/>
          <a:ext cx="0" cy="0"/>
          <a:chOff x="0" y="0"/>
          <a:chExt cx="0" cy="0"/>
        </a:xfrm>
      </p:grpSpPr>
      <p:pic>
        <p:nvPicPr>
          <p:cNvPr id="147" name="Shape 147"/>
          <p:cNvPicPr preferRelativeResize="0"/>
          <p:nvPr/>
        </p:nvPicPr>
        <p:blipFill>
          <a:blip r:embed="rId3">
            <a:alphaModFix/>
          </a:blip>
          <a:stretch>
            <a:fillRect/>
          </a:stretch>
        </p:blipFill>
        <p:spPr>
          <a:xfrm>
            <a:off x="0" y="9420"/>
            <a:ext cx="9143999" cy="5124659"/>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1" name="Shape 151"/>
        <p:cNvGrpSpPr/>
        <p:nvPr/>
      </p:nvGrpSpPr>
      <p:grpSpPr>
        <a:xfrm>
          <a:off x="0" y="0"/>
          <a:ext cx="0" cy="0"/>
          <a:chOff x="0" y="0"/>
          <a:chExt cx="0" cy="0"/>
        </a:xfrm>
      </p:grpSpPr>
      <p:sp>
        <p:nvSpPr>
          <p:cNvPr id="152" name="Shape 152"/>
          <p:cNvSpPr txBox="1"/>
          <p:nvPr>
            <p:ph idx="1" type="body"/>
          </p:nvPr>
        </p:nvSpPr>
        <p:spPr>
          <a:xfrm>
            <a:off x="311700" y="2591650"/>
            <a:ext cx="8520600" cy="1300800"/>
          </a:xfrm>
          <a:prstGeom prst="rect">
            <a:avLst/>
          </a:prstGeom>
        </p:spPr>
        <p:txBody>
          <a:bodyPr anchorCtr="0" anchor="t" bIns="91425" lIns="91425" rIns="91425" tIns="91425">
            <a:noAutofit/>
          </a:bodyPr>
          <a:lstStyle/>
          <a:p>
            <a:pPr lvl="0">
              <a:spcBef>
                <a:spcPts val="0"/>
              </a:spcBef>
              <a:buNone/>
            </a:pPr>
            <a:r>
              <a:rPr lang="en" sz="3000"/>
              <a:t>Of adults in the US are likely to have difficulty sorting through emails and organizing them into folders provided for them. </a:t>
            </a:r>
          </a:p>
        </p:txBody>
      </p:sp>
      <p:sp>
        <p:nvSpPr>
          <p:cNvPr id="153" name="Shape 153"/>
          <p:cNvSpPr txBox="1"/>
          <p:nvPr>
            <p:ph type="title"/>
          </p:nvPr>
        </p:nvSpPr>
        <p:spPr>
          <a:xfrm>
            <a:off x="311700" y="482750"/>
            <a:ext cx="8520600" cy="1981800"/>
          </a:xfrm>
          <a:prstGeom prst="rect">
            <a:avLst/>
          </a:prstGeom>
        </p:spPr>
        <p:txBody>
          <a:bodyPr anchorCtr="0" anchor="b" bIns="91425" lIns="91425" rIns="91425" tIns="91425">
            <a:noAutofit/>
          </a:bodyPr>
          <a:lstStyle/>
          <a:p>
            <a:pPr lvl="0">
              <a:spcBef>
                <a:spcPts val="0"/>
              </a:spcBef>
              <a:buNone/>
            </a:pPr>
            <a:r>
              <a:rPr lang="en"/>
              <a:t>30%</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7" name="Shape 157"/>
        <p:cNvGrpSpPr/>
        <p:nvPr/>
      </p:nvGrpSpPr>
      <p:grpSpPr>
        <a:xfrm>
          <a:off x="0" y="0"/>
          <a:ext cx="0" cy="0"/>
          <a:chOff x="0" y="0"/>
          <a:chExt cx="0" cy="0"/>
        </a:xfrm>
      </p:grpSpPr>
      <p:sp>
        <p:nvSpPr>
          <p:cNvPr id="158" name="Shape 158"/>
          <p:cNvSpPr txBox="1"/>
          <p:nvPr/>
        </p:nvSpPr>
        <p:spPr>
          <a:xfrm>
            <a:off x="97350" y="3904275"/>
            <a:ext cx="8949300" cy="1084200"/>
          </a:xfrm>
          <a:prstGeom prst="rect">
            <a:avLst/>
          </a:prstGeom>
          <a:noFill/>
          <a:ln>
            <a:noFill/>
          </a:ln>
        </p:spPr>
        <p:txBody>
          <a:bodyPr anchorCtr="0" anchor="t" bIns="91425" lIns="91425" rIns="91425" tIns="91425">
            <a:noAutofit/>
          </a:bodyPr>
          <a:lstStyle/>
          <a:p>
            <a:pPr lvl="0">
              <a:spcBef>
                <a:spcPts val="0"/>
              </a:spcBef>
              <a:buNone/>
            </a:pPr>
            <a:r>
              <a:rPr lang="en" sz="2000">
                <a:latin typeface="Source Code Pro"/>
                <a:ea typeface="Source Code Pro"/>
                <a:cs typeface="Source Code Pro"/>
                <a:sym typeface="Source Code Pro"/>
              </a:rPr>
              <a:t>On average, people at the highest skill level earn </a:t>
            </a:r>
            <a:r>
              <a:rPr b="1" lang="en" sz="2000">
                <a:latin typeface="Source Code Pro"/>
                <a:ea typeface="Source Code Pro"/>
                <a:cs typeface="Source Code Pro"/>
                <a:sym typeface="Source Code Pro"/>
              </a:rPr>
              <a:t>more than twice as much as people at the lowest skill level.</a:t>
            </a:r>
            <a:r>
              <a:rPr b="1" lang="en" sz="2400">
                <a:latin typeface="Source Code Pro"/>
                <a:ea typeface="Source Code Pro"/>
                <a:cs typeface="Source Code Pro"/>
                <a:sym typeface="Source Code Pro"/>
              </a:rPr>
              <a:t> </a:t>
            </a:r>
          </a:p>
          <a:p>
            <a:pPr lvl="0">
              <a:spcBef>
                <a:spcPts val="0"/>
              </a:spcBef>
              <a:buNone/>
            </a:pPr>
            <a:r>
              <a:t/>
            </a:r>
            <a:endParaRPr sz="2400">
              <a:latin typeface="Source Code Pro"/>
              <a:ea typeface="Source Code Pro"/>
              <a:cs typeface="Source Code Pro"/>
              <a:sym typeface="Source Code Pro"/>
            </a:endParaRPr>
          </a:p>
          <a:p>
            <a:pPr lvl="0">
              <a:spcBef>
                <a:spcPts val="0"/>
              </a:spcBef>
              <a:buNone/>
            </a:pPr>
            <a:r>
              <a:t/>
            </a:r>
            <a:endParaRPr sz="2400">
              <a:latin typeface="Source Code Pro"/>
              <a:ea typeface="Source Code Pro"/>
              <a:cs typeface="Source Code Pro"/>
              <a:sym typeface="Source Code Pro"/>
            </a:endParaRPr>
          </a:p>
          <a:p>
            <a:pPr lvl="0">
              <a:spcBef>
                <a:spcPts val="0"/>
              </a:spcBef>
              <a:buNone/>
            </a:pPr>
            <a:r>
              <a:t/>
            </a:r>
            <a:endParaRPr b="1" sz="2400">
              <a:latin typeface="Source Code Pro"/>
              <a:ea typeface="Source Code Pro"/>
              <a:cs typeface="Source Code Pro"/>
              <a:sym typeface="Source Code Pro"/>
            </a:endParaRPr>
          </a:p>
        </p:txBody>
      </p:sp>
      <p:pic>
        <p:nvPicPr>
          <p:cNvPr id="159" name="Shape 159"/>
          <p:cNvPicPr preferRelativeResize="0"/>
          <p:nvPr/>
        </p:nvPicPr>
        <p:blipFill>
          <a:blip r:embed="rId3">
            <a:alphaModFix/>
          </a:blip>
          <a:stretch>
            <a:fillRect/>
          </a:stretch>
        </p:blipFill>
        <p:spPr>
          <a:xfrm>
            <a:off x="1799975" y="110050"/>
            <a:ext cx="5356824" cy="3715825"/>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3" name="Shape 163"/>
        <p:cNvGrpSpPr/>
        <p:nvPr/>
      </p:nvGrpSpPr>
      <p:grpSpPr>
        <a:xfrm>
          <a:off x="0" y="0"/>
          <a:ext cx="0" cy="0"/>
          <a:chOff x="0" y="0"/>
          <a:chExt cx="0" cy="0"/>
        </a:xfrm>
      </p:grpSpPr>
      <p:sp>
        <p:nvSpPr>
          <p:cNvPr id="164" name="Shape 164"/>
          <p:cNvSpPr txBox="1"/>
          <p:nvPr>
            <p:ph type="title"/>
          </p:nvPr>
        </p:nvSpPr>
        <p:spPr>
          <a:xfrm>
            <a:off x="2802750" y="802500"/>
            <a:ext cx="3538500" cy="3538500"/>
          </a:xfrm>
          <a:prstGeom prst="rect">
            <a:avLst/>
          </a:prstGeom>
        </p:spPr>
        <p:txBody>
          <a:bodyPr anchorCtr="0" anchor="ctr" bIns="91425" lIns="91425" rIns="91425" tIns="91425">
            <a:noAutofit/>
          </a:bodyPr>
          <a:lstStyle/>
          <a:p>
            <a:pPr lvl="0">
              <a:spcBef>
                <a:spcPts val="0"/>
              </a:spcBef>
              <a:buNone/>
            </a:pPr>
            <a:r>
              <a:rPr lang="en"/>
              <a:t>Education and Skills Online (ESO) </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8" name="Shape 168"/>
        <p:cNvGrpSpPr/>
        <p:nvPr/>
      </p:nvGrpSpPr>
      <p:grpSpPr>
        <a:xfrm>
          <a:off x="0" y="0"/>
          <a:ext cx="0" cy="0"/>
          <a:chOff x="0" y="0"/>
          <a:chExt cx="0" cy="0"/>
        </a:xfrm>
      </p:grpSpPr>
      <p:sp>
        <p:nvSpPr>
          <p:cNvPr id="169" name="Shape 169"/>
          <p:cNvSpPr txBox="1"/>
          <p:nvPr>
            <p:ph idx="1" type="body"/>
          </p:nvPr>
        </p:nvSpPr>
        <p:spPr>
          <a:xfrm>
            <a:off x="311700" y="1228675"/>
            <a:ext cx="8520600" cy="3340200"/>
          </a:xfrm>
          <a:prstGeom prst="rect">
            <a:avLst/>
          </a:prstGeom>
        </p:spPr>
        <p:txBody>
          <a:bodyPr anchorCtr="0" anchor="t" bIns="91425" lIns="91425" rIns="91425" tIns="91425">
            <a:noAutofit/>
          </a:bodyPr>
          <a:lstStyle/>
          <a:p>
            <a:pPr lvl="0">
              <a:spcBef>
                <a:spcPts val="0"/>
              </a:spcBef>
              <a:buNone/>
            </a:pPr>
            <a:r>
              <a:t/>
            </a:r>
            <a:endParaRPr/>
          </a:p>
        </p:txBody>
      </p:sp>
      <p:pic>
        <p:nvPicPr>
          <p:cNvPr id="170" name="Shape 170"/>
          <p:cNvPicPr preferRelativeResize="0"/>
          <p:nvPr/>
        </p:nvPicPr>
        <p:blipFill>
          <a:blip r:embed="rId3">
            <a:alphaModFix amt="99000"/>
          </a:blip>
          <a:stretch>
            <a:fillRect/>
          </a:stretch>
        </p:blipFill>
        <p:spPr>
          <a:xfrm>
            <a:off x="76200" y="735213"/>
            <a:ext cx="8991600" cy="4250925"/>
          </a:xfrm>
          <a:prstGeom prst="rect">
            <a:avLst/>
          </a:prstGeom>
          <a:noFill/>
          <a:ln>
            <a:noFill/>
          </a:ln>
        </p:spPr>
      </p:pic>
      <p:sp>
        <p:nvSpPr>
          <p:cNvPr id="171" name="Shape 171"/>
          <p:cNvSpPr txBox="1"/>
          <p:nvPr>
            <p:ph type="title"/>
          </p:nvPr>
        </p:nvSpPr>
        <p:spPr>
          <a:xfrm>
            <a:off x="311700" y="250100"/>
            <a:ext cx="8520600" cy="572700"/>
          </a:xfrm>
          <a:prstGeom prst="rect">
            <a:avLst/>
          </a:prstGeom>
        </p:spPr>
        <p:txBody>
          <a:bodyPr anchorCtr="0" anchor="t" bIns="91425" lIns="91425" rIns="91425" tIns="91425">
            <a:noAutofit/>
          </a:bodyPr>
          <a:lstStyle/>
          <a:p>
            <a:pPr lvl="0">
              <a:spcBef>
                <a:spcPts val="0"/>
              </a:spcBef>
              <a:buNone/>
            </a:pPr>
            <a:r>
              <a:rPr lang="en"/>
              <a:t>What does the assessment tell us? </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5" name="Shape 175"/>
        <p:cNvGrpSpPr/>
        <p:nvPr/>
      </p:nvGrpSpPr>
      <p:grpSpPr>
        <a:xfrm>
          <a:off x="0" y="0"/>
          <a:ext cx="0" cy="0"/>
          <a:chOff x="0" y="0"/>
          <a:chExt cx="0" cy="0"/>
        </a:xfrm>
      </p:grpSpPr>
      <p:sp>
        <p:nvSpPr>
          <p:cNvPr id="176" name="Shape 176"/>
          <p:cNvSpPr txBox="1"/>
          <p:nvPr>
            <p:ph type="title"/>
          </p:nvPr>
        </p:nvSpPr>
        <p:spPr>
          <a:xfrm>
            <a:off x="311700" y="292850"/>
            <a:ext cx="8520600" cy="801000"/>
          </a:xfrm>
          <a:prstGeom prst="rect">
            <a:avLst/>
          </a:prstGeom>
        </p:spPr>
        <p:txBody>
          <a:bodyPr anchorCtr="0" anchor="t" bIns="91425" lIns="91425" rIns="91425" tIns="91425">
            <a:noAutofit/>
          </a:bodyPr>
          <a:lstStyle/>
          <a:p>
            <a:pPr lvl="0">
              <a:spcBef>
                <a:spcPts val="0"/>
              </a:spcBef>
              <a:buNone/>
            </a:pPr>
            <a:r>
              <a:t/>
            </a:r>
            <a:endParaRPr/>
          </a:p>
        </p:txBody>
      </p:sp>
      <p:sp>
        <p:nvSpPr>
          <p:cNvPr id="177" name="Shape 177"/>
          <p:cNvSpPr txBox="1"/>
          <p:nvPr>
            <p:ph idx="1" type="body"/>
          </p:nvPr>
        </p:nvSpPr>
        <p:spPr>
          <a:xfrm>
            <a:off x="311700" y="1228675"/>
            <a:ext cx="8520600" cy="3340200"/>
          </a:xfrm>
          <a:prstGeom prst="rect">
            <a:avLst/>
          </a:prstGeom>
        </p:spPr>
        <p:txBody>
          <a:bodyPr anchorCtr="0" anchor="t" bIns="91425" lIns="91425" rIns="91425" tIns="91425">
            <a:noAutofit/>
          </a:bodyPr>
          <a:lstStyle/>
          <a:p>
            <a:pPr lvl="0">
              <a:spcBef>
                <a:spcPts val="0"/>
              </a:spcBef>
              <a:buNone/>
            </a:pPr>
            <a:r>
              <a:t/>
            </a:r>
            <a:endParaRPr/>
          </a:p>
        </p:txBody>
      </p:sp>
      <p:pic>
        <p:nvPicPr>
          <p:cNvPr id="178" name="Shape 178"/>
          <p:cNvPicPr preferRelativeResize="0"/>
          <p:nvPr/>
        </p:nvPicPr>
        <p:blipFill>
          <a:blip r:embed="rId3">
            <a:alphaModFix/>
          </a:blip>
          <a:stretch>
            <a:fillRect/>
          </a:stretch>
        </p:blipFill>
        <p:spPr>
          <a:xfrm>
            <a:off x="296131" y="0"/>
            <a:ext cx="8551737" cy="5143500"/>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 name="Shape 68"/>
        <p:cNvGrpSpPr/>
        <p:nvPr/>
      </p:nvGrpSpPr>
      <p:grpSpPr>
        <a:xfrm>
          <a:off x="0" y="0"/>
          <a:ext cx="0" cy="0"/>
          <a:chOff x="0" y="0"/>
          <a:chExt cx="0" cy="0"/>
        </a:xfrm>
      </p:grpSpPr>
      <p:sp>
        <p:nvSpPr>
          <p:cNvPr id="69" name="Shape 69"/>
          <p:cNvSpPr txBox="1"/>
          <p:nvPr>
            <p:ph idx="1" type="body"/>
          </p:nvPr>
        </p:nvSpPr>
        <p:spPr>
          <a:xfrm>
            <a:off x="4669000" y="1208437"/>
            <a:ext cx="3999900" cy="33402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None/>
            </a:pPr>
            <a:r>
              <a:rPr b="1" i="0" lang="en" sz="2000" u="none" cap="none" strike="noStrike">
                <a:solidFill>
                  <a:srgbClr val="000000"/>
                </a:solidFill>
                <a:latin typeface="Source Code Pro"/>
                <a:ea typeface="Source Code Pro"/>
                <a:cs typeface="Source Code Pro"/>
                <a:sym typeface="Source Code Pro"/>
              </a:rPr>
              <a:t>Portland State University</a:t>
            </a:r>
          </a:p>
          <a:p>
            <a:pPr indent="-281940" lvl="1" marL="640080" marR="0" rtl="0" algn="l">
              <a:spcBef>
                <a:spcPts val="300"/>
              </a:spcBef>
              <a:spcAft>
                <a:spcPts val="0"/>
              </a:spcAft>
              <a:buClr>
                <a:srgbClr val="000000"/>
              </a:buClr>
              <a:buSzPct val="100000"/>
              <a:buFont typeface="Source Code Pro"/>
              <a:buChar char="●"/>
            </a:pPr>
            <a:r>
              <a:rPr b="0" i="0" lang="en" sz="2000" u="none" cap="none" strike="noStrike">
                <a:solidFill>
                  <a:srgbClr val="000000"/>
                </a:solidFill>
                <a:latin typeface="Source Code Pro"/>
                <a:ea typeface="Source Code Pro"/>
                <a:cs typeface="Source Code Pro"/>
                <a:sym typeface="Source Code Pro"/>
              </a:rPr>
              <a:t>Stephen Reder</a:t>
            </a:r>
          </a:p>
          <a:p>
            <a:pPr indent="-281940" lvl="1" marL="640080" marR="0" rtl="0" algn="l">
              <a:spcBef>
                <a:spcPts val="300"/>
              </a:spcBef>
              <a:spcAft>
                <a:spcPts val="0"/>
              </a:spcAft>
              <a:buClr>
                <a:srgbClr val="000000"/>
              </a:buClr>
              <a:buSzPct val="100000"/>
              <a:buFont typeface="Source Code Pro"/>
              <a:buChar char="●"/>
            </a:pPr>
            <a:r>
              <a:rPr b="0" i="0" lang="en" sz="2000" u="none" cap="none" strike="noStrike">
                <a:solidFill>
                  <a:srgbClr val="000000"/>
                </a:solidFill>
                <a:latin typeface="Source Code Pro"/>
                <a:ea typeface="Source Code Pro"/>
                <a:cs typeface="Source Code Pro"/>
                <a:sym typeface="Source Code Pro"/>
              </a:rPr>
              <a:t>Gloria Jacobs</a:t>
            </a:r>
          </a:p>
          <a:p>
            <a:pPr indent="-281940" lvl="1" marL="640080" marR="0" rtl="0" algn="l">
              <a:spcBef>
                <a:spcPts val="300"/>
              </a:spcBef>
              <a:spcAft>
                <a:spcPts val="0"/>
              </a:spcAft>
              <a:buClr>
                <a:srgbClr val="000000"/>
              </a:buClr>
              <a:buSzPct val="100000"/>
              <a:buFont typeface="Source Code Pro"/>
              <a:buChar char="●"/>
            </a:pPr>
            <a:r>
              <a:rPr b="0" i="0" lang="en" sz="2000" u="none" cap="none" strike="noStrike">
                <a:solidFill>
                  <a:srgbClr val="000000"/>
                </a:solidFill>
                <a:latin typeface="Source Code Pro"/>
                <a:ea typeface="Source Code Pro"/>
                <a:cs typeface="Source Code Pro"/>
                <a:sym typeface="Source Code Pro"/>
              </a:rPr>
              <a:t>Jill Castek</a:t>
            </a:r>
          </a:p>
          <a:p>
            <a:pPr indent="0" lvl="0" marL="0" marR="0" rtl="0" algn="l">
              <a:spcBef>
                <a:spcPts val="600"/>
              </a:spcBef>
              <a:spcAft>
                <a:spcPts val="0"/>
              </a:spcAft>
              <a:buNone/>
            </a:pPr>
            <a:r>
              <a:rPr b="1" i="0" lang="en" sz="2000" u="none" cap="none" strike="noStrike">
                <a:solidFill>
                  <a:srgbClr val="000000"/>
                </a:solidFill>
                <a:latin typeface="Source Code Pro"/>
                <a:ea typeface="Source Code Pro"/>
                <a:cs typeface="Source Code Pro"/>
                <a:sym typeface="Source Code Pro"/>
              </a:rPr>
              <a:t>Multnomah County Library</a:t>
            </a:r>
          </a:p>
          <a:p>
            <a:pPr indent="-281940" lvl="1" marL="640080" marR="0" rtl="0" algn="l">
              <a:spcBef>
                <a:spcPts val="300"/>
              </a:spcBef>
              <a:spcAft>
                <a:spcPts val="0"/>
              </a:spcAft>
              <a:buClr>
                <a:srgbClr val="000000"/>
              </a:buClr>
              <a:buSzPct val="100000"/>
              <a:buFont typeface="Source Code Pro"/>
              <a:buChar char="●"/>
            </a:pPr>
            <a:r>
              <a:rPr b="0" i="0" lang="en" sz="2000" u="none" cap="none" strike="noStrike">
                <a:solidFill>
                  <a:srgbClr val="000000"/>
                </a:solidFill>
                <a:latin typeface="Source Code Pro"/>
                <a:ea typeface="Source Code Pro"/>
                <a:cs typeface="Source Code Pro"/>
                <a:sym typeface="Source Code Pro"/>
              </a:rPr>
              <a:t>Cindy Gibbon</a:t>
            </a:r>
          </a:p>
          <a:p>
            <a:pPr indent="-281940" lvl="1" marL="640080" marR="0" rtl="0" algn="l">
              <a:spcBef>
                <a:spcPts val="300"/>
              </a:spcBef>
              <a:spcAft>
                <a:spcPts val="0"/>
              </a:spcAft>
              <a:buClr>
                <a:srgbClr val="000000"/>
              </a:buClr>
              <a:buSzPct val="100000"/>
              <a:buFont typeface="Source Code Pro"/>
              <a:buChar char="●"/>
            </a:pPr>
            <a:r>
              <a:rPr b="0" i="0" lang="en" sz="2000" u="none" cap="none" strike="noStrike">
                <a:solidFill>
                  <a:srgbClr val="000000"/>
                </a:solidFill>
                <a:latin typeface="Source Code Pro"/>
                <a:ea typeface="Source Code Pro"/>
                <a:cs typeface="Source Code Pro"/>
                <a:sym typeface="Source Code Pro"/>
              </a:rPr>
              <a:t>Matthew Timberlake </a:t>
            </a:r>
          </a:p>
          <a:p>
            <a:pPr indent="-281940" lvl="1" marL="640080" marR="0" rtl="0" algn="l">
              <a:spcBef>
                <a:spcPts val="300"/>
              </a:spcBef>
              <a:buClr>
                <a:srgbClr val="000000"/>
              </a:buClr>
              <a:buSzPct val="100000"/>
              <a:buFont typeface="Source Code Pro"/>
              <a:buChar char="●"/>
            </a:pPr>
            <a:r>
              <a:rPr b="0" i="0" lang="en" sz="2000" u="none" cap="none" strike="noStrike">
                <a:solidFill>
                  <a:srgbClr val="000000"/>
                </a:solidFill>
                <a:latin typeface="Source Code Pro"/>
                <a:ea typeface="Source Code Pro"/>
                <a:cs typeface="Source Code Pro"/>
                <a:sym typeface="Source Code Pro"/>
              </a:rPr>
              <a:t>Vailey Oehlke</a:t>
            </a:r>
          </a:p>
        </p:txBody>
      </p:sp>
      <p:sp>
        <p:nvSpPr>
          <p:cNvPr id="70" name="Shape 70"/>
          <p:cNvSpPr txBox="1"/>
          <p:nvPr>
            <p:ph type="title"/>
          </p:nvPr>
        </p:nvSpPr>
        <p:spPr>
          <a:xfrm>
            <a:off x="311700" y="292850"/>
            <a:ext cx="8520600" cy="801000"/>
          </a:xfrm>
          <a:prstGeom prst="rect">
            <a:avLst/>
          </a:prstGeom>
          <a:noFill/>
          <a:ln>
            <a:noFill/>
          </a:ln>
        </p:spPr>
        <p:txBody>
          <a:bodyPr anchorCtr="0" anchor="b" bIns="45700" lIns="91425" rIns="91425" tIns="45700">
            <a:noAutofit/>
          </a:bodyPr>
          <a:lstStyle/>
          <a:p>
            <a:pPr indent="0" lvl="0" marL="0" marR="0" rtl="0" algn="ctr">
              <a:spcBef>
                <a:spcPts val="0"/>
              </a:spcBef>
              <a:buClr>
                <a:srgbClr val="F9F9F9"/>
              </a:buClr>
              <a:buSzPct val="25000"/>
              <a:buFont typeface="Merriweather"/>
              <a:buNone/>
            </a:pPr>
            <a:r>
              <a:rPr lang="en" sz="3780">
                <a:solidFill>
                  <a:srgbClr val="000000"/>
                </a:solidFill>
              </a:rPr>
              <a:t>Who we are </a:t>
            </a:r>
          </a:p>
        </p:txBody>
      </p:sp>
      <p:sp>
        <p:nvSpPr>
          <p:cNvPr id="71" name="Shape 71"/>
          <p:cNvSpPr txBox="1"/>
          <p:nvPr>
            <p:ph idx="12" type="sldNum"/>
          </p:nvPr>
        </p:nvSpPr>
        <p:spPr>
          <a:xfrm>
            <a:off x="8472457" y="4663216"/>
            <a:ext cx="548700" cy="393600"/>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b="0" i="0" lang="en" sz="1200" u="none" cap="none" strike="noStrike">
                <a:solidFill>
                  <a:schemeClr val="lt1"/>
                </a:solidFill>
                <a:latin typeface="Merriweather"/>
                <a:ea typeface="Merriweather"/>
                <a:cs typeface="Merriweather"/>
                <a:sym typeface="Merriweather"/>
              </a:rPr>
              <a:t>COABE Conference  2016  Dallas, TX</a:t>
            </a:r>
          </a:p>
        </p:txBody>
      </p:sp>
      <p:sp>
        <p:nvSpPr>
          <p:cNvPr id="72" name="Shape 72"/>
          <p:cNvSpPr txBox="1"/>
          <p:nvPr>
            <p:ph idx="2" type="body"/>
          </p:nvPr>
        </p:nvSpPr>
        <p:spPr>
          <a:xfrm>
            <a:off x="395150" y="1883250"/>
            <a:ext cx="3999900" cy="3340200"/>
          </a:xfrm>
          <a:prstGeom prst="rect">
            <a:avLst/>
          </a:prstGeom>
        </p:spPr>
        <p:txBody>
          <a:bodyPr anchorCtr="0" anchor="t" bIns="91425" lIns="91425" rIns="91425" tIns="91425">
            <a:noAutofit/>
          </a:bodyPr>
          <a:lstStyle/>
          <a:p>
            <a:pPr lvl="0">
              <a:spcBef>
                <a:spcPts val="0"/>
              </a:spcBef>
              <a:spcAft>
                <a:spcPts val="0"/>
              </a:spcAft>
              <a:buNone/>
            </a:pPr>
            <a:r>
              <a:rPr lang="en" sz="2000">
                <a:solidFill>
                  <a:srgbClr val="000000"/>
                </a:solidFill>
              </a:rPr>
              <a:t>Patricia Moran, </a:t>
            </a:r>
          </a:p>
          <a:p>
            <a:pPr lvl="0">
              <a:spcBef>
                <a:spcPts val="0"/>
              </a:spcBef>
              <a:spcAft>
                <a:spcPts val="1000"/>
              </a:spcAft>
              <a:buNone/>
            </a:pPr>
            <a:r>
              <a:rPr lang="en" sz="2000">
                <a:solidFill>
                  <a:srgbClr val="000000"/>
                </a:solidFill>
              </a:rPr>
              <a:t>Youth Librarian</a:t>
            </a:r>
          </a:p>
          <a:p>
            <a:pPr lvl="0">
              <a:spcBef>
                <a:spcPts val="0"/>
              </a:spcBef>
              <a:spcAft>
                <a:spcPts val="0"/>
              </a:spcAft>
              <a:buNone/>
            </a:pPr>
            <a:r>
              <a:rPr lang="en" sz="2000">
                <a:solidFill>
                  <a:srgbClr val="000000"/>
                </a:solidFill>
              </a:rPr>
              <a:t>Amy Honisett, </a:t>
            </a:r>
          </a:p>
          <a:p>
            <a:pPr lvl="0">
              <a:spcBef>
                <a:spcPts val="0"/>
              </a:spcBef>
              <a:buNone/>
            </a:pPr>
            <a:r>
              <a:rPr lang="en" sz="2000">
                <a:solidFill>
                  <a:srgbClr val="000000"/>
                </a:solidFill>
              </a:rPr>
              <a:t>Public Training Librarian</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2" name="Shape 182"/>
        <p:cNvGrpSpPr/>
        <p:nvPr/>
      </p:nvGrpSpPr>
      <p:grpSpPr>
        <a:xfrm>
          <a:off x="0" y="0"/>
          <a:ext cx="0" cy="0"/>
          <a:chOff x="0" y="0"/>
          <a:chExt cx="0" cy="0"/>
        </a:xfrm>
      </p:grpSpPr>
      <p:sp>
        <p:nvSpPr>
          <p:cNvPr id="183" name="Shape 183"/>
          <p:cNvSpPr txBox="1"/>
          <p:nvPr>
            <p:ph type="title"/>
          </p:nvPr>
        </p:nvSpPr>
        <p:spPr>
          <a:xfrm>
            <a:off x="2802750" y="802500"/>
            <a:ext cx="3538500" cy="3538500"/>
          </a:xfrm>
          <a:prstGeom prst="rect">
            <a:avLst/>
          </a:prstGeom>
        </p:spPr>
        <p:txBody>
          <a:bodyPr anchorCtr="0" anchor="ctr" bIns="91425" lIns="91425" rIns="91425" tIns="91425">
            <a:noAutofit/>
          </a:bodyPr>
          <a:lstStyle/>
          <a:p>
            <a:pPr lvl="0">
              <a:spcBef>
                <a:spcPts val="0"/>
              </a:spcBef>
              <a:buNone/>
            </a:pPr>
            <a:r>
              <a:rPr lang="en"/>
              <a:t>Adaptation of assessment </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7" name="Shape 187"/>
        <p:cNvGrpSpPr/>
        <p:nvPr/>
      </p:nvGrpSpPr>
      <p:grpSpPr>
        <a:xfrm>
          <a:off x="0" y="0"/>
          <a:ext cx="0" cy="0"/>
          <a:chOff x="0" y="0"/>
          <a:chExt cx="0" cy="0"/>
        </a:xfrm>
      </p:grpSpPr>
      <p:sp>
        <p:nvSpPr>
          <p:cNvPr id="188" name="Shape 188"/>
          <p:cNvSpPr txBox="1"/>
          <p:nvPr>
            <p:ph type="title"/>
          </p:nvPr>
        </p:nvSpPr>
        <p:spPr>
          <a:xfrm>
            <a:off x="457200" y="114300"/>
            <a:ext cx="8229600" cy="914400"/>
          </a:xfrm>
          <a:prstGeom prst="rect">
            <a:avLst/>
          </a:prstGeom>
        </p:spPr>
        <p:txBody>
          <a:bodyPr anchorCtr="0" anchor="b" bIns="91425" lIns="91425" rIns="91425" tIns="91425">
            <a:noAutofit/>
          </a:bodyPr>
          <a:lstStyle/>
          <a:p>
            <a:pPr lvl="0">
              <a:spcBef>
                <a:spcPts val="0"/>
              </a:spcBef>
              <a:buNone/>
            </a:pPr>
            <a:r>
              <a:rPr lang="en">
                <a:solidFill>
                  <a:srgbClr val="000000"/>
                </a:solidFill>
                <a:latin typeface="Amatic SC"/>
                <a:ea typeface="Amatic SC"/>
                <a:cs typeface="Amatic SC"/>
                <a:sym typeface="Amatic SC"/>
              </a:rPr>
              <a:t>Gaming the assessment</a:t>
            </a:r>
          </a:p>
        </p:txBody>
      </p:sp>
      <p:sp>
        <p:nvSpPr>
          <p:cNvPr id="189" name="Shape 189"/>
          <p:cNvSpPr txBox="1"/>
          <p:nvPr>
            <p:ph idx="1" type="body"/>
          </p:nvPr>
        </p:nvSpPr>
        <p:spPr>
          <a:xfrm>
            <a:off x="457200" y="1143000"/>
            <a:ext cx="8229600" cy="3429000"/>
          </a:xfrm>
          <a:prstGeom prst="rect">
            <a:avLst/>
          </a:prstGeom>
        </p:spPr>
        <p:txBody>
          <a:bodyPr anchorCtr="0" anchor="t" bIns="91425" lIns="91425" rIns="91425" tIns="91425">
            <a:noAutofit/>
          </a:bodyPr>
          <a:lstStyle/>
          <a:p>
            <a:pPr lvl="0">
              <a:spcBef>
                <a:spcPts val="0"/>
              </a:spcBef>
              <a:buNone/>
            </a:pPr>
            <a:r>
              <a:t/>
            </a:r>
            <a:endParaRPr/>
          </a:p>
        </p:txBody>
      </p:sp>
      <p:pic>
        <p:nvPicPr>
          <p:cNvPr id="190" name="Shape 190"/>
          <p:cNvPicPr preferRelativeResize="0"/>
          <p:nvPr/>
        </p:nvPicPr>
        <p:blipFill>
          <a:blip r:embed="rId3">
            <a:alphaModFix/>
          </a:blip>
          <a:stretch>
            <a:fillRect/>
          </a:stretch>
        </p:blipFill>
        <p:spPr>
          <a:xfrm>
            <a:off x="0" y="1390063"/>
            <a:ext cx="9144000" cy="2363372"/>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4" name="Shape 194"/>
        <p:cNvGrpSpPr/>
        <p:nvPr/>
      </p:nvGrpSpPr>
      <p:grpSpPr>
        <a:xfrm>
          <a:off x="0" y="0"/>
          <a:ext cx="0" cy="0"/>
          <a:chOff x="0" y="0"/>
          <a:chExt cx="0" cy="0"/>
        </a:xfrm>
      </p:grpSpPr>
      <p:sp>
        <p:nvSpPr>
          <p:cNvPr id="195" name="Shape 195"/>
          <p:cNvSpPr txBox="1"/>
          <p:nvPr>
            <p:ph type="title"/>
          </p:nvPr>
        </p:nvSpPr>
        <p:spPr>
          <a:xfrm>
            <a:off x="2802750" y="802500"/>
            <a:ext cx="3538500" cy="3538500"/>
          </a:xfrm>
          <a:prstGeom prst="rect">
            <a:avLst/>
          </a:prstGeom>
        </p:spPr>
        <p:txBody>
          <a:bodyPr anchorCtr="0" anchor="ctr" bIns="91425" lIns="91425" rIns="91425" tIns="91425">
            <a:noAutofit/>
          </a:bodyPr>
          <a:lstStyle/>
          <a:p>
            <a:pPr lvl="0" rtl="0">
              <a:spcBef>
                <a:spcPts val="0"/>
              </a:spcBef>
              <a:buNone/>
            </a:pPr>
            <a:r>
              <a:rPr lang="en"/>
              <a:t>Background questionnaire</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9" name="Shape 199"/>
        <p:cNvGrpSpPr/>
        <p:nvPr/>
      </p:nvGrpSpPr>
      <p:grpSpPr>
        <a:xfrm>
          <a:off x="0" y="0"/>
          <a:ext cx="0" cy="0"/>
          <a:chOff x="0" y="0"/>
          <a:chExt cx="0" cy="0"/>
        </a:xfrm>
      </p:grpSpPr>
      <p:pic>
        <p:nvPicPr>
          <p:cNvPr id="200" name="Shape 200"/>
          <p:cNvPicPr preferRelativeResize="0"/>
          <p:nvPr/>
        </p:nvPicPr>
        <p:blipFill>
          <a:blip r:embed="rId3">
            <a:alphaModFix/>
          </a:blip>
          <a:stretch>
            <a:fillRect/>
          </a:stretch>
        </p:blipFill>
        <p:spPr>
          <a:xfrm>
            <a:off x="1390650" y="847725"/>
            <a:ext cx="6362700" cy="3448050"/>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4" name="Shape 204"/>
        <p:cNvGrpSpPr/>
        <p:nvPr/>
      </p:nvGrpSpPr>
      <p:grpSpPr>
        <a:xfrm>
          <a:off x="0" y="0"/>
          <a:ext cx="0" cy="0"/>
          <a:chOff x="0" y="0"/>
          <a:chExt cx="0" cy="0"/>
        </a:xfrm>
      </p:grpSpPr>
      <p:pic>
        <p:nvPicPr>
          <p:cNvPr id="205" name="Shape 205"/>
          <p:cNvPicPr preferRelativeResize="0"/>
          <p:nvPr/>
        </p:nvPicPr>
        <p:blipFill rotWithShape="1">
          <a:blip r:embed="rId3">
            <a:alphaModFix/>
          </a:blip>
          <a:srcRect b="0" l="0" r="0" t="0"/>
          <a:stretch/>
        </p:blipFill>
        <p:spPr>
          <a:xfrm>
            <a:off x="5" y="4"/>
            <a:ext cx="9144000" cy="1532400"/>
          </a:xfrm>
          <a:prstGeom prst="rect">
            <a:avLst/>
          </a:prstGeom>
          <a:noFill/>
          <a:ln>
            <a:noFill/>
          </a:ln>
        </p:spPr>
      </p:pic>
      <p:pic>
        <p:nvPicPr>
          <p:cNvPr id="206" name="Shape 206"/>
          <p:cNvPicPr preferRelativeResize="0"/>
          <p:nvPr/>
        </p:nvPicPr>
        <p:blipFill rotWithShape="1">
          <a:blip r:embed="rId4">
            <a:alphaModFix/>
          </a:blip>
          <a:srcRect b="38233" l="0" r="0" t="0"/>
          <a:stretch/>
        </p:blipFill>
        <p:spPr>
          <a:xfrm>
            <a:off x="65550" y="1466300"/>
            <a:ext cx="8229600" cy="1532400"/>
          </a:xfrm>
          <a:prstGeom prst="rect">
            <a:avLst/>
          </a:prstGeom>
          <a:noFill/>
          <a:ln>
            <a:noFill/>
          </a:ln>
        </p:spPr>
      </p:pic>
      <p:pic>
        <p:nvPicPr>
          <p:cNvPr id="207" name="Shape 207"/>
          <p:cNvPicPr preferRelativeResize="0"/>
          <p:nvPr/>
        </p:nvPicPr>
        <p:blipFill rotWithShape="1">
          <a:blip r:embed="rId5">
            <a:alphaModFix/>
          </a:blip>
          <a:srcRect b="0" l="0" r="0" t="0"/>
          <a:stretch/>
        </p:blipFill>
        <p:spPr>
          <a:xfrm>
            <a:off x="-3" y="3062457"/>
            <a:ext cx="9144000" cy="2449800"/>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1" name="Shape 211"/>
        <p:cNvGrpSpPr/>
        <p:nvPr/>
      </p:nvGrpSpPr>
      <p:grpSpPr>
        <a:xfrm>
          <a:off x="0" y="0"/>
          <a:ext cx="0" cy="0"/>
          <a:chOff x="0" y="0"/>
          <a:chExt cx="0" cy="0"/>
        </a:xfrm>
      </p:grpSpPr>
      <p:sp>
        <p:nvSpPr>
          <p:cNvPr id="212" name="Shape 212"/>
          <p:cNvSpPr txBox="1"/>
          <p:nvPr>
            <p:ph type="title"/>
          </p:nvPr>
        </p:nvSpPr>
        <p:spPr>
          <a:xfrm>
            <a:off x="2802750" y="802500"/>
            <a:ext cx="3538500" cy="3538500"/>
          </a:xfrm>
          <a:prstGeom prst="rect">
            <a:avLst/>
          </a:prstGeom>
        </p:spPr>
        <p:txBody>
          <a:bodyPr anchorCtr="0" anchor="ctr" bIns="91425" lIns="91425" rIns="91425" tIns="91425">
            <a:noAutofit/>
          </a:bodyPr>
          <a:lstStyle/>
          <a:p>
            <a:pPr lvl="0">
              <a:spcBef>
                <a:spcPts val="0"/>
              </a:spcBef>
              <a:buNone/>
            </a:pPr>
            <a:r>
              <a:rPr lang="en"/>
              <a:t>Staff pilot </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6" name="Shape 216"/>
        <p:cNvGrpSpPr/>
        <p:nvPr/>
      </p:nvGrpSpPr>
      <p:grpSpPr>
        <a:xfrm>
          <a:off x="0" y="0"/>
          <a:ext cx="0" cy="0"/>
          <a:chOff x="0" y="0"/>
          <a:chExt cx="0" cy="0"/>
        </a:xfrm>
      </p:grpSpPr>
      <p:sp>
        <p:nvSpPr>
          <p:cNvPr id="217" name="Shape 217"/>
          <p:cNvSpPr txBox="1"/>
          <p:nvPr>
            <p:ph type="title"/>
          </p:nvPr>
        </p:nvSpPr>
        <p:spPr>
          <a:xfrm>
            <a:off x="311700" y="195800"/>
            <a:ext cx="8520600" cy="801000"/>
          </a:xfrm>
          <a:prstGeom prst="rect">
            <a:avLst/>
          </a:prstGeom>
        </p:spPr>
        <p:txBody>
          <a:bodyPr anchorCtr="0" anchor="t" bIns="91425" lIns="91425" rIns="91425" tIns="91425">
            <a:noAutofit/>
          </a:bodyPr>
          <a:lstStyle/>
          <a:p>
            <a:pPr lvl="0">
              <a:spcBef>
                <a:spcPts val="0"/>
              </a:spcBef>
              <a:buNone/>
            </a:pPr>
            <a:r>
              <a:rPr lang="en"/>
              <a:t>Collaboration is key</a:t>
            </a:r>
          </a:p>
        </p:txBody>
      </p:sp>
      <p:sp>
        <p:nvSpPr>
          <p:cNvPr id="218" name="Shape 218"/>
          <p:cNvSpPr txBox="1"/>
          <p:nvPr>
            <p:ph idx="1" type="body"/>
          </p:nvPr>
        </p:nvSpPr>
        <p:spPr>
          <a:xfrm>
            <a:off x="311700" y="1228675"/>
            <a:ext cx="3999900" cy="3340200"/>
          </a:xfrm>
          <a:prstGeom prst="rect">
            <a:avLst/>
          </a:prstGeom>
        </p:spPr>
        <p:txBody>
          <a:bodyPr anchorCtr="0" anchor="t" bIns="91425" lIns="91425" rIns="91425" tIns="91425">
            <a:noAutofit/>
          </a:bodyPr>
          <a:lstStyle/>
          <a:p>
            <a:pPr lvl="0">
              <a:spcBef>
                <a:spcPts val="0"/>
              </a:spcBef>
              <a:buNone/>
            </a:pPr>
            <a:r>
              <a:t/>
            </a:r>
            <a:endParaRPr/>
          </a:p>
        </p:txBody>
      </p:sp>
      <p:sp>
        <p:nvSpPr>
          <p:cNvPr id="219" name="Shape 219"/>
          <p:cNvSpPr txBox="1"/>
          <p:nvPr>
            <p:ph idx="2" type="body"/>
          </p:nvPr>
        </p:nvSpPr>
        <p:spPr>
          <a:xfrm>
            <a:off x="4832400" y="1228675"/>
            <a:ext cx="3999900" cy="3340200"/>
          </a:xfrm>
          <a:prstGeom prst="rect">
            <a:avLst/>
          </a:prstGeom>
        </p:spPr>
        <p:txBody>
          <a:bodyPr anchorCtr="0" anchor="t" bIns="91425" lIns="91425" rIns="91425" tIns="91425">
            <a:noAutofit/>
          </a:bodyPr>
          <a:lstStyle/>
          <a:p>
            <a:pPr lvl="0">
              <a:spcBef>
                <a:spcPts val="0"/>
              </a:spcBef>
              <a:buNone/>
            </a:pPr>
            <a:r>
              <a:t/>
            </a:r>
            <a:endParaRPr/>
          </a:p>
        </p:txBody>
      </p:sp>
      <p:pic>
        <p:nvPicPr>
          <p:cNvPr id="220" name="Shape 220"/>
          <p:cNvPicPr preferRelativeResize="0"/>
          <p:nvPr/>
        </p:nvPicPr>
        <p:blipFill rotWithShape="1">
          <a:blip r:embed="rId3">
            <a:alphaModFix/>
          </a:blip>
          <a:srcRect b="0" l="0" r="0" t="1458"/>
          <a:stretch/>
        </p:blipFill>
        <p:spPr>
          <a:xfrm>
            <a:off x="-12150" y="1093849"/>
            <a:ext cx="4647600" cy="4140600"/>
          </a:xfrm>
          <a:prstGeom prst="rect">
            <a:avLst/>
          </a:prstGeom>
          <a:noFill/>
          <a:ln>
            <a:noFill/>
          </a:ln>
        </p:spPr>
      </p:pic>
      <p:pic>
        <p:nvPicPr>
          <p:cNvPr id="221" name="Shape 221"/>
          <p:cNvPicPr preferRelativeResize="0"/>
          <p:nvPr/>
        </p:nvPicPr>
        <p:blipFill rotWithShape="1">
          <a:blip r:embed="rId4">
            <a:alphaModFix/>
          </a:blip>
          <a:srcRect b="0" l="0" r="0" t="0"/>
          <a:stretch/>
        </p:blipFill>
        <p:spPr>
          <a:xfrm>
            <a:off x="4635452" y="1146108"/>
            <a:ext cx="4889399" cy="6108600"/>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5" name="Shape 225"/>
        <p:cNvGrpSpPr/>
        <p:nvPr/>
      </p:nvGrpSpPr>
      <p:grpSpPr>
        <a:xfrm>
          <a:off x="0" y="0"/>
          <a:ext cx="0" cy="0"/>
          <a:chOff x="0" y="0"/>
          <a:chExt cx="0" cy="0"/>
        </a:xfrm>
      </p:grpSpPr>
      <p:sp>
        <p:nvSpPr>
          <p:cNvPr id="226" name="Shape 226"/>
          <p:cNvSpPr txBox="1"/>
          <p:nvPr>
            <p:ph type="title"/>
          </p:nvPr>
        </p:nvSpPr>
        <p:spPr>
          <a:xfrm>
            <a:off x="490250" y="526350"/>
            <a:ext cx="5618700" cy="4090800"/>
          </a:xfrm>
          <a:prstGeom prst="rect">
            <a:avLst/>
          </a:prstGeom>
        </p:spPr>
        <p:txBody>
          <a:bodyPr anchorCtr="0" anchor="ctr" bIns="91425" lIns="91425" rIns="91425" tIns="91425">
            <a:noAutofit/>
          </a:bodyPr>
          <a:lstStyle/>
          <a:p>
            <a:pPr lvl="0">
              <a:spcBef>
                <a:spcPts val="0"/>
              </a:spcBef>
              <a:buNone/>
            </a:pPr>
            <a:r>
              <a:rPr lang="en"/>
              <a:t>Spanish</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0" name="Shape 230"/>
        <p:cNvGrpSpPr/>
        <p:nvPr/>
      </p:nvGrpSpPr>
      <p:grpSpPr>
        <a:xfrm>
          <a:off x="0" y="0"/>
          <a:ext cx="0" cy="0"/>
          <a:chOff x="0" y="0"/>
          <a:chExt cx="0" cy="0"/>
        </a:xfrm>
      </p:grpSpPr>
      <p:sp>
        <p:nvSpPr>
          <p:cNvPr id="231" name="Shape 231"/>
          <p:cNvSpPr txBox="1"/>
          <p:nvPr>
            <p:ph type="title"/>
          </p:nvPr>
        </p:nvSpPr>
        <p:spPr>
          <a:xfrm>
            <a:off x="2802750" y="802500"/>
            <a:ext cx="3538500" cy="3538500"/>
          </a:xfrm>
          <a:prstGeom prst="rect">
            <a:avLst/>
          </a:prstGeom>
        </p:spPr>
        <p:txBody>
          <a:bodyPr anchorCtr="0" anchor="ctr" bIns="91425" lIns="91425" rIns="91425" tIns="91425">
            <a:noAutofit/>
          </a:bodyPr>
          <a:lstStyle/>
          <a:p>
            <a:pPr lvl="0">
              <a:spcBef>
                <a:spcPts val="0"/>
              </a:spcBef>
              <a:buNone/>
            </a:pPr>
            <a:r>
              <a:rPr lang="en"/>
              <a:t>Results</a:t>
            </a: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5" name="Shape 235"/>
        <p:cNvGrpSpPr/>
        <p:nvPr/>
      </p:nvGrpSpPr>
      <p:grpSpPr>
        <a:xfrm>
          <a:off x="0" y="0"/>
          <a:ext cx="0" cy="0"/>
          <a:chOff x="0" y="0"/>
          <a:chExt cx="0" cy="0"/>
        </a:xfrm>
      </p:grpSpPr>
      <p:sp>
        <p:nvSpPr>
          <p:cNvPr id="236" name="Shape 236"/>
          <p:cNvSpPr txBox="1"/>
          <p:nvPr>
            <p:ph idx="4294967295" type="title"/>
          </p:nvPr>
        </p:nvSpPr>
        <p:spPr>
          <a:xfrm>
            <a:off x="311700" y="292850"/>
            <a:ext cx="8520600" cy="801000"/>
          </a:xfrm>
          <a:prstGeom prst="rect">
            <a:avLst/>
          </a:prstGeom>
        </p:spPr>
        <p:txBody>
          <a:bodyPr anchorCtr="0" anchor="t" bIns="91425" lIns="91425" rIns="91425" tIns="91425">
            <a:noAutofit/>
          </a:bodyPr>
          <a:lstStyle/>
          <a:p>
            <a:pPr lvl="0">
              <a:spcBef>
                <a:spcPts val="0"/>
              </a:spcBef>
              <a:buNone/>
            </a:pPr>
            <a:r>
              <a:rPr lang="en" u="sng"/>
              <a:t>Small</a:t>
            </a:r>
            <a:r>
              <a:rPr lang="en"/>
              <a:t> sample</a:t>
            </a:r>
          </a:p>
        </p:txBody>
      </p:sp>
      <p:pic>
        <p:nvPicPr>
          <p:cNvPr id="237" name="Shape 237"/>
          <p:cNvPicPr preferRelativeResize="0"/>
          <p:nvPr/>
        </p:nvPicPr>
        <p:blipFill>
          <a:blip r:embed="rId3">
            <a:alphaModFix/>
          </a:blip>
          <a:stretch>
            <a:fillRect/>
          </a:stretch>
        </p:blipFill>
        <p:spPr>
          <a:xfrm>
            <a:off x="139900" y="1093849"/>
            <a:ext cx="4349376" cy="2899550"/>
          </a:xfrm>
          <a:prstGeom prst="rect">
            <a:avLst/>
          </a:prstGeom>
          <a:noFill/>
          <a:ln>
            <a:noFill/>
          </a:ln>
        </p:spPr>
      </p:pic>
      <p:sp>
        <p:nvSpPr>
          <p:cNvPr id="238" name="Shape 238"/>
          <p:cNvSpPr txBox="1"/>
          <p:nvPr/>
        </p:nvSpPr>
        <p:spPr>
          <a:xfrm>
            <a:off x="311700" y="4245475"/>
            <a:ext cx="2624100" cy="291600"/>
          </a:xfrm>
          <a:prstGeom prst="rect">
            <a:avLst/>
          </a:prstGeom>
          <a:noFill/>
          <a:ln>
            <a:noFill/>
          </a:ln>
        </p:spPr>
        <p:txBody>
          <a:bodyPr anchorCtr="0" anchor="t" bIns="91425" lIns="91425" rIns="91425" tIns="91425">
            <a:noAutofit/>
          </a:bodyPr>
          <a:lstStyle/>
          <a:p>
            <a:pPr lvl="0">
              <a:spcBef>
                <a:spcPts val="0"/>
              </a:spcBef>
              <a:buNone/>
            </a:pPr>
            <a:r>
              <a:rPr b="1" lang="en" sz="2000">
                <a:latin typeface="Source Code Pro"/>
                <a:ea typeface="Source Code Pro"/>
                <a:cs typeface="Source Code Pro"/>
                <a:sym typeface="Source Code Pro"/>
              </a:rPr>
              <a:t>Staff - 27 total </a:t>
            </a:r>
          </a:p>
        </p:txBody>
      </p:sp>
      <p:pic>
        <p:nvPicPr>
          <p:cNvPr id="239" name="Shape 239"/>
          <p:cNvPicPr preferRelativeResize="0"/>
          <p:nvPr/>
        </p:nvPicPr>
        <p:blipFill>
          <a:blip r:embed="rId4">
            <a:alphaModFix/>
          </a:blip>
          <a:stretch>
            <a:fillRect/>
          </a:stretch>
        </p:blipFill>
        <p:spPr>
          <a:xfrm>
            <a:off x="4720575" y="1093849"/>
            <a:ext cx="4265000" cy="2843342"/>
          </a:xfrm>
          <a:prstGeom prst="rect">
            <a:avLst/>
          </a:prstGeom>
          <a:noFill/>
          <a:ln>
            <a:noFill/>
          </a:ln>
        </p:spPr>
      </p:pic>
      <p:sp>
        <p:nvSpPr>
          <p:cNvPr id="240" name="Shape 240"/>
          <p:cNvSpPr txBox="1"/>
          <p:nvPr/>
        </p:nvSpPr>
        <p:spPr>
          <a:xfrm>
            <a:off x="5554800" y="4233775"/>
            <a:ext cx="3277500" cy="315000"/>
          </a:xfrm>
          <a:prstGeom prst="rect">
            <a:avLst/>
          </a:prstGeom>
          <a:noFill/>
          <a:ln>
            <a:noFill/>
          </a:ln>
        </p:spPr>
        <p:txBody>
          <a:bodyPr anchorCtr="0" anchor="t" bIns="91425" lIns="91425" rIns="91425" tIns="91425">
            <a:noAutofit/>
          </a:bodyPr>
          <a:lstStyle/>
          <a:p>
            <a:pPr lvl="0">
              <a:spcBef>
                <a:spcPts val="0"/>
              </a:spcBef>
              <a:buNone/>
            </a:pPr>
            <a:r>
              <a:rPr b="1" lang="en" sz="2000">
                <a:latin typeface="Source Code Pro"/>
                <a:ea typeface="Source Code Pro"/>
                <a:cs typeface="Source Code Pro"/>
                <a:sym typeface="Source Code Pro"/>
              </a:rPr>
              <a:t>Patrons - 55 total</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 name="Shape 77"/>
        <p:cNvGrpSpPr/>
        <p:nvPr/>
      </p:nvGrpSpPr>
      <p:grpSpPr>
        <a:xfrm>
          <a:off x="0" y="0"/>
          <a:ext cx="0" cy="0"/>
          <a:chOff x="0" y="0"/>
          <a:chExt cx="0" cy="0"/>
        </a:xfrm>
      </p:grpSpPr>
      <p:sp>
        <p:nvSpPr>
          <p:cNvPr id="78" name="Shape 78"/>
          <p:cNvSpPr txBox="1"/>
          <p:nvPr>
            <p:ph type="title"/>
          </p:nvPr>
        </p:nvSpPr>
        <p:spPr>
          <a:xfrm>
            <a:off x="457200" y="114300"/>
            <a:ext cx="8229600" cy="914400"/>
          </a:xfrm>
          <a:prstGeom prst="rect">
            <a:avLst/>
          </a:prstGeom>
          <a:noFill/>
          <a:ln>
            <a:noFill/>
          </a:ln>
        </p:spPr>
        <p:txBody>
          <a:bodyPr anchorCtr="0" anchor="b" bIns="45700" lIns="91425" rIns="91425" tIns="45700">
            <a:noAutofit/>
          </a:bodyPr>
          <a:lstStyle/>
          <a:p>
            <a:pPr indent="0" lvl="0" marL="0" marR="0" rtl="0" algn="l">
              <a:spcBef>
                <a:spcPts val="0"/>
              </a:spcBef>
              <a:buClr>
                <a:srgbClr val="F9F9F9"/>
              </a:buClr>
              <a:buSzPct val="25000"/>
              <a:buFont typeface="Merriweather"/>
              <a:buNone/>
            </a:pPr>
            <a:r>
              <a:rPr b="1" i="0" lang="en" sz="4200" u="none" cap="none" strike="noStrike">
                <a:solidFill>
                  <a:srgbClr val="000000"/>
                </a:solidFill>
                <a:latin typeface="Amatic SC"/>
                <a:ea typeface="Amatic SC"/>
                <a:cs typeface="Amatic SC"/>
                <a:sym typeface="Amatic SC"/>
              </a:rPr>
              <a:t>This work is supported by</a:t>
            </a:r>
          </a:p>
        </p:txBody>
      </p:sp>
      <p:sp>
        <p:nvSpPr>
          <p:cNvPr id="79" name="Shape 79"/>
          <p:cNvSpPr txBox="1"/>
          <p:nvPr>
            <p:ph idx="1" type="body"/>
          </p:nvPr>
        </p:nvSpPr>
        <p:spPr>
          <a:xfrm>
            <a:off x="620712" y="1183342"/>
            <a:ext cx="7583400" cy="3344700"/>
          </a:xfrm>
          <a:prstGeom prst="rect">
            <a:avLst/>
          </a:prstGeom>
          <a:noFill/>
          <a:ln>
            <a:noFill/>
          </a:ln>
        </p:spPr>
        <p:txBody>
          <a:bodyPr anchorCtr="0" anchor="t" bIns="45700" lIns="91425" rIns="91425" tIns="45700">
            <a:noAutofit/>
          </a:bodyPr>
          <a:lstStyle/>
          <a:p>
            <a:pPr indent="-69850" lvl="0" marL="0" rtl="0">
              <a:spcBef>
                <a:spcPts val="0"/>
              </a:spcBef>
              <a:spcAft>
                <a:spcPts val="0"/>
              </a:spcAft>
              <a:buClr>
                <a:srgbClr val="000000"/>
              </a:buClr>
              <a:buSzPct val="45833"/>
              <a:buFont typeface="Arial"/>
              <a:buNone/>
            </a:pPr>
            <a:r>
              <a:rPr lang="en" sz="2400">
                <a:solidFill>
                  <a:srgbClr val="000000"/>
                </a:solidFill>
                <a:highlight>
                  <a:srgbClr val="FFFFFF"/>
                </a:highlight>
                <a:latin typeface="Source Code Pro"/>
                <a:ea typeface="Source Code Pro"/>
                <a:cs typeface="Source Code Pro"/>
                <a:sym typeface="Source Code Pro"/>
              </a:rPr>
              <a:t>Institute of Museum and Library Services</a:t>
            </a:r>
          </a:p>
          <a:p>
            <a:pPr indent="0" lvl="0" marL="0" marR="0" rtl="0" algn="l">
              <a:spcBef>
                <a:spcPts val="600"/>
              </a:spcBef>
              <a:spcAft>
                <a:spcPts val="0"/>
              </a:spcAft>
              <a:buClr>
                <a:schemeClr val="accent2"/>
              </a:buClr>
              <a:buSzPct val="25000"/>
              <a:buFont typeface="Noto Sans Symbols"/>
              <a:buNone/>
            </a:pPr>
            <a:r>
              <a:t/>
            </a:r>
            <a:endParaRPr b="0" i="1" sz="2400" u="none" cap="none" strike="noStrike">
              <a:solidFill>
                <a:schemeClr val="lt1"/>
              </a:solidFill>
              <a:latin typeface="Merriweather"/>
              <a:ea typeface="Merriweather"/>
              <a:cs typeface="Merriweather"/>
              <a:sym typeface="Merriweather"/>
            </a:endParaRPr>
          </a:p>
          <a:p>
            <a:pPr indent="0" lvl="0" marL="0" rtl="0">
              <a:spcBef>
                <a:spcPts val="0"/>
              </a:spcBef>
              <a:spcAft>
                <a:spcPts val="0"/>
              </a:spcAft>
              <a:buClr>
                <a:schemeClr val="accent2"/>
              </a:buClr>
              <a:buSzPct val="25000"/>
              <a:buFont typeface="Noto Sans Symbols"/>
              <a:buNone/>
            </a:pPr>
            <a:r>
              <a:rPr i="1" lang="en" sz="2400">
                <a:solidFill>
                  <a:srgbClr val="000000"/>
                </a:solidFill>
                <a:latin typeface="Source Code Pro"/>
                <a:ea typeface="Source Code Pro"/>
                <a:cs typeface="Source Code Pro"/>
                <a:sym typeface="Source Code Pro"/>
              </a:rPr>
              <a:t>Advancing Digital Equity in Public Libraries: Assessing Library Patrons’ Problem Solving in Technology Rich Environments </a:t>
            </a:r>
          </a:p>
          <a:p>
            <a:pPr indent="0" lvl="0" marL="0" rtl="0">
              <a:spcBef>
                <a:spcPts val="0"/>
              </a:spcBef>
              <a:spcAft>
                <a:spcPts val="0"/>
              </a:spcAft>
              <a:buClr>
                <a:schemeClr val="accent2"/>
              </a:buClr>
              <a:buSzPct val="25000"/>
              <a:buFont typeface="Noto Sans Symbols"/>
              <a:buNone/>
            </a:pPr>
            <a:r>
              <a:t/>
            </a:r>
            <a:endParaRPr sz="2400">
              <a:solidFill>
                <a:srgbClr val="000000"/>
              </a:solidFill>
              <a:latin typeface="Source Code Pro"/>
              <a:ea typeface="Source Code Pro"/>
              <a:cs typeface="Source Code Pro"/>
              <a:sym typeface="Source Code Pro"/>
            </a:endParaRPr>
          </a:p>
          <a:p>
            <a:pPr indent="0" lvl="0" marL="0" rtl="0">
              <a:spcBef>
                <a:spcPts val="0"/>
              </a:spcBef>
              <a:spcAft>
                <a:spcPts val="0"/>
              </a:spcAft>
              <a:buClr>
                <a:schemeClr val="accent2"/>
              </a:buClr>
              <a:buSzPct val="25000"/>
              <a:buFont typeface="Noto Sans Symbols"/>
              <a:buNone/>
            </a:pPr>
            <a:r>
              <a:rPr lang="en" sz="2400">
                <a:solidFill>
                  <a:srgbClr val="000000"/>
                </a:solidFill>
                <a:latin typeface="Source Code Pro"/>
                <a:ea typeface="Source Code Pro"/>
                <a:cs typeface="Source Code Pro"/>
                <a:sym typeface="Source Code Pro"/>
              </a:rPr>
              <a:t>(LG-06-14-0076)</a:t>
            </a:r>
          </a:p>
          <a:p>
            <a:pPr indent="0" lvl="0" marL="0" marR="0" rtl="0" algn="l">
              <a:spcBef>
                <a:spcPts val="600"/>
              </a:spcBef>
              <a:spcAft>
                <a:spcPts val="0"/>
              </a:spcAft>
              <a:buClr>
                <a:schemeClr val="accent2"/>
              </a:buClr>
              <a:buSzPct val="25000"/>
              <a:buFont typeface="Noto Sans Symbols"/>
              <a:buNone/>
            </a:pPr>
            <a:r>
              <a:t/>
            </a:r>
            <a:endParaRPr i="1" sz="2400"/>
          </a:p>
          <a:p>
            <a:pPr indent="0" lvl="0" marL="0" marR="0" rtl="0" algn="l">
              <a:spcBef>
                <a:spcPts val="600"/>
              </a:spcBef>
              <a:spcAft>
                <a:spcPts val="0"/>
              </a:spcAft>
              <a:buClr>
                <a:schemeClr val="accent2"/>
              </a:buClr>
              <a:buSzPct val="25000"/>
              <a:buFont typeface="Noto Sans Symbols"/>
              <a:buNone/>
            </a:pPr>
            <a:r>
              <a:t/>
            </a:r>
            <a:endParaRPr b="0" i="1" sz="2400" u="none" cap="none" strike="noStrike">
              <a:solidFill>
                <a:schemeClr val="lt1"/>
              </a:solidFill>
              <a:latin typeface="Merriweather"/>
              <a:ea typeface="Merriweather"/>
              <a:cs typeface="Merriweather"/>
              <a:sym typeface="Merriweather"/>
            </a:endParaRPr>
          </a:p>
          <a:p>
            <a:pPr indent="0" lvl="0" marL="0" marR="0" rtl="0" algn="l">
              <a:spcBef>
                <a:spcPts val="600"/>
              </a:spcBef>
              <a:spcAft>
                <a:spcPts val="0"/>
              </a:spcAft>
              <a:buClr>
                <a:schemeClr val="accent2"/>
              </a:buClr>
              <a:buSzPct val="25000"/>
              <a:buFont typeface="Noto Sans Symbols"/>
              <a:buNone/>
            </a:pPr>
            <a:r>
              <a:t/>
            </a:r>
            <a:endParaRPr b="0" i="1" sz="2400" u="none" cap="none" strike="noStrike">
              <a:solidFill>
                <a:schemeClr val="lt1"/>
              </a:solidFill>
              <a:latin typeface="Merriweather"/>
              <a:ea typeface="Merriweather"/>
              <a:cs typeface="Merriweather"/>
              <a:sym typeface="Merriweather"/>
            </a:endParaRPr>
          </a:p>
          <a:p>
            <a:pPr indent="-139700" lvl="0" marL="342900" marR="0" rtl="0" algn="l">
              <a:spcBef>
                <a:spcPts val="640"/>
              </a:spcBef>
              <a:buClr>
                <a:schemeClr val="dk1"/>
              </a:buClr>
              <a:buSzPct val="250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4" name="Shape 244"/>
        <p:cNvGrpSpPr/>
        <p:nvPr/>
      </p:nvGrpSpPr>
      <p:grpSpPr>
        <a:xfrm>
          <a:off x="0" y="0"/>
          <a:ext cx="0" cy="0"/>
          <a:chOff x="0" y="0"/>
          <a:chExt cx="0" cy="0"/>
        </a:xfrm>
      </p:grpSpPr>
      <p:sp>
        <p:nvSpPr>
          <p:cNvPr id="245" name="Shape 245"/>
          <p:cNvSpPr txBox="1"/>
          <p:nvPr>
            <p:ph type="title"/>
          </p:nvPr>
        </p:nvSpPr>
        <p:spPr>
          <a:xfrm>
            <a:off x="2802750" y="802500"/>
            <a:ext cx="3538500" cy="3538500"/>
          </a:xfrm>
          <a:prstGeom prst="rect">
            <a:avLst/>
          </a:prstGeom>
        </p:spPr>
        <p:txBody>
          <a:bodyPr anchorCtr="0" anchor="ctr" bIns="91425" lIns="91425" rIns="91425" tIns="91425">
            <a:noAutofit/>
          </a:bodyPr>
          <a:lstStyle/>
          <a:p>
            <a:pPr lvl="0">
              <a:spcBef>
                <a:spcPts val="0"/>
              </a:spcBef>
              <a:buNone/>
            </a:pPr>
            <a:r>
              <a:rPr lang="en"/>
              <a:t>What does it mean? </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9" name="Shape 249"/>
        <p:cNvGrpSpPr/>
        <p:nvPr/>
      </p:nvGrpSpPr>
      <p:grpSpPr>
        <a:xfrm>
          <a:off x="0" y="0"/>
          <a:ext cx="0" cy="0"/>
          <a:chOff x="0" y="0"/>
          <a:chExt cx="0" cy="0"/>
        </a:xfrm>
      </p:grpSpPr>
      <p:sp>
        <p:nvSpPr>
          <p:cNvPr id="250" name="Shape 250"/>
          <p:cNvSpPr txBox="1"/>
          <p:nvPr>
            <p:ph idx="1" type="body"/>
          </p:nvPr>
        </p:nvSpPr>
        <p:spPr>
          <a:xfrm>
            <a:off x="0" y="4544700"/>
            <a:ext cx="5998800" cy="598800"/>
          </a:xfrm>
          <a:prstGeom prst="rect">
            <a:avLst/>
          </a:prstGeom>
        </p:spPr>
        <p:txBody>
          <a:bodyPr anchorCtr="0" anchor="ctr" bIns="91425" lIns="91425" rIns="91425" tIns="91425">
            <a:noAutofit/>
          </a:bodyPr>
          <a:lstStyle/>
          <a:p>
            <a:pPr lvl="0">
              <a:spcBef>
                <a:spcPts val="0"/>
              </a:spcBef>
              <a:buNone/>
            </a:pPr>
            <a:r>
              <a:t/>
            </a:r>
            <a:endParaRPr sz="1200"/>
          </a:p>
          <a:p>
            <a:pPr lvl="0">
              <a:spcBef>
                <a:spcPts val="0"/>
              </a:spcBef>
              <a:buNone/>
            </a:pPr>
            <a:r>
              <a:t/>
            </a:r>
            <a:endParaRPr sz="1200"/>
          </a:p>
          <a:p>
            <a:pPr lvl="0">
              <a:spcBef>
                <a:spcPts val="0"/>
              </a:spcBef>
              <a:buNone/>
            </a:pPr>
            <a:r>
              <a:rPr lang="en" sz="1200"/>
              <a:t>By Pavla Pelikánová (Own work) [CC BY-SA 4.0 (http://creativecommons.org/licenses/by-sa/4.0)], via Wikimedia Commons</a:t>
            </a:r>
          </a:p>
        </p:txBody>
      </p:sp>
      <p:pic>
        <p:nvPicPr>
          <p:cNvPr id="251" name="Shape 251"/>
          <p:cNvPicPr preferRelativeResize="0"/>
          <p:nvPr/>
        </p:nvPicPr>
        <p:blipFill>
          <a:blip r:embed="rId3">
            <a:alphaModFix/>
          </a:blip>
          <a:stretch>
            <a:fillRect/>
          </a:stretch>
        </p:blipFill>
        <p:spPr>
          <a:xfrm>
            <a:off x="56275" y="0"/>
            <a:ext cx="9087730" cy="4794600"/>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5" name="Shape 255"/>
        <p:cNvGrpSpPr/>
        <p:nvPr/>
      </p:nvGrpSpPr>
      <p:grpSpPr>
        <a:xfrm>
          <a:off x="0" y="0"/>
          <a:ext cx="0" cy="0"/>
          <a:chOff x="0" y="0"/>
          <a:chExt cx="0" cy="0"/>
        </a:xfrm>
      </p:grpSpPr>
      <p:sp>
        <p:nvSpPr>
          <p:cNvPr id="256" name="Shape 256"/>
          <p:cNvSpPr txBox="1"/>
          <p:nvPr>
            <p:ph idx="1" type="body"/>
          </p:nvPr>
        </p:nvSpPr>
        <p:spPr>
          <a:xfrm>
            <a:off x="0" y="4702275"/>
            <a:ext cx="5998800" cy="598800"/>
          </a:xfrm>
          <a:prstGeom prst="rect">
            <a:avLst/>
          </a:prstGeom>
        </p:spPr>
        <p:txBody>
          <a:bodyPr anchorCtr="0" anchor="ctr" bIns="91425" lIns="91425" rIns="91425" tIns="91425">
            <a:noAutofit/>
          </a:bodyPr>
          <a:lstStyle/>
          <a:p>
            <a:pPr lvl="0">
              <a:spcBef>
                <a:spcPts val="0"/>
              </a:spcBef>
              <a:buNone/>
            </a:pPr>
            <a:r>
              <a:rPr lang="en" sz="1200"/>
              <a:t>By MonstreDélicat - Own work, CC BY-SA 4.0, https://commons.wikimedia.org/w/index.php?curid=45229162</a:t>
            </a:r>
          </a:p>
        </p:txBody>
      </p:sp>
      <p:pic>
        <p:nvPicPr>
          <p:cNvPr id="257" name="Shape 257"/>
          <p:cNvPicPr preferRelativeResize="0"/>
          <p:nvPr/>
        </p:nvPicPr>
        <p:blipFill>
          <a:blip r:embed="rId3">
            <a:alphaModFix/>
          </a:blip>
          <a:stretch>
            <a:fillRect/>
          </a:stretch>
        </p:blipFill>
        <p:spPr>
          <a:xfrm>
            <a:off x="0" y="-382675"/>
            <a:ext cx="9144005" cy="5143502"/>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1" name="Shape 261"/>
        <p:cNvGrpSpPr/>
        <p:nvPr/>
      </p:nvGrpSpPr>
      <p:grpSpPr>
        <a:xfrm>
          <a:off x="0" y="0"/>
          <a:ext cx="0" cy="0"/>
          <a:chOff x="0" y="0"/>
          <a:chExt cx="0" cy="0"/>
        </a:xfrm>
      </p:grpSpPr>
      <p:pic>
        <p:nvPicPr>
          <p:cNvPr id="262" name="Shape 262"/>
          <p:cNvPicPr preferRelativeResize="0"/>
          <p:nvPr/>
        </p:nvPicPr>
        <p:blipFill>
          <a:blip r:embed="rId3">
            <a:alphaModFix/>
          </a:blip>
          <a:stretch>
            <a:fillRect/>
          </a:stretch>
        </p:blipFill>
        <p:spPr>
          <a:xfrm>
            <a:off x="1389762" y="511278"/>
            <a:ext cx="6364474" cy="2452150"/>
          </a:xfrm>
          <a:prstGeom prst="rect">
            <a:avLst/>
          </a:prstGeom>
          <a:noFill/>
          <a:ln>
            <a:noFill/>
          </a:ln>
        </p:spPr>
      </p:pic>
      <p:sp>
        <p:nvSpPr>
          <p:cNvPr id="263" name="Shape 263"/>
          <p:cNvSpPr txBox="1"/>
          <p:nvPr>
            <p:ph idx="1" type="subTitle"/>
          </p:nvPr>
        </p:nvSpPr>
        <p:spPr>
          <a:xfrm>
            <a:off x="311700" y="3890400"/>
            <a:ext cx="8520600" cy="706200"/>
          </a:xfrm>
          <a:prstGeom prst="rect">
            <a:avLst/>
          </a:prstGeom>
        </p:spPr>
        <p:txBody>
          <a:bodyPr anchorCtr="0" anchor="ctr" bIns="91425" lIns="91425" rIns="91425" tIns="91425">
            <a:noAutofit/>
          </a:bodyPr>
          <a:lstStyle/>
          <a:p>
            <a:pPr lvl="0">
              <a:spcBef>
                <a:spcPts val="0"/>
              </a:spcBef>
              <a:buNone/>
            </a:pPr>
            <a:r>
              <a:rPr lang="en" sz="3500">
                <a:latin typeface="Amatic SC"/>
                <a:ea typeface="Amatic SC"/>
                <a:cs typeface="Amatic SC"/>
                <a:sym typeface="Amatic SC"/>
              </a:rPr>
              <a:t>How can we reach people who don’t know they need help? </a:t>
            </a:r>
          </a:p>
          <a:p>
            <a:pPr lvl="0">
              <a:spcBef>
                <a:spcPts val="0"/>
              </a:spcBef>
              <a:buNone/>
            </a:pPr>
            <a:r>
              <a:t/>
            </a:r>
            <a:endParaRPr sz="3500">
              <a:latin typeface="Amatic SC"/>
              <a:ea typeface="Amatic SC"/>
              <a:cs typeface="Amatic SC"/>
              <a:sym typeface="Amatic SC"/>
            </a:endParaRP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7" name="Shape 267"/>
        <p:cNvGrpSpPr/>
        <p:nvPr/>
      </p:nvGrpSpPr>
      <p:grpSpPr>
        <a:xfrm>
          <a:off x="0" y="0"/>
          <a:ext cx="0" cy="0"/>
          <a:chOff x="0" y="0"/>
          <a:chExt cx="0" cy="0"/>
        </a:xfrm>
      </p:grpSpPr>
      <p:sp>
        <p:nvSpPr>
          <p:cNvPr id="268" name="Shape 268"/>
          <p:cNvSpPr txBox="1"/>
          <p:nvPr>
            <p:ph type="ctrTitle"/>
          </p:nvPr>
        </p:nvSpPr>
        <p:spPr>
          <a:xfrm>
            <a:off x="311700" y="392150"/>
            <a:ext cx="8520600" cy="2690400"/>
          </a:xfrm>
          <a:prstGeom prst="rect">
            <a:avLst/>
          </a:prstGeom>
        </p:spPr>
        <p:txBody>
          <a:bodyPr anchorCtr="0" anchor="ctr" bIns="91425" lIns="91425" rIns="91425" tIns="91425">
            <a:noAutofit/>
          </a:bodyPr>
          <a:lstStyle/>
          <a:p>
            <a:pPr lvl="0" rtl="0">
              <a:spcBef>
                <a:spcPts val="0"/>
              </a:spcBef>
              <a:buNone/>
            </a:pPr>
            <a:r>
              <a:rPr lang="en"/>
              <a:t>Find information and infographics at the piaac gateway</a:t>
            </a:r>
          </a:p>
        </p:txBody>
      </p:sp>
      <p:sp>
        <p:nvSpPr>
          <p:cNvPr id="269" name="Shape 269"/>
          <p:cNvSpPr txBox="1"/>
          <p:nvPr>
            <p:ph idx="1" type="subTitle"/>
          </p:nvPr>
        </p:nvSpPr>
        <p:spPr>
          <a:xfrm>
            <a:off x="311700" y="3890400"/>
            <a:ext cx="8520600" cy="706200"/>
          </a:xfrm>
          <a:prstGeom prst="rect">
            <a:avLst/>
          </a:prstGeom>
        </p:spPr>
        <p:txBody>
          <a:bodyPr anchorCtr="0" anchor="ctr" bIns="91425" lIns="91425" rIns="91425" tIns="91425">
            <a:noAutofit/>
          </a:bodyPr>
          <a:lstStyle/>
          <a:p>
            <a:pPr lvl="0" rtl="0">
              <a:spcBef>
                <a:spcPts val="0"/>
              </a:spcBef>
              <a:buNone/>
            </a:pPr>
            <a:r>
              <a:rPr lang="en" sz="3000"/>
              <a:t>http://piaacgateway.com/</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 name="Shape 83"/>
        <p:cNvGrpSpPr/>
        <p:nvPr/>
      </p:nvGrpSpPr>
      <p:grpSpPr>
        <a:xfrm>
          <a:off x="0" y="0"/>
          <a:ext cx="0" cy="0"/>
          <a:chOff x="0" y="0"/>
          <a:chExt cx="0" cy="0"/>
        </a:xfrm>
      </p:grpSpPr>
      <p:sp>
        <p:nvSpPr>
          <p:cNvPr id="84" name="Shape 84"/>
          <p:cNvSpPr txBox="1"/>
          <p:nvPr>
            <p:ph type="title"/>
          </p:nvPr>
        </p:nvSpPr>
        <p:spPr>
          <a:xfrm>
            <a:off x="265500" y="1081400"/>
            <a:ext cx="4045200" cy="1710300"/>
          </a:xfrm>
          <a:prstGeom prst="rect">
            <a:avLst/>
          </a:prstGeom>
        </p:spPr>
        <p:txBody>
          <a:bodyPr anchorCtr="0" anchor="b" bIns="91425" lIns="91425" rIns="91425" tIns="91425">
            <a:noAutofit/>
          </a:bodyPr>
          <a:lstStyle/>
          <a:p>
            <a:pPr lvl="0" rtl="0">
              <a:spcBef>
                <a:spcPts val="0"/>
              </a:spcBef>
              <a:buNone/>
            </a:pPr>
            <a:r>
              <a:rPr lang="en"/>
              <a:t>What are we trying to find out?</a:t>
            </a:r>
          </a:p>
        </p:txBody>
      </p:sp>
      <p:sp>
        <p:nvSpPr>
          <p:cNvPr id="85" name="Shape 85"/>
          <p:cNvSpPr txBox="1"/>
          <p:nvPr>
            <p:ph idx="2" type="body"/>
          </p:nvPr>
        </p:nvSpPr>
        <p:spPr>
          <a:xfrm>
            <a:off x="4939500" y="724200"/>
            <a:ext cx="3837000" cy="3695100"/>
          </a:xfrm>
          <a:prstGeom prst="rect">
            <a:avLst/>
          </a:prstGeom>
        </p:spPr>
        <p:txBody>
          <a:bodyPr anchorCtr="0" anchor="ctr" bIns="91425" lIns="91425" rIns="91425" tIns="91425">
            <a:noAutofit/>
          </a:bodyPr>
          <a:lstStyle/>
          <a:p>
            <a:pPr lvl="0" rtl="0">
              <a:spcBef>
                <a:spcPts val="0"/>
              </a:spcBef>
              <a:buNone/>
            </a:pPr>
            <a:r>
              <a:rPr lang="en">
                <a:solidFill>
                  <a:schemeClr val="dk2"/>
                </a:solidFill>
              </a:rPr>
              <a:t>Is the library offering the right kinds of training? </a:t>
            </a:r>
          </a:p>
          <a:p>
            <a:pPr lvl="0" rtl="0">
              <a:spcBef>
                <a:spcPts val="0"/>
              </a:spcBef>
              <a:buNone/>
            </a:pPr>
            <a:r>
              <a:rPr lang="en">
                <a:solidFill>
                  <a:schemeClr val="dk2"/>
                </a:solidFill>
              </a:rPr>
              <a:t>Can the library’s patrons use the library website? </a:t>
            </a:r>
          </a:p>
          <a:p>
            <a:pPr lvl="0" rtl="0">
              <a:spcBef>
                <a:spcPts val="0"/>
              </a:spcBef>
              <a:buNone/>
            </a:pPr>
            <a:r>
              <a:rPr lang="en">
                <a:solidFill>
                  <a:schemeClr val="dk2"/>
                </a:solidFill>
              </a:rPr>
              <a:t>Can the library’s patron use the library’s electronic resources? </a:t>
            </a:r>
          </a:p>
          <a:p>
            <a:pPr lvl="0" rtl="0">
              <a:spcBef>
                <a:spcPts val="0"/>
              </a:spcBef>
              <a:buNone/>
            </a:pPr>
            <a:r>
              <a:rPr lang="en">
                <a:solidFill>
                  <a:schemeClr val="dk2"/>
                </a:solidFill>
              </a:rPr>
              <a:t>Are our assumptions correct?</a:t>
            </a:r>
          </a:p>
        </p:txBody>
      </p:sp>
      <p:sp>
        <p:nvSpPr>
          <p:cNvPr id="86" name="Shape 86"/>
          <p:cNvSpPr txBox="1"/>
          <p:nvPr>
            <p:ph idx="1" type="subTitle"/>
          </p:nvPr>
        </p:nvSpPr>
        <p:spPr>
          <a:xfrm>
            <a:off x="265500" y="2845222"/>
            <a:ext cx="4045200" cy="1345500"/>
          </a:xfrm>
          <a:prstGeom prst="rect">
            <a:avLst/>
          </a:prstGeom>
        </p:spPr>
        <p:txBody>
          <a:bodyPr anchorCtr="0" anchor="t" bIns="91425" lIns="91425" rIns="91425" tIns="91425">
            <a:noAutofit/>
          </a:bodyPr>
          <a:lstStyle/>
          <a:p>
            <a:pPr lvl="0" rtl="0">
              <a:spcBef>
                <a:spcPts val="0"/>
              </a:spcBef>
              <a:buNone/>
            </a:pPr>
            <a:r>
              <a:rPr lang="en"/>
              <a:t>Problem solving in technology rich environments</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 name="Shape 90"/>
        <p:cNvGrpSpPr/>
        <p:nvPr/>
      </p:nvGrpSpPr>
      <p:grpSpPr>
        <a:xfrm>
          <a:off x="0" y="0"/>
          <a:ext cx="0" cy="0"/>
          <a:chOff x="0" y="0"/>
          <a:chExt cx="0" cy="0"/>
        </a:xfrm>
      </p:grpSpPr>
      <p:sp>
        <p:nvSpPr>
          <p:cNvPr id="91" name="Shape 91"/>
          <p:cNvSpPr txBox="1"/>
          <p:nvPr>
            <p:ph type="title"/>
          </p:nvPr>
        </p:nvSpPr>
        <p:spPr>
          <a:xfrm>
            <a:off x="311700" y="292850"/>
            <a:ext cx="8520600" cy="801000"/>
          </a:xfrm>
          <a:prstGeom prst="rect">
            <a:avLst/>
          </a:prstGeom>
        </p:spPr>
        <p:txBody>
          <a:bodyPr anchorCtr="0" anchor="t" bIns="91425" lIns="91425" rIns="91425" tIns="91425">
            <a:noAutofit/>
          </a:bodyPr>
          <a:lstStyle/>
          <a:p>
            <a:pPr lvl="0">
              <a:spcBef>
                <a:spcPts val="0"/>
              </a:spcBef>
              <a:buNone/>
            </a:pPr>
            <a:r>
              <a:rPr lang="en"/>
              <a:t>Shared values and interests </a:t>
            </a:r>
          </a:p>
        </p:txBody>
      </p:sp>
      <p:sp>
        <p:nvSpPr>
          <p:cNvPr id="92" name="Shape 92"/>
          <p:cNvSpPr txBox="1"/>
          <p:nvPr>
            <p:ph idx="1" type="body"/>
          </p:nvPr>
        </p:nvSpPr>
        <p:spPr>
          <a:xfrm>
            <a:off x="311700" y="1228675"/>
            <a:ext cx="4305000" cy="3340200"/>
          </a:xfrm>
          <a:prstGeom prst="rect">
            <a:avLst/>
          </a:prstGeom>
        </p:spPr>
        <p:txBody>
          <a:bodyPr anchorCtr="0" anchor="t" bIns="91425" lIns="91425" rIns="91425" tIns="91425">
            <a:noAutofit/>
          </a:bodyPr>
          <a:lstStyle/>
          <a:p>
            <a:pPr lvl="0" rtl="0">
              <a:spcBef>
                <a:spcPts val="0"/>
              </a:spcBef>
              <a:spcAft>
                <a:spcPts val="0"/>
              </a:spcAft>
              <a:buNone/>
            </a:pPr>
            <a:r>
              <a:rPr lang="en" sz="2000"/>
              <a:t>MCL</a:t>
            </a:r>
            <a:r>
              <a:rPr lang="en"/>
              <a:t>: </a:t>
            </a:r>
          </a:p>
          <a:p>
            <a:pPr lvl="0" rtl="0">
              <a:spcBef>
                <a:spcPts val="0"/>
              </a:spcBef>
              <a:spcAft>
                <a:spcPts val="0"/>
              </a:spcAft>
              <a:buNone/>
            </a:pPr>
            <a:r>
              <a:t/>
            </a:r>
            <a:endParaRPr/>
          </a:p>
          <a:p>
            <a:pPr indent="-228600" lvl="0" marL="457200" rtl="0">
              <a:spcBef>
                <a:spcPts val="0"/>
              </a:spcBef>
            </a:pPr>
            <a:r>
              <a:rPr lang="en"/>
              <a:t>We reflect and serve a diverse community</a:t>
            </a:r>
          </a:p>
          <a:p>
            <a:pPr indent="-228600" lvl="0" marL="457200" rtl="0">
              <a:spcBef>
                <a:spcPts val="0"/>
              </a:spcBef>
            </a:pPr>
            <a:r>
              <a:rPr lang="en"/>
              <a:t>We enable creation and learning</a:t>
            </a:r>
          </a:p>
          <a:p>
            <a:pPr indent="-228600" lvl="0" marL="457200" rtl="0">
              <a:spcBef>
                <a:spcPts val="0"/>
              </a:spcBef>
            </a:pPr>
            <a:r>
              <a:rPr lang="en"/>
              <a:t>We build digital literacy</a:t>
            </a:r>
          </a:p>
          <a:p>
            <a:pPr lvl="0" rtl="0">
              <a:spcBef>
                <a:spcPts val="0"/>
              </a:spcBef>
              <a:buNone/>
            </a:pPr>
            <a:r>
              <a:rPr b="1" lang="en" sz="1500"/>
              <a:t>A safe place for informal learning. </a:t>
            </a:r>
          </a:p>
          <a:p>
            <a:pPr lvl="0" rtl="0">
              <a:spcBef>
                <a:spcPts val="0"/>
              </a:spcBef>
              <a:buNone/>
            </a:pPr>
            <a:r>
              <a:t/>
            </a:r>
            <a:endParaRPr/>
          </a:p>
          <a:p>
            <a:pPr lvl="0" rtl="0">
              <a:spcBef>
                <a:spcPts val="0"/>
              </a:spcBef>
              <a:buNone/>
            </a:pPr>
            <a:r>
              <a:t/>
            </a:r>
            <a:endParaRPr/>
          </a:p>
          <a:p>
            <a:pPr lvl="0" rtl="0">
              <a:spcBef>
                <a:spcPts val="0"/>
              </a:spcBef>
              <a:buNone/>
            </a:pPr>
            <a:r>
              <a:t/>
            </a:r>
            <a:endParaRPr/>
          </a:p>
          <a:p>
            <a:pPr lvl="0">
              <a:spcBef>
                <a:spcPts val="0"/>
              </a:spcBef>
              <a:buNone/>
            </a:pPr>
            <a:r>
              <a:t/>
            </a:r>
            <a:endParaRPr/>
          </a:p>
        </p:txBody>
      </p:sp>
      <p:sp>
        <p:nvSpPr>
          <p:cNvPr id="93" name="Shape 93"/>
          <p:cNvSpPr txBox="1"/>
          <p:nvPr>
            <p:ph idx="2" type="body"/>
          </p:nvPr>
        </p:nvSpPr>
        <p:spPr>
          <a:xfrm>
            <a:off x="4832400" y="1228675"/>
            <a:ext cx="3999900" cy="3340200"/>
          </a:xfrm>
          <a:prstGeom prst="rect">
            <a:avLst/>
          </a:prstGeom>
        </p:spPr>
        <p:txBody>
          <a:bodyPr anchorCtr="0" anchor="t" bIns="91425" lIns="91425" rIns="91425" tIns="91425">
            <a:noAutofit/>
          </a:bodyPr>
          <a:lstStyle/>
          <a:p>
            <a:pPr lvl="0" rtl="0">
              <a:spcBef>
                <a:spcPts val="0"/>
              </a:spcBef>
              <a:spcAft>
                <a:spcPts val="0"/>
              </a:spcAft>
              <a:buNone/>
            </a:pPr>
            <a:r>
              <a:rPr lang="en" sz="2000"/>
              <a:t>LLTR</a:t>
            </a:r>
            <a:r>
              <a:rPr lang="en"/>
              <a:t>: </a:t>
            </a:r>
          </a:p>
          <a:p>
            <a:pPr lvl="0">
              <a:spcBef>
                <a:spcPts val="0"/>
              </a:spcBef>
              <a:spcAft>
                <a:spcPts val="0"/>
              </a:spcAft>
              <a:buNone/>
            </a:pPr>
            <a:r>
              <a:t/>
            </a:r>
            <a:endParaRPr/>
          </a:p>
          <a:p>
            <a:pPr indent="-228600" lvl="0" marL="457200">
              <a:spcBef>
                <a:spcPts val="0"/>
              </a:spcBef>
              <a:buChar char="●"/>
            </a:pPr>
            <a:r>
              <a:rPr lang="en"/>
              <a:t>Projects focus on acquisition of literacy </a:t>
            </a:r>
          </a:p>
          <a:p>
            <a:pPr indent="-228600" lvl="0" marL="457200">
              <a:spcBef>
                <a:spcPts val="0"/>
              </a:spcBef>
              <a:buChar char="●"/>
            </a:pPr>
            <a:r>
              <a:rPr lang="en"/>
              <a:t>Digital literacy</a:t>
            </a:r>
          </a:p>
          <a:p>
            <a:pPr indent="-228600" lvl="0" marL="457200">
              <a:spcBef>
                <a:spcPts val="0"/>
              </a:spcBef>
              <a:buChar char="●"/>
            </a:pPr>
            <a:r>
              <a:rPr lang="en"/>
              <a:t>Second languages among adults</a:t>
            </a:r>
          </a:p>
          <a:p>
            <a:pPr indent="-228600" lvl="0" marL="457200">
              <a:spcBef>
                <a:spcPts val="0"/>
              </a:spcBef>
              <a:buChar char="●"/>
            </a:pPr>
            <a:r>
              <a:rPr lang="en"/>
              <a:t>Economically vulnerable and socially excluded patrons</a:t>
            </a:r>
          </a:p>
          <a:p>
            <a:pPr lvl="0">
              <a:spcBef>
                <a:spcPts val="0"/>
              </a:spcBef>
              <a:buNone/>
            </a:pPr>
            <a:r>
              <a:t/>
            </a:r>
            <a:endParaRP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7" name="Shape 97"/>
        <p:cNvGrpSpPr/>
        <p:nvPr/>
      </p:nvGrpSpPr>
      <p:grpSpPr>
        <a:xfrm>
          <a:off x="0" y="0"/>
          <a:ext cx="0" cy="0"/>
          <a:chOff x="0" y="0"/>
          <a:chExt cx="0" cy="0"/>
        </a:xfrm>
      </p:grpSpPr>
      <p:sp>
        <p:nvSpPr>
          <p:cNvPr id="98" name="Shape 98"/>
          <p:cNvSpPr txBox="1"/>
          <p:nvPr>
            <p:ph type="ctrTitle"/>
          </p:nvPr>
        </p:nvSpPr>
        <p:spPr>
          <a:xfrm>
            <a:off x="311700" y="392150"/>
            <a:ext cx="8520600" cy="2690400"/>
          </a:xfrm>
          <a:prstGeom prst="rect">
            <a:avLst/>
          </a:prstGeom>
        </p:spPr>
        <p:txBody>
          <a:bodyPr anchorCtr="0" anchor="ctr" bIns="91425" lIns="91425" rIns="91425" tIns="91425">
            <a:noAutofit/>
          </a:bodyPr>
          <a:lstStyle/>
          <a:p>
            <a:pPr lvl="0">
              <a:spcBef>
                <a:spcPts val="0"/>
              </a:spcBef>
              <a:buNone/>
            </a:pPr>
            <a:r>
              <a:rPr lang="en"/>
              <a:t>                            Why? </a:t>
            </a:r>
          </a:p>
        </p:txBody>
      </p:sp>
      <p:sp>
        <p:nvSpPr>
          <p:cNvPr id="99" name="Shape 99"/>
          <p:cNvSpPr txBox="1"/>
          <p:nvPr>
            <p:ph idx="1" type="subTitle"/>
          </p:nvPr>
        </p:nvSpPr>
        <p:spPr>
          <a:xfrm>
            <a:off x="311700" y="3890400"/>
            <a:ext cx="8520600" cy="706200"/>
          </a:xfrm>
          <a:prstGeom prst="rect">
            <a:avLst/>
          </a:prstGeom>
        </p:spPr>
        <p:txBody>
          <a:bodyPr anchorCtr="0" anchor="ctr" bIns="91425" lIns="91425" rIns="91425" tIns="91425">
            <a:noAutofit/>
          </a:bodyPr>
          <a:lstStyle/>
          <a:p>
            <a:pPr lvl="0" rtl="0">
              <a:spcBef>
                <a:spcPts val="0"/>
              </a:spcBef>
              <a:buNone/>
            </a:pPr>
            <a:r>
              <a:t/>
            </a:r>
            <a:endParaRPr/>
          </a:p>
          <a:p>
            <a:pPr lvl="0" rtl="0">
              <a:spcBef>
                <a:spcPts val="0"/>
              </a:spcBef>
              <a:buNone/>
            </a:pPr>
            <a:r>
              <a:t/>
            </a:r>
            <a:endParaRPr/>
          </a:p>
          <a:p>
            <a:pPr lvl="0" rtl="0">
              <a:spcBef>
                <a:spcPts val="0"/>
              </a:spcBef>
              <a:buNone/>
            </a:pPr>
            <a:r>
              <a:rPr lang="en" sz="2500"/>
              <a:t>To avoid making assumptions about what our patrons can do </a:t>
            </a:r>
          </a:p>
          <a:p>
            <a:pPr lvl="0">
              <a:spcBef>
                <a:spcPts val="0"/>
              </a:spcBef>
              <a:buNone/>
            </a:pPr>
            <a:r>
              <a:t/>
            </a:r>
            <a:endParaRPr/>
          </a:p>
        </p:txBody>
      </p:sp>
      <p:pic>
        <p:nvPicPr>
          <p:cNvPr id="100" name="Shape 100"/>
          <p:cNvPicPr preferRelativeResize="0"/>
          <p:nvPr/>
        </p:nvPicPr>
        <p:blipFill>
          <a:blip r:embed="rId3">
            <a:alphaModFix/>
          </a:blip>
          <a:stretch>
            <a:fillRect/>
          </a:stretch>
        </p:blipFill>
        <p:spPr>
          <a:xfrm>
            <a:off x="0" y="0"/>
            <a:ext cx="3846300" cy="3450224"/>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4" name="Shape 104"/>
        <p:cNvGrpSpPr/>
        <p:nvPr/>
      </p:nvGrpSpPr>
      <p:grpSpPr>
        <a:xfrm>
          <a:off x="0" y="0"/>
          <a:ext cx="0" cy="0"/>
          <a:chOff x="0" y="0"/>
          <a:chExt cx="0" cy="0"/>
        </a:xfrm>
      </p:grpSpPr>
      <p:sp>
        <p:nvSpPr>
          <p:cNvPr id="105" name="Shape 105"/>
          <p:cNvSpPr txBox="1"/>
          <p:nvPr>
            <p:ph type="title"/>
          </p:nvPr>
        </p:nvSpPr>
        <p:spPr>
          <a:xfrm>
            <a:off x="311700" y="292850"/>
            <a:ext cx="8520600" cy="801000"/>
          </a:xfrm>
          <a:prstGeom prst="rect">
            <a:avLst/>
          </a:prstGeom>
        </p:spPr>
        <p:txBody>
          <a:bodyPr anchorCtr="0" anchor="t" bIns="91425" lIns="91425" rIns="91425" tIns="91425">
            <a:noAutofit/>
          </a:bodyPr>
          <a:lstStyle/>
          <a:p>
            <a:pPr lvl="0">
              <a:spcBef>
                <a:spcPts val="0"/>
              </a:spcBef>
              <a:buNone/>
            </a:pPr>
            <a:r>
              <a:rPr lang="en"/>
              <a:t>What is PIAAC? </a:t>
            </a:r>
          </a:p>
        </p:txBody>
      </p:sp>
      <p:sp>
        <p:nvSpPr>
          <p:cNvPr id="106" name="Shape 106"/>
          <p:cNvSpPr txBox="1"/>
          <p:nvPr>
            <p:ph idx="1" type="body"/>
          </p:nvPr>
        </p:nvSpPr>
        <p:spPr>
          <a:xfrm>
            <a:off x="241325" y="1228675"/>
            <a:ext cx="4510200" cy="3613200"/>
          </a:xfrm>
          <a:prstGeom prst="rect">
            <a:avLst/>
          </a:prstGeom>
        </p:spPr>
        <p:txBody>
          <a:bodyPr anchorCtr="0" anchor="t" bIns="91425" lIns="91425" rIns="91425" tIns="91425">
            <a:noAutofit/>
          </a:bodyPr>
          <a:lstStyle/>
          <a:p>
            <a:pPr lvl="0">
              <a:spcBef>
                <a:spcPts val="0"/>
              </a:spcBef>
              <a:buNone/>
            </a:pPr>
            <a:r>
              <a:rPr b="1" lang="en" sz="2400"/>
              <a:t>P</a:t>
            </a:r>
            <a:r>
              <a:rPr lang="en" sz="2400"/>
              <a:t>rogramme for </a:t>
            </a:r>
          </a:p>
          <a:p>
            <a:pPr lvl="0">
              <a:spcBef>
                <a:spcPts val="0"/>
              </a:spcBef>
              <a:buNone/>
            </a:pPr>
            <a:r>
              <a:rPr b="1" lang="en" sz="2400"/>
              <a:t>A</a:t>
            </a:r>
            <a:r>
              <a:rPr lang="en" sz="2400"/>
              <a:t>ssessment of </a:t>
            </a:r>
          </a:p>
          <a:p>
            <a:pPr lvl="0">
              <a:spcBef>
                <a:spcPts val="0"/>
              </a:spcBef>
              <a:buNone/>
            </a:pPr>
            <a:r>
              <a:rPr b="1" lang="en" sz="2400"/>
              <a:t>A</a:t>
            </a:r>
            <a:r>
              <a:rPr lang="en" sz="2400"/>
              <a:t>dult </a:t>
            </a:r>
          </a:p>
          <a:p>
            <a:pPr lvl="0" rtl="0">
              <a:spcBef>
                <a:spcPts val="0"/>
              </a:spcBef>
              <a:buNone/>
            </a:pPr>
            <a:r>
              <a:rPr b="1" lang="en" sz="2400"/>
              <a:t>C</a:t>
            </a:r>
            <a:r>
              <a:rPr lang="en" sz="2400"/>
              <a:t>ompetencies</a:t>
            </a:r>
          </a:p>
          <a:p>
            <a:pPr lvl="0" rtl="0">
              <a:spcBef>
                <a:spcPts val="0"/>
              </a:spcBef>
              <a:spcAft>
                <a:spcPts val="0"/>
              </a:spcAft>
              <a:buNone/>
            </a:pPr>
            <a:r>
              <a:t/>
            </a:r>
            <a:endParaRPr sz="2000">
              <a:solidFill>
                <a:srgbClr val="000000"/>
              </a:solidFill>
            </a:endParaRPr>
          </a:p>
          <a:p>
            <a:pPr lvl="0" rtl="0">
              <a:spcBef>
                <a:spcPts val="0"/>
              </a:spcBef>
              <a:spcAft>
                <a:spcPts val="0"/>
              </a:spcAft>
              <a:buClr>
                <a:schemeClr val="dk1"/>
              </a:buClr>
              <a:buSzPct val="73333"/>
              <a:buFont typeface="Arial"/>
              <a:buNone/>
            </a:pPr>
            <a:r>
              <a:rPr lang="en" sz="1500">
                <a:solidFill>
                  <a:srgbClr val="000000"/>
                </a:solidFill>
              </a:rPr>
              <a:t>Literacy, numeracy, </a:t>
            </a:r>
            <a:r>
              <a:rPr b="1" lang="en" sz="1500">
                <a:solidFill>
                  <a:srgbClr val="000000"/>
                </a:solidFill>
              </a:rPr>
              <a:t>problem solving</a:t>
            </a:r>
            <a:r>
              <a:rPr lang="en" sz="1500">
                <a:solidFill>
                  <a:srgbClr val="000000"/>
                </a:solidFill>
              </a:rPr>
              <a:t>.</a:t>
            </a:r>
            <a:r>
              <a:rPr lang="en" sz="2000">
                <a:solidFill>
                  <a:srgbClr val="000000"/>
                </a:solidFill>
              </a:rPr>
              <a:t> </a:t>
            </a:r>
          </a:p>
          <a:p>
            <a:pPr lvl="0">
              <a:spcBef>
                <a:spcPts val="0"/>
              </a:spcBef>
              <a:buNone/>
            </a:pPr>
            <a:r>
              <a:t/>
            </a:r>
            <a:endParaRPr/>
          </a:p>
        </p:txBody>
      </p:sp>
      <p:pic>
        <p:nvPicPr>
          <p:cNvPr id="107" name="Shape 107"/>
          <p:cNvPicPr preferRelativeResize="0"/>
          <p:nvPr/>
        </p:nvPicPr>
        <p:blipFill>
          <a:blip r:embed="rId3">
            <a:alphaModFix/>
          </a:blip>
          <a:stretch>
            <a:fillRect/>
          </a:stretch>
        </p:blipFill>
        <p:spPr>
          <a:xfrm>
            <a:off x="4551594" y="0"/>
            <a:ext cx="4592410" cy="5143499"/>
          </a:xfrm>
          <a:prstGeom prst="rect">
            <a:avLst/>
          </a:prstGeom>
          <a:noFill/>
          <a:ln>
            <a:noFill/>
          </a:ln>
        </p:spPr>
      </p:pic>
      <p:sp>
        <p:nvSpPr>
          <p:cNvPr id="108" name="Shape 108"/>
          <p:cNvSpPr txBox="1"/>
          <p:nvPr>
            <p:ph idx="2" type="body"/>
          </p:nvPr>
        </p:nvSpPr>
        <p:spPr>
          <a:xfrm>
            <a:off x="4832400" y="1228675"/>
            <a:ext cx="3999900" cy="33402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2" name="Shape 112"/>
        <p:cNvGrpSpPr/>
        <p:nvPr/>
      </p:nvGrpSpPr>
      <p:grpSpPr>
        <a:xfrm>
          <a:off x="0" y="0"/>
          <a:ext cx="0" cy="0"/>
          <a:chOff x="0" y="0"/>
          <a:chExt cx="0" cy="0"/>
        </a:xfrm>
      </p:grpSpPr>
      <p:sp>
        <p:nvSpPr>
          <p:cNvPr id="113" name="Shape 113"/>
          <p:cNvSpPr txBox="1"/>
          <p:nvPr>
            <p:ph type="title"/>
          </p:nvPr>
        </p:nvSpPr>
        <p:spPr>
          <a:xfrm>
            <a:off x="265500" y="1081400"/>
            <a:ext cx="4045200" cy="1710300"/>
          </a:xfrm>
          <a:prstGeom prst="rect">
            <a:avLst/>
          </a:prstGeom>
        </p:spPr>
        <p:txBody>
          <a:bodyPr anchorCtr="0" anchor="b" bIns="91425" lIns="91425" rIns="91425" tIns="91425">
            <a:noAutofit/>
          </a:bodyPr>
          <a:lstStyle/>
          <a:p>
            <a:pPr lvl="0">
              <a:spcBef>
                <a:spcPts val="0"/>
              </a:spcBef>
              <a:buNone/>
            </a:pPr>
            <a:r>
              <a:rPr lang="en"/>
              <a:t>What is PS-TRE? </a:t>
            </a:r>
          </a:p>
        </p:txBody>
      </p:sp>
      <p:sp>
        <p:nvSpPr>
          <p:cNvPr id="114" name="Shape 114"/>
          <p:cNvSpPr txBox="1"/>
          <p:nvPr>
            <p:ph idx="2" type="body"/>
          </p:nvPr>
        </p:nvSpPr>
        <p:spPr>
          <a:xfrm>
            <a:off x="4939500" y="724200"/>
            <a:ext cx="3837000" cy="3695100"/>
          </a:xfrm>
          <a:prstGeom prst="rect">
            <a:avLst/>
          </a:prstGeom>
        </p:spPr>
        <p:txBody>
          <a:bodyPr anchorCtr="0" anchor="ctr" bIns="91425" lIns="91425" rIns="91425" tIns="91425">
            <a:noAutofit/>
          </a:bodyPr>
          <a:lstStyle/>
          <a:p>
            <a:pPr lvl="0">
              <a:spcBef>
                <a:spcPts val="0"/>
              </a:spcBef>
              <a:buNone/>
            </a:pPr>
            <a:r>
              <a:rPr lang="en"/>
              <a:t>Using digital technology, communication tools and networks to acquire and evaluate information, communicate with others and perform practical tasks.</a:t>
            </a:r>
          </a:p>
        </p:txBody>
      </p:sp>
      <p:sp>
        <p:nvSpPr>
          <p:cNvPr id="115" name="Shape 115"/>
          <p:cNvSpPr txBox="1"/>
          <p:nvPr>
            <p:ph idx="1" type="subTitle"/>
          </p:nvPr>
        </p:nvSpPr>
        <p:spPr>
          <a:xfrm>
            <a:off x="265500" y="2845222"/>
            <a:ext cx="4045200" cy="1345500"/>
          </a:xfrm>
          <a:prstGeom prst="rect">
            <a:avLst/>
          </a:prstGeom>
        </p:spPr>
        <p:txBody>
          <a:bodyPr anchorCtr="0" anchor="t" bIns="91425" lIns="91425" rIns="91425" tIns="91425">
            <a:noAutofit/>
          </a:bodyPr>
          <a:lstStyle/>
          <a:p>
            <a:pPr lvl="0">
              <a:spcBef>
                <a:spcPts val="0"/>
              </a:spcBef>
              <a:buNone/>
            </a:pPr>
            <a:r>
              <a:rPr lang="en"/>
              <a:t>Problem solving in technology rich environments</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9" name="Shape 119"/>
        <p:cNvGrpSpPr/>
        <p:nvPr/>
      </p:nvGrpSpPr>
      <p:grpSpPr>
        <a:xfrm>
          <a:off x="0" y="0"/>
          <a:ext cx="0" cy="0"/>
          <a:chOff x="0" y="0"/>
          <a:chExt cx="0" cy="0"/>
        </a:xfrm>
      </p:grpSpPr>
      <p:pic>
        <p:nvPicPr>
          <p:cNvPr id="120" name="Shape 120"/>
          <p:cNvPicPr preferRelativeResize="0"/>
          <p:nvPr/>
        </p:nvPicPr>
        <p:blipFill>
          <a:blip r:embed="rId3">
            <a:alphaModFix/>
          </a:blip>
          <a:stretch>
            <a:fillRect/>
          </a:stretch>
        </p:blipFill>
        <p:spPr>
          <a:xfrm>
            <a:off x="530200" y="1093849"/>
            <a:ext cx="8083598" cy="4049650"/>
          </a:xfrm>
          <a:prstGeom prst="rect">
            <a:avLst/>
          </a:prstGeom>
          <a:noFill/>
          <a:ln>
            <a:noFill/>
          </a:ln>
        </p:spPr>
      </p:pic>
      <p:sp>
        <p:nvSpPr>
          <p:cNvPr id="121" name="Shape 121"/>
          <p:cNvSpPr txBox="1"/>
          <p:nvPr>
            <p:ph type="title"/>
          </p:nvPr>
        </p:nvSpPr>
        <p:spPr>
          <a:xfrm>
            <a:off x="311700" y="292850"/>
            <a:ext cx="8520600" cy="801000"/>
          </a:xfrm>
          <a:prstGeom prst="rect">
            <a:avLst/>
          </a:prstGeom>
        </p:spPr>
        <p:txBody>
          <a:bodyPr anchorCtr="0" anchor="t" bIns="91425" lIns="91425" rIns="91425" tIns="91425">
            <a:noAutofit/>
          </a:bodyPr>
          <a:lstStyle/>
          <a:p>
            <a:pPr lvl="0" rtl="0">
              <a:spcBef>
                <a:spcPts val="0"/>
              </a:spcBef>
              <a:buNone/>
            </a:pPr>
            <a:r>
              <a:rPr lang="en"/>
              <a:t>PIAAC framework</a:t>
            </a:r>
          </a:p>
        </p:txBody>
      </p:sp>
      <p:sp>
        <p:nvSpPr>
          <p:cNvPr id="122" name="Shape 122"/>
          <p:cNvSpPr txBox="1"/>
          <p:nvPr>
            <p:ph idx="1" type="body"/>
          </p:nvPr>
        </p:nvSpPr>
        <p:spPr>
          <a:xfrm>
            <a:off x="311700" y="1228675"/>
            <a:ext cx="8520600" cy="33402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ach-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