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8" r:id="rId3"/>
    <p:sldId id="256" r:id="rId4"/>
    <p:sldId id="257" r:id="rId5"/>
    <p:sldId id="259" r:id="rId6"/>
    <p:sldId id="260" r:id="rId7"/>
    <p:sldId id="261" r:id="rId8"/>
    <p:sldId id="262" r:id="rId9"/>
    <p:sldId id="263" r:id="rId10"/>
    <p:sldId id="264" r:id="rId11"/>
    <p:sldId id="266" r:id="rId12"/>
    <p:sldId id="265"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2899" autoAdjust="0"/>
  </p:normalViewPr>
  <p:slideViewPr>
    <p:cSldViewPr>
      <p:cViewPr varScale="1">
        <p:scale>
          <a:sx n="66" d="100"/>
          <a:sy n="66" d="100"/>
        </p:scale>
        <p:origin x="-2124"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D3777-1678-4152-BFE0-03A2F9755C6B}"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46DF1-0313-422F-987A-3A934CFC1676}" type="slidenum">
              <a:rPr lang="en-US" smtClean="0"/>
              <a:t>‹#›</a:t>
            </a:fld>
            <a:endParaRPr lang="en-US"/>
          </a:p>
        </p:txBody>
      </p:sp>
    </p:spTree>
    <p:extLst>
      <p:ext uri="{BB962C8B-B14F-4D97-AF65-F5344CB8AC3E}">
        <p14:creationId xmlns:p14="http://schemas.microsoft.com/office/powerpoint/2010/main" val="411555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you wanted to know if your local library was open right now.</a:t>
            </a:r>
          </a:p>
          <a:p>
            <a:r>
              <a:rPr lang="en-US" dirty="0" smtClean="0"/>
              <a:t>But let’s also</a:t>
            </a:r>
            <a:r>
              <a:rPr lang="en-US" baseline="0" dirty="0" smtClean="0"/>
              <a:t> say it’s 1996. What would you do?</a:t>
            </a:r>
          </a:p>
          <a:p>
            <a:r>
              <a:rPr lang="en-US" baseline="0" dirty="0" smtClean="0"/>
              <a:t>What if it were 2006?</a:t>
            </a:r>
          </a:p>
          <a:p>
            <a:r>
              <a:rPr lang="en-US" baseline="0" dirty="0" smtClean="0"/>
              <a:t>What if it were today?</a:t>
            </a:r>
          </a:p>
          <a:p>
            <a:r>
              <a:rPr lang="en-US" baseline="0" dirty="0" smtClean="0"/>
              <a:t>The World Wide Web made data more accessible. Linked Data is making it easier to find.</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2</a:t>
            </a:fld>
            <a:endParaRPr lang="en-US"/>
          </a:p>
        </p:txBody>
      </p:sp>
    </p:spTree>
    <p:extLst>
      <p:ext uri="{BB962C8B-B14F-4D97-AF65-F5344CB8AC3E}">
        <p14:creationId xmlns:p14="http://schemas.microsoft.com/office/powerpoint/2010/main" val="366103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screenshot</a:t>
            </a:r>
            <a:r>
              <a:rPr lang="en-US" baseline="0" dirty="0" smtClean="0"/>
              <a:t> of how linked data appears in the HTML for the other area that we’ve added data for: Research resources. You can see the schema properties highlighted in green within the code.</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11</a:t>
            </a:fld>
            <a:endParaRPr lang="en-US"/>
          </a:p>
        </p:txBody>
      </p:sp>
    </p:spTree>
    <p:extLst>
      <p:ext uri="{BB962C8B-B14F-4D97-AF65-F5344CB8AC3E}">
        <p14:creationId xmlns:p14="http://schemas.microsoft.com/office/powerpoint/2010/main" val="140512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Google Developer page on Structured Data for local business information indicates that using the </a:t>
            </a:r>
            <a:r>
              <a:rPr lang="en-US" sz="1200" kern="1200" dirty="0" err="1" smtClean="0">
                <a:solidFill>
                  <a:schemeClr val="tx1"/>
                </a:solidFill>
                <a:effectLst/>
                <a:latin typeface="+mn-lt"/>
                <a:ea typeface="+mn-ea"/>
                <a:cs typeface="+mn-cs"/>
              </a:rPr>
              <a:t>openHoursSpecification</a:t>
            </a:r>
            <a:r>
              <a:rPr lang="en-US" sz="1200" kern="1200" dirty="0" smtClean="0">
                <a:solidFill>
                  <a:schemeClr val="tx1"/>
                </a:solidFill>
                <a:effectLst/>
                <a:latin typeface="+mn-lt"/>
                <a:ea typeface="+mn-ea"/>
                <a:cs typeface="+mn-cs"/>
              </a:rPr>
              <a:t> for hours will help get that data into the knowledge graph about your business.  Hours information is present for all of our member library websites, but as far</a:t>
            </a:r>
            <a:r>
              <a:rPr lang="en-US" sz="1200" kern="1200" baseline="0" dirty="0" smtClean="0">
                <a:solidFill>
                  <a:schemeClr val="tx1"/>
                </a:solidFill>
                <a:effectLst/>
                <a:latin typeface="+mn-lt"/>
                <a:ea typeface="+mn-ea"/>
                <a:cs typeface="+mn-cs"/>
              </a:rPr>
              <a:t> as we know </a:t>
            </a:r>
            <a:r>
              <a:rPr lang="en-US" sz="1200" kern="1200" dirty="0" smtClean="0">
                <a:solidFill>
                  <a:schemeClr val="tx1"/>
                </a:solidFill>
                <a:effectLst/>
                <a:latin typeface="+mn-lt"/>
                <a:ea typeface="+mn-ea"/>
                <a:cs typeface="+mn-cs"/>
              </a:rPr>
              <a:t>is not marked as such in the HTML with RDF data on their own sites.</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12</a:t>
            </a:fld>
            <a:endParaRPr lang="en-US"/>
          </a:p>
        </p:txBody>
      </p:sp>
    </p:spTree>
    <p:extLst>
      <p:ext uri="{BB962C8B-B14F-4D97-AF65-F5344CB8AC3E}">
        <p14:creationId xmlns:p14="http://schemas.microsoft.com/office/powerpoint/2010/main" val="18562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think that some of our research</a:t>
            </a:r>
            <a:r>
              <a:rPr lang="en-US" baseline="0" dirty="0" smtClean="0"/>
              <a:t> resources are appearing more in search results, depending on if people search for words in the resource descriptions.</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13</a:t>
            </a:fld>
            <a:endParaRPr lang="en-US"/>
          </a:p>
        </p:txBody>
      </p:sp>
    </p:spTree>
    <p:extLst>
      <p:ext uri="{BB962C8B-B14F-4D97-AF65-F5344CB8AC3E}">
        <p14:creationId xmlns:p14="http://schemas.microsoft.com/office/powerpoint/2010/main" val="407483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worth it? It took Marie approximately two hours to add the linked data necessary to our library locations and research pages. This includes time searching the online schema.org to see which</a:t>
            </a:r>
            <a:r>
              <a:rPr lang="en-US" baseline="0" dirty="0" smtClean="0"/>
              <a:t> terms would work for us, and trying it in the Drupal module schema.org. We think that’s a small investment for what we hope is really helping people’s search results. Just having the open hours available is a big plus.</a:t>
            </a:r>
          </a:p>
          <a:p>
            <a:r>
              <a:rPr lang="en-US" baseline="0" dirty="0" smtClean="0"/>
              <a:t>And in the overall scheme of linked data: </a:t>
            </a:r>
            <a:r>
              <a:rPr lang="en-US" baseline="0" smtClean="0"/>
              <a:t>By making the </a:t>
            </a:r>
            <a:r>
              <a:rPr lang="en-US" baseline="0" dirty="0" smtClean="0"/>
              <a:t>computers happy (helping them understand the meaning of what we put on the web), humans will be happier with their search results, too.</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14</a:t>
            </a:fld>
            <a:endParaRPr lang="en-US"/>
          </a:p>
        </p:txBody>
      </p:sp>
    </p:spTree>
    <p:extLst>
      <p:ext uri="{BB962C8B-B14F-4D97-AF65-F5344CB8AC3E}">
        <p14:creationId xmlns:p14="http://schemas.microsoft.com/office/powerpoint/2010/main" val="12679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World Wide Web, documents</a:t>
            </a:r>
            <a:r>
              <a:rPr lang="en-US" baseline="0" dirty="0" smtClean="0"/>
              <a:t> were housed on individual computers. That meant the data was not easily shared.</a:t>
            </a:r>
          </a:p>
          <a:p>
            <a:endParaRPr lang="en-US" baseline="0" dirty="0" smtClean="0"/>
          </a:p>
          <a:p>
            <a:r>
              <a:rPr lang="en-US" baseline="0" dirty="0" smtClean="0"/>
              <a:t>Tim Berners-Lee, the inventor of HTML, asked people to put their documents online.</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3</a:t>
            </a:fld>
            <a:endParaRPr lang="en-US"/>
          </a:p>
        </p:txBody>
      </p:sp>
    </p:spTree>
    <p:extLst>
      <p:ext uri="{BB962C8B-B14F-4D97-AF65-F5344CB8AC3E}">
        <p14:creationId xmlns:p14="http://schemas.microsoft.com/office/powerpoint/2010/main" val="80033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they did! The Internet is full of documents you can read, and follow links.</a:t>
            </a:r>
          </a:p>
          <a:p>
            <a:endParaRPr lang="en-US" dirty="0" smtClean="0"/>
          </a:p>
          <a:p>
            <a:r>
              <a:rPr lang="en-US" dirty="0" smtClean="0"/>
              <a:t>Which works well for humans, but not so well for computers. They don’t understand the relationships</a:t>
            </a:r>
            <a:r>
              <a:rPr lang="en-US" baseline="0" dirty="0" smtClean="0"/>
              <a:t> between things, so they can’t do anything with the data.</a:t>
            </a:r>
          </a:p>
          <a:p>
            <a:endParaRPr lang="en-US" baseline="0" dirty="0" smtClean="0"/>
          </a:p>
          <a:p>
            <a:r>
              <a:rPr lang="en-US" baseline="0" dirty="0" smtClean="0"/>
              <a:t>There is unlocked potential of doing stuff with the data contained in all these webpages.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646DF1-0313-422F-987A-3A934CFC1676}" type="slidenum">
              <a:rPr lang="en-US" smtClean="0"/>
              <a:t>4</a:t>
            </a:fld>
            <a:endParaRPr lang="en-US"/>
          </a:p>
        </p:txBody>
      </p:sp>
    </p:spTree>
    <p:extLst>
      <p:ext uri="{BB962C8B-B14F-4D97-AF65-F5344CB8AC3E}">
        <p14:creationId xmlns:p14="http://schemas.microsoft.com/office/powerpoint/2010/main" val="128983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Tim Berners-Lee suggested that people</a:t>
            </a:r>
            <a:r>
              <a:rPr lang="en-US" baseline="0" dirty="0" smtClean="0"/>
              <a:t> break their webpages up into distinct data that tells computers about the relationships.</a:t>
            </a:r>
          </a:p>
          <a:p>
            <a:endParaRPr lang="en-US" baseline="0" dirty="0" smtClean="0"/>
          </a:p>
          <a:p>
            <a:r>
              <a:rPr lang="en-US" baseline="0" dirty="0" smtClean="0"/>
              <a:t>And people started experimenting with the semantic web, or linked data. When webpages are broken into individual data points and their relationships,</a:t>
            </a:r>
          </a:p>
          <a:p>
            <a:r>
              <a:rPr lang="en-US" baseline="0" dirty="0" smtClean="0"/>
              <a:t>then powerful connections can be made by the computers.</a:t>
            </a:r>
          </a:p>
        </p:txBody>
      </p:sp>
      <p:sp>
        <p:nvSpPr>
          <p:cNvPr id="4" name="Slide Number Placeholder 3"/>
          <p:cNvSpPr>
            <a:spLocks noGrp="1"/>
          </p:cNvSpPr>
          <p:nvPr>
            <p:ph type="sldNum" sz="quarter" idx="10"/>
          </p:nvPr>
        </p:nvSpPr>
        <p:spPr/>
        <p:txBody>
          <a:bodyPr/>
          <a:lstStyle/>
          <a:p>
            <a:fld id="{82646DF1-0313-422F-987A-3A934CFC1676}" type="slidenum">
              <a:rPr lang="en-US" smtClean="0"/>
              <a:t>5</a:t>
            </a:fld>
            <a:endParaRPr lang="en-US"/>
          </a:p>
        </p:txBody>
      </p:sp>
    </p:spTree>
    <p:extLst>
      <p:ext uri="{BB962C8B-B14F-4D97-AF65-F5344CB8AC3E}">
        <p14:creationId xmlns:p14="http://schemas.microsoft.com/office/powerpoint/2010/main" val="21529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simple terms, linked data is the relationship</a:t>
            </a:r>
            <a:r>
              <a:rPr lang="en-US" baseline="0" dirty="0" smtClean="0"/>
              <a:t> between things, and it can be read like a sentence. For example, Bob knows Alice.</a:t>
            </a:r>
          </a:p>
          <a:p>
            <a:endParaRPr lang="en-US" baseline="0" dirty="0" smtClean="0"/>
          </a:p>
          <a:p>
            <a:r>
              <a:rPr lang="en-US" baseline="0" dirty="0" smtClean="0"/>
              <a:t>This is a sample graph from the W3 website. It shows the linked data and relationships for two websites: Bob’s and a site about the Mona Lisa.</a:t>
            </a:r>
          </a:p>
          <a:p>
            <a:endParaRPr lang="en-US" baseline="0" dirty="0" smtClean="0"/>
          </a:p>
          <a:p>
            <a:r>
              <a:rPr lang="en-US" baseline="0" dirty="0" smtClean="0"/>
              <a:t>Because of linked data, the computer understands these relationships, and can compile them in a useful way to humans.</a:t>
            </a:r>
          </a:p>
          <a:p>
            <a:endParaRPr lang="en-US" baseline="0" dirty="0" smtClean="0"/>
          </a:p>
          <a:p>
            <a:r>
              <a:rPr lang="en-US" baseline="0" dirty="0" smtClean="0"/>
              <a:t>In the arrows, you can see some of the linked data frameworks used on the web: </a:t>
            </a:r>
            <a:r>
              <a:rPr lang="en-US" baseline="0" dirty="0" err="1" smtClean="0"/>
              <a:t>foaf</a:t>
            </a:r>
            <a:r>
              <a:rPr lang="en-US" baseline="0" dirty="0" smtClean="0"/>
              <a:t>, schema, and </a:t>
            </a:r>
            <a:r>
              <a:rPr lang="en-US" baseline="0" dirty="0" err="1" smtClean="0"/>
              <a:t>rdf</a:t>
            </a:r>
            <a:r>
              <a:rPr lang="en-US" baseline="0" dirty="0" smtClean="0"/>
              <a:t>. They work interchangeably, and are adaptable for each website’s needs.</a:t>
            </a:r>
          </a:p>
          <a:p>
            <a:endParaRPr lang="en-US" baseline="0" dirty="0" smtClean="0"/>
          </a:p>
        </p:txBody>
      </p:sp>
      <p:sp>
        <p:nvSpPr>
          <p:cNvPr id="4" name="Slide Number Placeholder 3"/>
          <p:cNvSpPr>
            <a:spLocks noGrp="1"/>
          </p:cNvSpPr>
          <p:nvPr>
            <p:ph type="sldNum" sz="quarter" idx="10"/>
          </p:nvPr>
        </p:nvSpPr>
        <p:spPr/>
        <p:txBody>
          <a:bodyPr/>
          <a:lstStyle/>
          <a:p>
            <a:fld id="{82646DF1-0313-422F-987A-3A934CFC1676}" type="slidenum">
              <a:rPr lang="en-US" smtClean="0"/>
              <a:t>6</a:t>
            </a:fld>
            <a:endParaRPr lang="en-US"/>
          </a:p>
        </p:txBody>
      </p:sp>
    </p:spTree>
    <p:extLst>
      <p:ext uri="{BB962C8B-B14F-4D97-AF65-F5344CB8AC3E}">
        <p14:creationId xmlns:p14="http://schemas.microsoft.com/office/powerpoint/2010/main" val="52261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a:t>
            </a:r>
            <a:r>
              <a:rPr lang="en-US" baseline="0" dirty="0" smtClean="0"/>
              <a:t> data has potential applications that are useful for libraries.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Opportunities for cataloging efficiency and innovation</a:t>
            </a:r>
          </a:p>
          <a:p>
            <a:pPr lvl="0"/>
            <a:r>
              <a:rPr lang="en-US" sz="1200" kern="1200" dirty="0" smtClean="0">
                <a:solidFill>
                  <a:schemeClr val="tx1"/>
                </a:solidFill>
                <a:effectLst/>
                <a:latin typeface="+mn-lt"/>
                <a:ea typeface="+mn-ea"/>
                <a:cs typeface="+mn-cs"/>
              </a:rPr>
              <a:t>2. More creative applications based on library metadata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sz="1200" kern="1200" dirty="0" smtClean="0">
                <a:solidFill>
                  <a:schemeClr val="tx1"/>
                </a:solidFill>
                <a:effectLst/>
                <a:latin typeface="+mn-lt"/>
                <a:ea typeface="+mn-ea"/>
                <a:cs typeface="+mn-cs"/>
              </a:rPr>
              <a:t>People can more easily find library resources on the web. Google,</a:t>
            </a:r>
            <a:r>
              <a:rPr lang="en-US" sz="1200" kern="1200" baseline="0" dirty="0" smtClean="0">
                <a:solidFill>
                  <a:schemeClr val="tx1"/>
                </a:solidFill>
                <a:effectLst/>
                <a:latin typeface="+mn-lt"/>
                <a:ea typeface="+mn-ea"/>
                <a:cs typeface="+mn-cs"/>
              </a:rPr>
              <a:t> Yahoo!, and </a:t>
            </a:r>
            <a:r>
              <a:rPr lang="en-US" sz="1200" kern="1200" baseline="0" dirty="0" err="1" smtClean="0">
                <a:solidFill>
                  <a:schemeClr val="tx1"/>
                </a:solidFill>
                <a:effectLst/>
                <a:latin typeface="+mn-lt"/>
                <a:ea typeface="+mn-ea"/>
                <a:cs typeface="+mn-cs"/>
              </a:rPr>
              <a:t>bing</a:t>
            </a:r>
            <a:r>
              <a:rPr lang="en-US" sz="1200" kern="1200" baseline="0" dirty="0" smtClean="0">
                <a:solidFill>
                  <a:schemeClr val="tx1"/>
                </a:solidFill>
                <a:effectLst/>
                <a:latin typeface="+mn-lt"/>
                <a:ea typeface="+mn-ea"/>
                <a:cs typeface="+mn-cs"/>
              </a:rPr>
              <a:t> all use linked data in search results.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what we’ve focused on at WCCLS – getting noticed on the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we are… we think. Here’s a search for Hillsboro Library on Google. In the “knowledge graph” box on the right, we think at least some of this information is a direct result of linked data. (Fairly certain the photo and open hours; not as sure about the address and phone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Because we are a Cooperative, Hillsboro Public Library has its own website, so Google will also pull data from that and other sources and only Google knows how they decide what data to feature in the “knowledge graph”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backup now and talk about how WCCLS added linked data to our website.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646DF1-0313-422F-987A-3A934CFC1676}" type="slidenum">
              <a:rPr lang="en-US" smtClean="0"/>
              <a:t>7</a:t>
            </a:fld>
            <a:endParaRPr lang="en-US"/>
          </a:p>
        </p:txBody>
      </p:sp>
    </p:spTree>
    <p:extLst>
      <p:ext uri="{BB962C8B-B14F-4D97-AF65-F5344CB8AC3E}">
        <p14:creationId xmlns:p14="http://schemas.microsoft.com/office/powerpoint/2010/main" val="103230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previous website was built on the Drupal 6 content</a:t>
            </a:r>
            <a:r>
              <a:rPr lang="en-US" baseline="0" dirty="0" smtClean="0"/>
              <a:t> management system. Because Drupal 6 was headed for end-of-life, we needed to move to Drupal 7. There wasn’t a simple way to migrate our site, and we wanted to improve usability, so we decided to rebuild the site from scratch.</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8</a:t>
            </a:fld>
            <a:endParaRPr lang="en-US"/>
          </a:p>
        </p:txBody>
      </p:sp>
    </p:spTree>
    <p:extLst>
      <p:ext uri="{BB962C8B-B14F-4D97-AF65-F5344CB8AC3E}">
        <p14:creationId xmlns:p14="http://schemas.microsoft.com/office/powerpoint/2010/main" val="181720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Drupal 7 automatically adds</a:t>
            </a:r>
            <a:r>
              <a:rPr lang="en-US" sz="1200" kern="1200" baseline="0" dirty="0" smtClean="0">
                <a:solidFill>
                  <a:schemeClr val="tx1"/>
                </a:solidFill>
                <a:effectLst/>
                <a:latin typeface="+mn-lt"/>
                <a:ea typeface="+mn-ea"/>
                <a:cs typeface="+mn-cs"/>
              </a:rPr>
              <a:t> some linked data to all pages, and we have no control over what or how it is done. This is built into Drupal’s Core. It uses several schemas to do so, including Dublin Core and Friend of a Friend.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Marie Martin, our webmaster, decided to increase our use of linked data with our new website since we had the ability to do so. She selected the schema.org module to see if adding the linked data would help make our content more visible in search engines.</a:t>
            </a:r>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9</a:t>
            </a:fld>
            <a:endParaRPr lang="en-US"/>
          </a:p>
        </p:txBody>
      </p:sp>
    </p:spTree>
    <p:extLst>
      <p:ext uri="{BB962C8B-B14F-4D97-AF65-F5344CB8AC3E}">
        <p14:creationId xmlns:p14="http://schemas.microsoft.com/office/powerpoint/2010/main" val="398231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Schema.org module allows us to add a schema.org type and property to each of our content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our Library pages are a type of Schema.org “Organization”.  From here we add further definition to the individual elements of a given content type.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Continuing with our Library pages, we’ve identified the picture of the library as a photo of the organization;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descriptive text as the “about” content;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director as the “Contact Type”;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address as the address;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link to Google Maps as a map;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library website address as the official URL;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list of library hours as the “</a:t>
            </a:r>
            <a:r>
              <a:rPr lang="en-US" sz="1200" kern="1200" dirty="0" err="1" smtClean="0">
                <a:solidFill>
                  <a:schemeClr val="tx1"/>
                </a:solidFill>
                <a:effectLst/>
                <a:latin typeface="+mn-lt"/>
                <a:ea typeface="+mn-ea"/>
                <a:cs typeface="+mn-cs"/>
              </a:rPr>
              <a:t>openingHoursSpecification</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Drupal actually has over 70 other modules if you want more control</a:t>
            </a:r>
            <a:r>
              <a:rPr lang="en-US" sz="1200" kern="1200" baseline="0" dirty="0" smtClean="0">
                <a:solidFill>
                  <a:schemeClr val="tx1"/>
                </a:solidFill>
                <a:effectLst/>
                <a:latin typeface="+mn-lt"/>
                <a:ea typeface="+mn-ea"/>
                <a:cs typeface="+mn-cs"/>
              </a:rPr>
              <a:t> over your RDF, but schema.org seems to be meeting our needs.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46DF1-0313-422F-987A-3A934CFC1676}" type="slidenum">
              <a:rPr lang="en-US" smtClean="0"/>
              <a:t>10</a:t>
            </a:fld>
            <a:endParaRPr lang="en-US"/>
          </a:p>
        </p:txBody>
      </p:sp>
    </p:spTree>
    <p:extLst>
      <p:ext uri="{BB962C8B-B14F-4D97-AF65-F5344CB8AC3E}">
        <p14:creationId xmlns:p14="http://schemas.microsoft.com/office/powerpoint/2010/main" val="275108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37049-BC59-4035-BE3B-2E808E80C696}"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192523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37049-BC59-4035-BE3B-2E808E80C696}"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18660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37049-BC59-4035-BE3B-2E808E80C696}"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176947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37049-BC59-4035-BE3B-2E808E80C696}"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409643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37049-BC59-4035-BE3B-2E808E80C696}"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374775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37049-BC59-4035-BE3B-2E808E80C696}"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35405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37049-BC59-4035-BE3B-2E808E80C696}"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428993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37049-BC59-4035-BE3B-2E808E80C696}"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356468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37049-BC59-4035-BE3B-2E808E80C696}"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9824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37049-BC59-4035-BE3B-2E808E80C696}"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23480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37049-BC59-4035-BE3B-2E808E80C696}"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B3A1E-429A-49D7-AA6B-7F49FB8857FE}" type="slidenum">
              <a:rPr lang="en-US" smtClean="0"/>
              <a:t>‹#›</a:t>
            </a:fld>
            <a:endParaRPr lang="en-US"/>
          </a:p>
        </p:txBody>
      </p:sp>
    </p:spTree>
    <p:extLst>
      <p:ext uri="{BB962C8B-B14F-4D97-AF65-F5344CB8AC3E}">
        <p14:creationId xmlns:p14="http://schemas.microsoft.com/office/powerpoint/2010/main" val="104255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7049-BC59-4035-BE3B-2E808E80C696}"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B3A1E-429A-49D7-AA6B-7F49FB8857FE}" type="slidenum">
              <a:rPr lang="en-US" smtClean="0"/>
              <a:t>‹#›</a:t>
            </a:fld>
            <a:endParaRPr lang="en-US"/>
          </a:p>
        </p:txBody>
      </p:sp>
    </p:spTree>
    <p:extLst>
      <p:ext uri="{BB962C8B-B14F-4D97-AF65-F5344CB8AC3E}">
        <p14:creationId xmlns:p14="http://schemas.microsoft.com/office/powerpoint/2010/main" val="420788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7620000" cy="1815882"/>
          </a:xfrm>
          <a:prstGeom prst="rect">
            <a:avLst/>
          </a:prstGeom>
          <a:noFill/>
        </p:spPr>
        <p:txBody>
          <a:bodyPr wrap="square" rtlCol="0">
            <a:spAutoFit/>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Telling the Library’s Story through</a:t>
            </a:r>
          </a:p>
          <a:p>
            <a:pPr algn="ctr"/>
            <a:r>
              <a:rPr lang="en-US" sz="8000" b="1" dirty="0" smtClean="0">
                <a:solidFill>
                  <a:srgbClr val="800000"/>
                </a:solidFill>
                <a:latin typeface="Tahoma" panose="020B0604030504040204" pitchFamily="34" charset="0"/>
                <a:ea typeface="Tahoma" panose="020B0604030504040204" pitchFamily="34" charset="0"/>
                <a:cs typeface="Tahoma" panose="020B0604030504040204" pitchFamily="34" charset="0"/>
              </a:rPr>
              <a:t>LINKED DATA</a:t>
            </a:r>
            <a:endParaRPr lang="en-US" sz="8000" b="1"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00" y="3200400"/>
            <a:ext cx="1320180" cy="23116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9467">
            <a:off x="396363" y="3304273"/>
            <a:ext cx="1233171" cy="20367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21088">
            <a:off x="3774349" y="3297100"/>
            <a:ext cx="1595301" cy="1629981"/>
          </a:xfrm>
          <a:prstGeom prst="rect">
            <a:avLst/>
          </a:prstGeom>
        </p:spPr>
      </p:pic>
      <p:sp>
        <p:nvSpPr>
          <p:cNvPr id="2" name="TextBox 1"/>
          <p:cNvSpPr txBox="1"/>
          <p:nvPr/>
        </p:nvSpPr>
        <p:spPr>
          <a:xfrm>
            <a:off x="1143000" y="5833646"/>
            <a:ext cx="6988052"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Crystal Trice, Washington County Cooperative Library Services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3397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66562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371600"/>
            <a:ext cx="875198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6"/>
          <p:cNvSpPr>
            <a:spLocks noChangeArrowheads="1"/>
          </p:cNvSpPr>
          <p:nvPr/>
        </p:nvSpPr>
        <p:spPr bwMode="auto">
          <a:xfrm>
            <a:off x="2209800" y="2362200"/>
            <a:ext cx="1905000"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schema:contactType</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9" name="Rectangle 6"/>
          <p:cNvSpPr>
            <a:spLocks noChangeArrowheads="1"/>
          </p:cNvSpPr>
          <p:nvPr/>
        </p:nvSpPr>
        <p:spPr bwMode="auto">
          <a:xfrm>
            <a:off x="1385100" y="3105701"/>
            <a:ext cx="1752600"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schema:telephone</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10" name="Rectangle 6"/>
          <p:cNvSpPr>
            <a:spLocks noChangeArrowheads="1"/>
          </p:cNvSpPr>
          <p:nvPr/>
        </p:nvSpPr>
        <p:spPr bwMode="auto">
          <a:xfrm>
            <a:off x="2933700" y="2656957"/>
            <a:ext cx="1524000"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schema:address</a:t>
            </a:r>
            <a:endPar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endParaRPr>
          </a:p>
        </p:txBody>
      </p:sp>
      <p:sp>
        <p:nvSpPr>
          <p:cNvPr id="11" name="Rectangle 6"/>
          <p:cNvSpPr>
            <a:spLocks noChangeArrowheads="1"/>
          </p:cNvSpPr>
          <p:nvPr/>
        </p:nvSpPr>
        <p:spPr bwMode="auto">
          <a:xfrm>
            <a:off x="1735241" y="3440575"/>
            <a:ext cx="1198459"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schema:url</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12" name="Rectangle 6"/>
          <p:cNvSpPr>
            <a:spLocks noChangeArrowheads="1"/>
          </p:cNvSpPr>
          <p:nvPr/>
        </p:nvSpPr>
        <p:spPr bwMode="auto">
          <a:xfrm>
            <a:off x="1575117" y="3804694"/>
            <a:ext cx="1303116"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schema:email</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13" name="Rectangle 6"/>
          <p:cNvSpPr>
            <a:spLocks noChangeArrowheads="1"/>
          </p:cNvSpPr>
          <p:nvPr/>
        </p:nvSpPr>
        <p:spPr bwMode="auto">
          <a:xfrm>
            <a:off x="7383684" y="2639199"/>
            <a:ext cx="1150716"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schema:map</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14" name="Rectangle 6"/>
          <p:cNvSpPr>
            <a:spLocks noChangeArrowheads="1"/>
          </p:cNvSpPr>
          <p:nvPr/>
        </p:nvSpPr>
        <p:spPr bwMode="auto">
          <a:xfrm>
            <a:off x="3429000" y="3962400"/>
            <a:ext cx="3200400"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schema:openingHoursSpecification</a:t>
            </a:r>
            <a:endPar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endParaRPr>
          </a:p>
        </p:txBody>
      </p:sp>
      <p:sp>
        <p:nvSpPr>
          <p:cNvPr id="15" name="Rectangle 6"/>
          <p:cNvSpPr>
            <a:spLocks noChangeArrowheads="1"/>
          </p:cNvSpPr>
          <p:nvPr/>
        </p:nvSpPr>
        <p:spPr bwMode="auto">
          <a:xfrm>
            <a:off x="749613" y="5359475"/>
            <a:ext cx="1303116"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schema:photo</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
        <p:nvSpPr>
          <p:cNvPr id="16" name="Rectangle 6"/>
          <p:cNvSpPr>
            <a:spLocks noChangeArrowheads="1"/>
          </p:cNvSpPr>
          <p:nvPr/>
        </p:nvSpPr>
        <p:spPr bwMode="auto">
          <a:xfrm>
            <a:off x="6172200" y="5867400"/>
            <a:ext cx="1363884"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schema:about</a:t>
            </a:r>
            <a:endPar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endParaRPr>
          </a:p>
        </p:txBody>
      </p:sp>
      <p:sp>
        <p:nvSpPr>
          <p:cNvPr id="17" name="Rectangle 6"/>
          <p:cNvSpPr>
            <a:spLocks noChangeArrowheads="1"/>
          </p:cNvSpPr>
          <p:nvPr/>
        </p:nvSpPr>
        <p:spPr bwMode="auto">
          <a:xfrm>
            <a:off x="3505200" y="1551801"/>
            <a:ext cx="2019300" cy="276999"/>
          </a:xfrm>
          <a:prstGeom prst="rect">
            <a:avLst/>
          </a:prstGeom>
          <a:solidFill>
            <a:schemeClr val="bg1"/>
          </a:solidFill>
          <a:ln>
            <a:solidFill>
              <a:schemeClr val="bg1">
                <a:lumMod val="75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chemeClr val="accent1">
                    <a:lumMod val="75000"/>
                  </a:schemeClr>
                </a:solidFill>
                <a:effectLst/>
                <a:latin typeface="Courier" pitchFamily="49" charset="0"/>
                <a:cs typeface="Arial" pitchFamily="34" charset="0"/>
              </a:rPr>
              <a:t>schema:Organization</a:t>
            </a:r>
            <a:r>
              <a:rPr kumimoji="0" lang="en-US" altLang="en-US" sz="1200" b="1" i="0" u="none" strike="noStrike" cap="none" normalizeH="0" baseline="0" dirty="0" smtClean="0">
                <a:ln>
                  <a:noFill/>
                </a:ln>
                <a:solidFill>
                  <a:schemeClr val="accent1">
                    <a:lumMod val="75000"/>
                  </a:schemeClr>
                </a:solidFill>
                <a:effectLst/>
                <a:latin typeface="Courier" pitchFamily="49" charset="0"/>
                <a:cs typeface="Arial" pitchFamily="34" charset="0"/>
              </a:rPr>
              <a:t> </a:t>
            </a:r>
          </a:p>
        </p:txBody>
      </p:sp>
    </p:spTree>
    <p:extLst>
      <p:ext uri="{BB962C8B-B14F-4D97-AF65-F5344CB8AC3E}">
        <p14:creationId xmlns:p14="http://schemas.microsoft.com/office/powerpoint/2010/main" val="7401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75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4750"/>
                            </p:stCondLst>
                            <p:childTnLst>
                              <p:par>
                                <p:cTn id="27" presetID="1" presetClass="entr" presetSubtype="0" fill="hold" grpId="0" nodeType="afterEffect">
                                  <p:stCondLst>
                                    <p:cond delay="75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5500"/>
                            </p:stCondLst>
                            <p:childTnLst>
                              <p:par>
                                <p:cTn id="30" presetID="1" presetClass="entr" presetSubtype="0" fill="hold" grpId="0" nodeType="afterEffect">
                                  <p:stCondLst>
                                    <p:cond delay="75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625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6250"/>
                            </p:stCondLst>
                            <p:childTnLst>
                              <p:par>
                                <p:cTn id="36" presetID="1" presetClass="entr" presetSubtype="0" fill="hold" grpId="0" nodeType="afterEffect">
                                  <p:stCondLst>
                                    <p:cond delay="75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94"/>
          <a:stretch/>
        </p:blipFill>
        <p:spPr bwMode="auto">
          <a:xfrm>
            <a:off x="228600" y="1613149"/>
            <a:ext cx="8809037" cy="469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650"/>
            <a:ext cx="3394772" cy="28194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7382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3"/>
          <a:srcRect t="10023"/>
          <a:stretch/>
        </p:blipFill>
        <p:spPr>
          <a:xfrm>
            <a:off x="108291" y="1231656"/>
            <a:ext cx="8923263" cy="4788144"/>
          </a:xfrm>
          <a:prstGeom prst="rect">
            <a:avLst/>
          </a:prstGeom>
        </p:spPr>
      </p:pic>
      <p:pic>
        <p:nvPicPr>
          <p:cNvPr id="2" name="Picture 1"/>
          <p:cNvPicPr/>
          <p:nvPr/>
        </p:nvPicPr>
        <p:blipFill rotWithShape="1">
          <a:blip r:embed="rId3"/>
          <a:srcRect b="89976"/>
          <a:stretch/>
        </p:blipFill>
        <p:spPr>
          <a:xfrm>
            <a:off x="121387" y="685800"/>
            <a:ext cx="8923263" cy="533400"/>
          </a:xfrm>
          <a:prstGeom prst="rect">
            <a:avLst/>
          </a:prstGeom>
        </p:spPr>
      </p:pic>
      <p:grpSp>
        <p:nvGrpSpPr>
          <p:cNvPr id="11" name="Group 10"/>
          <p:cNvGrpSpPr/>
          <p:nvPr/>
        </p:nvGrpSpPr>
        <p:grpSpPr>
          <a:xfrm>
            <a:off x="228600" y="2286000"/>
            <a:ext cx="6735500" cy="2865700"/>
            <a:chOff x="228600" y="2286000"/>
            <a:chExt cx="6735500" cy="2865700"/>
          </a:xfrm>
        </p:grpSpPr>
        <p:sp>
          <p:nvSpPr>
            <p:cNvPr id="3" name="Rectangle 2"/>
            <p:cNvSpPr/>
            <p:nvPr/>
          </p:nvSpPr>
          <p:spPr>
            <a:xfrm>
              <a:off x="228600" y="2286000"/>
              <a:ext cx="2514600" cy="7620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35300" y="4923100"/>
              <a:ext cx="1828800" cy="2286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28600" y="5761300"/>
            <a:ext cx="4354418" cy="246044"/>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28600" y="3048000"/>
            <a:ext cx="4906700" cy="2836322"/>
            <a:chOff x="228600" y="3048000"/>
            <a:chExt cx="4906700" cy="2836322"/>
          </a:xfrm>
        </p:grpSpPr>
        <p:cxnSp>
          <p:nvCxnSpPr>
            <p:cNvPr id="7" name="Straight Arrow Connector 6"/>
            <p:cNvCxnSpPr/>
            <p:nvPr/>
          </p:nvCxnSpPr>
          <p:spPr>
            <a:xfrm flipV="1">
              <a:off x="4583018" y="5151700"/>
              <a:ext cx="552282" cy="732622"/>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8600" y="3048000"/>
              <a:ext cx="152400" cy="27133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610600" y="838200"/>
            <a:ext cx="304800" cy="152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26370" y="1219200"/>
            <a:ext cx="71763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6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75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75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b="89639"/>
          <a:stretch/>
        </p:blipFill>
        <p:spPr>
          <a:xfrm>
            <a:off x="1421741" y="228600"/>
            <a:ext cx="6198259" cy="639501"/>
          </a:xfrm>
          <a:prstGeom prst="rect">
            <a:avLst/>
          </a:prstGeom>
        </p:spPr>
      </p:pic>
      <p:pic>
        <p:nvPicPr>
          <p:cNvPr id="3" name="Picture 2"/>
          <p:cNvPicPr/>
          <p:nvPr/>
        </p:nvPicPr>
        <p:blipFill rotWithShape="1">
          <a:blip r:embed="rId3"/>
          <a:srcRect t="10361"/>
          <a:stretch/>
        </p:blipFill>
        <p:spPr>
          <a:xfrm>
            <a:off x="1421741" y="868100"/>
            <a:ext cx="6198259" cy="5532699"/>
          </a:xfrm>
          <a:prstGeom prst="rect">
            <a:avLst/>
          </a:prstGeom>
        </p:spPr>
      </p:pic>
    </p:spTree>
    <p:extLst>
      <p:ext uri="{BB962C8B-B14F-4D97-AF65-F5344CB8AC3E}">
        <p14:creationId xmlns:p14="http://schemas.microsoft.com/office/powerpoint/2010/main" val="1054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96200" y="4470131"/>
            <a:ext cx="1320180" cy="231166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9467">
            <a:off x="306668" y="4647007"/>
            <a:ext cx="1233171" cy="20367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47169">
            <a:off x="1133489" y="123220"/>
            <a:ext cx="7007693" cy="6586136"/>
          </a:xfrm>
          <a:prstGeom prst="rect">
            <a:avLst/>
          </a:prstGeom>
        </p:spPr>
      </p:pic>
    </p:spTree>
    <p:extLst>
      <p:ext uri="{BB962C8B-B14F-4D97-AF65-F5344CB8AC3E}">
        <p14:creationId xmlns:p14="http://schemas.microsoft.com/office/powerpoint/2010/main" val="22034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52400"/>
            <a:ext cx="3581400" cy="3581400"/>
          </a:xfrm>
          <a:prstGeom prst="rect">
            <a:avLst/>
          </a:prstGeom>
        </p:spPr>
      </p:pic>
      <p:sp>
        <p:nvSpPr>
          <p:cNvPr id="3" name="TextBox 2"/>
          <p:cNvSpPr txBox="1"/>
          <p:nvPr/>
        </p:nvSpPr>
        <p:spPr>
          <a:xfrm>
            <a:off x="1524000" y="3886200"/>
            <a:ext cx="5715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1996</a:t>
            </a:r>
          </a:p>
        </p:txBody>
      </p:sp>
      <p:sp>
        <p:nvSpPr>
          <p:cNvPr id="4" name="TextBox 3"/>
          <p:cNvSpPr txBox="1"/>
          <p:nvPr/>
        </p:nvSpPr>
        <p:spPr>
          <a:xfrm>
            <a:off x="1524000" y="4724400"/>
            <a:ext cx="5715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2006</a:t>
            </a:r>
          </a:p>
        </p:txBody>
      </p:sp>
      <p:sp>
        <p:nvSpPr>
          <p:cNvPr id="5" name="TextBox 4"/>
          <p:cNvSpPr txBox="1"/>
          <p:nvPr/>
        </p:nvSpPr>
        <p:spPr>
          <a:xfrm>
            <a:off x="1498922" y="5562600"/>
            <a:ext cx="5715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2016</a:t>
            </a:r>
          </a:p>
        </p:txBody>
      </p:sp>
    </p:spTree>
    <p:extLst>
      <p:ext uri="{BB962C8B-B14F-4D97-AF65-F5344CB8AC3E}">
        <p14:creationId xmlns:p14="http://schemas.microsoft.com/office/powerpoint/2010/main" val="57144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47801"/>
            <a:ext cx="4544688" cy="2971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225" y="1524000"/>
            <a:ext cx="4338575" cy="2837021"/>
          </a:xfrm>
          <a:prstGeom prst="rect">
            <a:avLst/>
          </a:prstGeom>
        </p:spPr>
      </p:pic>
      <p:grpSp>
        <p:nvGrpSpPr>
          <p:cNvPr id="20" name="Group 19"/>
          <p:cNvGrpSpPr/>
          <p:nvPr/>
        </p:nvGrpSpPr>
        <p:grpSpPr>
          <a:xfrm>
            <a:off x="4182122" y="2106966"/>
            <a:ext cx="1116366" cy="1116366"/>
            <a:chOff x="4182122" y="2106966"/>
            <a:chExt cx="1116366" cy="1116366"/>
          </a:xfrm>
        </p:grpSpPr>
        <p:sp>
          <p:nvSpPr>
            <p:cNvPr id="15" name="Oval 14"/>
            <p:cNvSpPr/>
            <p:nvPr/>
          </p:nvSpPr>
          <p:spPr>
            <a:xfrm>
              <a:off x="4182122" y="2106966"/>
              <a:ext cx="1116366" cy="11163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a:off x="4306598" y="2223290"/>
              <a:ext cx="855887" cy="855887"/>
            </a:xfrm>
            <a:prstGeom prst="flowChartSummingJunction">
              <a:avLst/>
            </a:prstGeom>
            <a:gradFill flip="none" rotWithShape="1">
              <a:gsLst>
                <a:gs pos="0">
                  <a:srgbClr val="800000"/>
                </a:gs>
                <a:gs pos="50000">
                  <a:srgbClr val="C00000"/>
                </a:gs>
                <a:gs pos="100000">
                  <a:srgbClr val="FF3300"/>
                </a:gs>
              </a:gsLst>
              <a:lin ang="8100000" scaled="1"/>
              <a:tileRect/>
            </a:gradFill>
            <a:ln w="76200">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C00000"/>
                </a:solidFill>
              </a:endParaRPr>
            </a:p>
          </p:txBody>
        </p:sp>
      </p:grpSp>
      <p:grpSp>
        <p:nvGrpSpPr>
          <p:cNvPr id="19" name="Group 18"/>
          <p:cNvGrpSpPr/>
          <p:nvPr/>
        </p:nvGrpSpPr>
        <p:grpSpPr>
          <a:xfrm>
            <a:off x="2901397" y="2228634"/>
            <a:ext cx="3804203" cy="967464"/>
            <a:chOff x="2901397" y="2228634"/>
            <a:chExt cx="3804203" cy="967464"/>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397" y="2228634"/>
              <a:ext cx="1137203" cy="89556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568397" y="2300532"/>
              <a:ext cx="1137203" cy="895566"/>
            </a:xfrm>
            <a:prstGeom prst="rect">
              <a:avLst/>
            </a:prstGeom>
          </p:spPr>
        </p:pic>
      </p:grpSp>
    </p:spTree>
    <p:extLst>
      <p:ext uri="{BB962C8B-B14F-4D97-AF65-F5344CB8AC3E}">
        <p14:creationId xmlns:p14="http://schemas.microsoft.com/office/powerpoint/2010/main" val="41744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0"/>
            <a:ext cx="4544688" cy="2971800"/>
            <a:chOff x="152400" y="1524000"/>
            <a:chExt cx="4544688" cy="2971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4544688" cy="2971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898" y="1708210"/>
              <a:ext cx="1838202" cy="1415990"/>
            </a:xfrm>
            <a:prstGeom prst="rect">
              <a:avLst/>
            </a:prstGeom>
          </p:spPr>
        </p:pic>
      </p:grpSp>
      <p:grpSp>
        <p:nvGrpSpPr>
          <p:cNvPr id="9" name="Group 8"/>
          <p:cNvGrpSpPr/>
          <p:nvPr/>
        </p:nvGrpSpPr>
        <p:grpSpPr>
          <a:xfrm>
            <a:off x="4523112" y="1447800"/>
            <a:ext cx="4544688" cy="2971800"/>
            <a:chOff x="4523112" y="1447800"/>
            <a:chExt cx="4544688" cy="29718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112" y="1447800"/>
              <a:ext cx="4544688" cy="2971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878" y="1606111"/>
              <a:ext cx="1752600" cy="150477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621088">
            <a:off x="4234821" y="1931410"/>
            <a:ext cx="1595301" cy="1629981"/>
          </a:xfrm>
          <a:prstGeom prst="rect">
            <a:avLst/>
          </a:prstGeom>
        </p:spPr>
      </p:pic>
      <p:grpSp>
        <p:nvGrpSpPr>
          <p:cNvPr id="21" name="Group 20"/>
          <p:cNvGrpSpPr/>
          <p:nvPr/>
        </p:nvGrpSpPr>
        <p:grpSpPr>
          <a:xfrm>
            <a:off x="7053399" y="4451156"/>
            <a:ext cx="1709601" cy="2213755"/>
            <a:chOff x="7180776" y="4451156"/>
            <a:chExt cx="1709601" cy="2213755"/>
          </a:xfrm>
        </p:grpSpPr>
        <p:sp>
          <p:nvSpPr>
            <p:cNvPr id="13" name="TextBox 12"/>
            <p:cNvSpPr txBox="1"/>
            <p:nvPr/>
          </p:nvSpPr>
          <p:spPr>
            <a:xfrm rot="21282389">
              <a:off x="7643930" y="4512208"/>
              <a:ext cx="228600" cy="461665"/>
            </a:xfrm>
            <a:prstGeom prst="rect">
              <a:avLst/>
            </a:prstGeom>
            <a:noFill/>
          </p:spPr>
          <p:txBody>
            <a:bodyPr wrap="square" rtlCol="0">
              <a:spAutoFit/>
            </a:bodyPr>
            <a:lstStyle/>
            <a:p>
              <a:r>
                <a:rPr lang="en-US" sz="2400" b="1" dirty="0" smtClean="0">
                  <a:latin typeface="Articulate Extrabold" panose="02000503050000020004" pitchFamily="2" charset="0"/>
                </a:rPr>
                <a:t>?</a:t>
              </a:r>
              <a:endParaRPr lang="en-US" sz="2400" b="1" dirty="0">
                <a:latin typeface="Articulate Extrabold" panose="02000503050000020004" pitchFamily="2" charset="0"/>
              </a:endParaRPr>
            </a:p>
          </p:txBody>
        </p:sp>
        <p:sp>
          <p:nvSpPr>
            <p:cNvPr id="14" name="TextBox 13"/>
            <p:cNvSpPr txBox="1"/>
            <p:nvPr/>
          </p:nvSpPr>
          <p:spPr>
            <a:xfrm rot="20881124">
              <a:off x="7353300" y="4645224"/>
              <a:ext cx="228600" cy="307777"/>
            </a:xfrm>
            <a:prstGeom prst="rect">
              <a:avLst/>
            </a:prstGeom>
            <a:noFill/>
          </p:spPr>
          <p:txBody>
            <a:bodyPr wrap="square" rtlCol="0">
              <a:spAutoFit/>
            </a:bodyPr>
            <a:lstStyle/>
            <a:p>
              <a:r>
                <a:rPr lang="en-US" sz="1400" b="1" dirty="0" smtClean="0">
                  <a:latin typeface="Articulate Extrabold" panose="02000503050000020004" pitchFamily="2" charset="0"/>
                </a:rPr>
                <a:t>?</a:t>
              </a:r>
              <a:endParaRPr lang="en-US" sz="1400" b="1" dirty="0">
                <a:latin typeface="Articulate Extrabold" panose="02000503050000020004" pitchFamily="2" charset="0"/>
              </a:endParaRPr>
            </a:p>
          </p:txBody>
        </p:sp>
        <p:sp>
          <p:nvSpPr>
            <p:cNvPr id="15" name="TextBox 14"/>
            <p:cNvSpPr txBox="1"/>
            <p:nvPr/>
          </p:nvSpPr>
          <p:spPr>
            <a:xfrm rot="317778">
              <a:off x="7389496" y="4888469"/>
              <a:ext cx="228600" cy="369332"/>
            </a:xfrm>
            <a:prstGeom prst="rect">
              <a:avLst/>
            </a:prstGeom>
            <a:noFill/>
          </p:spPr>
          <p:txBody>
            <a:bodyPr wrap="square" rtlCol="0">
              <a:spAutoFit/>
            </a:bodyPr>
            <a:lstStyle/>
            <a:p>
              <a:r>
                <a:rPr lang="en-US" b="1" dirty="0" smtClean="0">
                  <a:latin typeface="Articulate Extrabold" panose="02000503050000020004" pitchFamily="2" charset="0"/>
                </a:rPr>
                <a:t>?</a:t>
              </a:r>
              <a:endParaRPr lang="en-US" b="1" dirty="0">
                <a:latin typeface="Articulate Extrabold" panose="02000503050000020004" pitchFamily="2" charset="0"/>
              </a:endParaRPr>
            </a:p>
          </p:txBody>
        </p:sp>
        <p:sp>
          <p:nvSpPr>
            <p:cNvPr id="16" name="TextBox 15"/>
            <p:cNvSpPr txBox="1"/>
            <p:nvPr/>
          </p:nvSpPr>
          <p:spPr>
            <a:xfrm rot="21139983">
              <a:off x="7180776" y="4972288"/>
              <a:ext cx="228600" cy="307777"/>
            </a:xfrm>
            <a:prstGeom prst="rect">
              <a:avLst/>
            </a:prstGeom>
            <a:noFill/>
          </p:spPr>
          <p:txBody>
            <a:bodyPr wrap="square" rtlCol="0">
              <a:spAutoFit/>
            </a:bodyPr>
            <a:lstStyle/>
            <a:p>
              <a:r>
                <a:rPr lang="en-US" sz="1400" b="1" dirty="0" smtClean="0">
                  <a:latin typeface="Articulate Extrabold" panose="02000503050000020004" pitchFamily="2" charset="0"/>
                </a:rPr>
                <a:t>?</a:t>
              </a:r>
              <a:endParaRPr lang="en-US" sz="1400" b="1" dirty="0">
                <a:latin typeface="Articulate Extrabold" panose="02000503050000020004" pitchFamily="2" charset="0"/>
              </a:endParaRPr>
            </a:p>
          </p:txBody>
        </p:sp>
        <p:sp>
          <p:nvSpPr>
            <p:cNvPr id="17" name="TextBox 16"/>
            <p:cNvSpPr txBox="1"/>
            <p:nvPr/>
          </p:nvSpPr>
          <p:spPr>
            <a:xfrm rot="488955">
              <a:off x="8661777" y="5001533"/>
              <a:ext cx="228600" cy="369332"/>
            </a:xfrm>
            <a:prstGeom prst="rect">
              <a:avLst/>
            </a:prstGeom>
            <a:noFill/>
          </p:spPr>
          <p:txBody>
            <a:bodyPr wrap="square" rtlCol="0">
              <a:spAutoFit/>
            </a:bodyPr>
            <a:lstStyle/>
            <a:p>
              <a:r>
                <a:rPr lang="en-US" b="1" dirty="0" smtClean="0">
                  <a:latin typeface="Articulate Extrabold" panose="02000503050000020004" pitchFamily="2" charset="0"/>
                </a:rPr>
                <a:t>?</a:t>
              </a:r>
              <a:endParaRPr lang="en-US" sz="2400" b="1" dirty="0">
                <a:latin typeface="Articulate Extrabold" panose="02000503050000020004" pitchFamily="2" charset="0"/>
              </a:endParaRPr>
            </a:p>
          </p:txBody>
        </p:sp>
        <p:sp>
          <p:nvSpPr>
            <p:cNvPr id="18" name="TextBox 17"/>
            <p:cNvSpPr txBox="1"/>
            <p:nvPr/>
          </p:nvSpPr>
          <p:spPr>
            <a:xfrm rot="484658">
              <a:off x="8485149" y="4650741"/>
              <a:ext cx="228600" cy="461665"/>
            </a:xfrm>
            <a:prstGeom prst="rect">
              <a:avLst/>
            </a:prstGeom>
            <a:noFill/>
          </p:spPr>
          <p:txBody>
            <a:bodyPr wrap="square" rtlCol="0">
              <a:spAutoFit/>
            </a:bodyPr>
            <a:lstStyle/>
            <a:p>
              <a:r>
                <a:rPr lang="en-US" sz="2400" b="1" dirty="0" smtClean="0">
                  <a:latin typeface="Articulate Extrabold" panose="02000503050000020004" pitchFamily="2" charset="0"/>
                </a:rPr>
                <a:t>?</a:t>
              </a:r>
              <a:endParaRPr lang="en-US" sz="2400" b="1" dirty="0">
                <a:latin typeface="Articulate Extrabold" panose="02000503050000020004" pitchFamily="2" charset="0"/>
              </a:endParaRPr>
            </a:p>
          </p:txBody>
        </p:sp>
        <p:sp>
          <p:nvSpPr>
            <p:cNvPr id="19" name="TextBox 18"/>
            <p:cNvSpPr txBox="1"/>
            <p:nvPr/>
          </p:nvSpPr>
          <p:spPr>
            <a:xfrm rot="332625">
              <a:off x="8506052" y="4451156"/>
              <a:ext cx="228600" cy="307777"/>
            </a:xfrm>
            <a:prstGeom prst="rect">
              <a:avLst/>
            </a:prstGeom>
            <a:noFill/>
          </p:spPr>
          <p:txBody>
            <a:bodyPr wrap="square" rtlCol="0">
              <a:spAutoFit/>
            </a:bodyPr>
            <a:lstStyle/>
            <a:p>
              <a:r>
                <a:rPr lang="en-US" sz="1400" b="1" dirty="0" smtClean="0">
                  <a:latin typeface="Articulate Extrabold" panose="02000503050000020004" pitchFamily="2" charset="0"/>
                </a:rPr>
                <a:t>?</a:t>
              </a:r>
              <a:endParaRPr lang="en-US" sz="2400" b="1" dirty="0">
                <a:latin typeface="Articulate Extrabold" panose="02000503050000020004" pitchFamily="2"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5435" y="4647511"/>
              <a:ext cx="1221473" cy="2017400"/>
            </a:xfrm>
            <a:prstGeom prst="rect">
              <a:avLst/>
            </a:prstGeom>
          </p:spPr>
        </p:pic>
      </p:gr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4546331"/>
            <a:ext cx="1320180" cy="2311669"/>
          </a:xfrm>
          <a:prstGeom prst="rect">
            <a:avLst/>
          </a:prstGeom>
        </p:spPr>
      </p:pic>
    </p:spTree>
    <p:extLst>
      <p:ext uri="{BB962C8B-B14F-4D97-AF65-F5344CB8AC3E}">
        <p14:creationId xmlns:p14="http://schemas.microsoft.com/office/powerpoint/2010/main" val="10110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90745"/>
            <a:ext cx="3579399" cy="27572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767" y="290746"/>
            <a:ext cx="3124200" cy="41448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7194" y="3512227"/>
            <a:ext cx="3896806" cy="33457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767" y="880912"/>
            <a:ext cx="3124200" cy="4144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645" y="1490512"/>
            <a:ext cx="3124200" cy="4144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075156"/>
            <a:ext cx="3124200" cy="4144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733800"/>
            <a:ext cx="3124200" cy="4144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323966"/>
            <a:ext cx="3124200" cy="4144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78" y="4933566"/>
            <a:ext cx="3124200" cy="4144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33" y="5518210"/>
            <a:ext cx="3124200" cy="414488"/>
          </a:xfrm>
          <a:prstGeom prst="rect">
            <a:avLst/>
          </a:prstGeom>
        </p:spPr>
      </p:pic>
      <p:cxnSp>
        <p:nvCxnSpPr>
          <p:cNvPr id="13" name="Straight Arrow Connector 12"/>
          <p:cNvCxnSpPr/>
          <p:nvPr/>
        </p:nvCxnSpPr>
        <p:spPr>
          <a:xfrm flipV="1">
            <a:off x="3960399" y="1697756"/>
            <a:ext cx="1907001" cy="2243288"/>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95400" y="497990"/>
            <a:ext cx="3733800" cy="3519254"/>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856738" y="1600200"/>
            <a:ext cx="0" cy="744244"/>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60399" y="2271303"/>
            <a:ext cx="2442402" cy="3519897"/>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52800" y="1047664"/>
            <a:ext cx="2440401" cy="2893380"/>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371601" y="4531210"/>
            <a:ext cx="912398" cy="1259990"/>
          </a:xfrm>
          <a:prstGeom prst="straightConnector1">
            <a:avLst/>
          </a:prstGeom>
          <a:ln w="57150">
            <a:solidFill>
              <a:srgbClr val="8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7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25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nodeType="afterEffect">
                                  <p:stCondLst>
                                    <p:cond delay="25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25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25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nodeType="afterEffect">
                                  <p:stCondLst>
                                    <p:cond delay="25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25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750"/>
                            </p:stCondLst>
                            <p:childTnLst>
                              <p:par>
                                <p:cTn id="46" presetID="1" presetClass="entr" presetSubtype="0" fill="hold" nodeType="afterEffect">
                                  <p:stCondLst>
                                    <p:cond delay="250"/>
                                  </p:stCondLst>
                                  <p:childTnLst>
                                    <p:set>
                                      <p:cBhvr>
                                        <p:cTn id="47" dur="1" fill="hold">
                                          <p:stCondLst>
                                            <p:cond delay="0"/>
                                          </p:stCondLst>
                                        </p:cTn>
                                        <p:tgtEl>
                                          <p:spTgt spid="22"/>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25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4600" y="381000"/>
            <a:ext cx="4100744" cy="414488"/>
            <a:chOff x="2514600" y="381000"/>
            <a:chExt cx="4100744" cy="41448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81000"/>
              <a:ext cx="3124200" cy="41448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8499"/>
            <a:stretch/>
          </p:blipFill>
          <p:spPr>
            <a:xfrm>
              <a:off x="5943600" y="381000"/>
              <a:ext cx="671744" cy="414488"/>
            </a:xfrm>
            <a:prstGeom prst="rect">
              <a:avLst/>
            </a:prstGeom>
          </p:spPr>
        </p:pic>
      </p:grpSp>
      <p:grpSp>
        <p:nvGrpSpPr>
          <p:cNvPr id="6" name="Group 5"/>
          <p:cNvGrpSpPr/>
          <p:nvPr/>
        </p:nvGrpSpPr>
        <p:grpSpPr>
          <a:xfrm>
            <a:off x="533400" y="1066800"/>
            <a:ext cx="8534400" cy="5514976"/>
            <a:chOff x="533400" y="1066800"/>
            <a:chExt cx="8534400" cy="5514976"/>
          </a:xfrm>
        </p:grpSpPr>
        <p:pic>
          <p:nvPicPr>
            <p:cNvPr id="2050" name="Picture 2" descr="https://www.w3.org/TR/rdf11-primer/example-graph-i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8096250" cy="5514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7329844" y="4815244"/>
              <a:ext cx="3229691" cy="246221"/>
            </a:xfrm>
            <a:prstGeom prst="rect">
              <a:avLst/>
            </a:prstGeom>
          </p:spPr>
          <p:txBody>
            <a:bodyPr wrap="square">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www.w3.org/TR/rdf11-primer/example-graph-iris.jpg</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051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6072"/>
            <a:ext cx="28479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
            <a:ext cx="217932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l.yimg.com/os/publish-images/news/2013-09-17/ea0055f7-512f-4dde-a571-0b41b178b9a6_BingOldNew.jpg"/>
          <p:cNvPicPr>
            <a:picLocks noChangeAspect="1" noChangeArrowheads="1"/>
          </p:cNvPicPr>
          <p:nvPr/>
        </p:nvPicPr>
        <p:blipFill rotWithShape="1">
          <a:blip r:embed="rId5">
            <a:extLst>
              <a:ext uri="{28A0092B-C50C-407E-A947-70E740481C1C}">
                <a14:useLocalDpi xmlns:a14="http://schemas.microsoft.com/office/drawing/2010/main" val="0"/>
              </a:ext>
            </a:extLst>
          </a:blip>
          <a:srcRect l="6863" t="5073" r="6034" b="50000"/>
          <a:stretch/>
        </p:blipFill>
        <p:spPr bwMode="auto">
          <a:xfrm>
            <a:off x="3810000" y="161322"/>
            <a:ext cx="2073762"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71600"/>
            <a:ext cx="9144000" cy="468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9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410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 y="600075"/>
            <a:ext cx="92106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76600" y="76199"/>
            <a:ext cx="5715000" cy="461665"/>
          </a:xfrm>
          <a:prstGeom prst="rect">
            <a:avLst/>
          </a:prstGeom>
          <a:noFill/>
        </p:spPr>
        <p:txBody>
          <a:bodyPr wrap="square" rtlCol="0">
            <a:spAutoFit/>
          </a:bodyPr>
          <a:lstStyle/>
          <a:p>
            <a:pPr algn="r"/>
            <a:r>
              <a:rPr lang="en-US" sz="2400" b="1" dirty="0" smtClean="0">
                <a:latin typeface="Tahoma" panose="020B0604030504040204" pitchFamily="34" charset="0"/>
                <a:ea typeface="Tahoma" panose="020B0604030504040204" pitchFamily="34" charset="0"/>
                <a:cs typeface="Tahoma" panose="020B0604030504040204" pitchFamily="34" charset="0"/>
              </a:rPr>
              <a:t>wccls.org on Drupal 6</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6243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60"/>
          <a:stretch/>
        </p:blipFill>
        <p:spPr bwMode="auto">
          <a:xfrm>
            <a:off x="99781" y="2"/>
            <a:ext cx="8891819" cy="685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76200"/>
            <a:ext cx="5257800" cy="461665"/>
          </a:xfrm>
          <a:prstGeom prst="rect">
            <a:avLst/>
          </a:prstGeom>
          <a:noFill/>
        </p:spPr>
        <p:txBody>
          <a:bodyPr wrap="square" rtlCol="0">
            <a:spAutoFit/>
          </a:bodyPr>
          <a:lstStyle/>
          <a:p>
            <a:pPr algn="r"/>
            <a:r>
              <a:rPr lang="en-US" sz="2400" b="1" dirty="0" smtClean="0">
                <a:latin typeface="Tahoma" panose="020B0604030504040204" pitchFamily="34" charset="0"/>
                <a:ea typeface="Tahoma" panose="020B0604030504040204" pitchFamily="34" charset="0"/>
                <a:cs typeface="Tahoma" panose="020B0604030504040204" pitchFamily="34" charset="0"/>
              </a:rPr>
              <a:t>wccls.org on Drupal 7</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276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1128</Words>
  <Application>Microsoft Office PowerPoint</Application>
  <PresentationFormat>On-screen Show (4:3)</PresentationFormat>
  <Paragraphs>96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County Cooperative Library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Trice</dc:creator>
  <cp:lastModifiedBy>Crystal Trice</cp:lastModifiedBy>
  <cp:revision>46</cp:revision>
  <dcterms:created xsi:type="dcterms:W3CDTF">2016-02-10T18:36:57Z</dcterms:created>
  <dcterms:modified xsi:type="dcterms:W3CDTF">2016-04-25T20:31:46Z</dcterms:modified>
</cp:coreProperties>
</file>