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6"/>
  </p:notesMasterIdLst>
  <p:sldIdLst>
    <p:sldId id="256" r:id="rId2"/>
    <p:sldId id="298" r:id="rId3"/>
    <p:sldId id="300" r:id="rId4"/>
    <p:sldId id="299" r:id="rId5"/>
    <p:sldId id="322" r:id="rId6"/>
    <p:sldId id="337" r:id="rId7"/>
    <p:sldId id="334" r:id="rId8"/>
    <p:sldId id="335" r:id="rId9"/>
    <p:sldId id="287" r:id="rId10"/>
    <p:sldId id="339" r:id="rId11"/>
    <p:sldId id="340" r:id="rId12"/>
    <p:sldId id="341" r:id="rId13"/>
    <p:sldId id="330" r:id="rId14"/>
    <p:sldId id="331" r:id="rId15"/>
    <p:sldId id="332" r:id="rId16"/>
    <p:sldId id="342" r:id="rId17"/>
    <p:sldId id="290" r:id="rId18"/>
    <p:sldId id="301" r:id="rId19"/>
    <p:sldId id="302" r:id="rId20"/>
    <p:sldId id="316" r:id="rId21"/>
    <p:sldId id="306" r:id="rId22"/>
    <p:sldId id="307" r:id="rId23"/>
    <p:sldId id="308" r:id="rId24"/>
    <p:sldId id="309" r:id="rId25"/>
    <p:sldId id="304" r:id="rId26"/>
    <p:sldId id="310" r:id="rId27"/>
    <p:sldId id="311" r:id="rId28"/>
    <p:sldId id="315" r:id="rId29"/>
    <p:sldId id="314" r:id="rId30"/>
    <p:sldId id="259" r:id="rId31"/>
    <p:sldId id="318" r:id="rId32"/>
    <p:sldId id="338" r:id="rId33"/>
    <p:sldId id="284" r:id="rId34"/>
    <p:sldId id="343" r:id="rId35"/>
    <p:sldId id="344" r:id="rId36"/>
    <p:sldId id="345" r:id="rId37"/>
    <p:sldId id="346" r:id="rId38"/>
    <p:sldId id="347" r:id="rId39"/>
    <p:sldId id="348" r:id="rId40"/>
    <p:sldId id="349" r:id="rId41"/>
    <p:sldId id="350" r:id="rId42"/>
    <p:sldId id="351" r:id="rId43"/>
    <p:sldId id="352" r:id="rId44"/>
    <p:sldId id="291" r:id="rId45"/>
    <p:sldId id="265" r:id="rId46"/>
    <p:sldId id="320" r:id="rId47"/>
    <p:sldId id="288" r:id="rId48"/>
    <p:sldId id="289" r:id="rId49"/>
    <p:sldId id="317" r:id="rId50"/>
    <p:sldId id="293" r:id="rId51"/>
    <p:sldId id="294" r:id="rId52"/>
    <p:sldId id="295" r:id="rId53"/>
    <p:sldId id="279" r:id="rId54"/>
    <p:sldId id="280" r:id="rId5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E0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43760BE6-92D6-4AB9-99B7-0999A70EA65E}">
  <a:tblStyle styleId="{43760BE6-92D6-4AB9-99B7-0999A70EA65E}"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787" autoAdjust="0"/>
  </p:normalViewPr>
  <p:slideViewPr>
    <p:cSldViewPr>
      <p:cViewPr varScale="1">
        <p:scale>
          <a:sx n="96" d="100"/>
          <a:sy n="96" d="100"/>
        </p:scale>
        <p:origin x="-989"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10695593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 name="Shape 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r>
              <a:rPr lang="en-US" sz="1100" b="0" i="0" u="none" strike="noStrike" kern="1200" dirty="0" smtClean="0">
                <a:solidFill>
                  <a:schemeClr val="tx1"/>
                </a:solidFill>
                <a:effectLst/>
                <a:latin typeface="+mn-lt"/>
                <a:ea typeface="+mn-ea"/>
                <a:cs typeface="+mn-cs"/>
              </a:rPr>
              <a:t>Good Morning!  Thank you for being here with us today for Lessons in Leadership: Stories from the Field. I’m Uta Hussong-Christian from Oregon State. I will be moderating this panel today.  I’ll introduce our four panelists in just a moment. I want to start by sharing just briefly the way this panel came about. At its simplest, it was the combination of two session proposals related to leadership - one proposal by Elaine Hirsch and one by me. One proposal was focused on highlighting and showcasing opportunities to get professionally involved, especially in OLA...a timely proposal especially considering yesterday’s lunchtime remarks about how OLA depends on involvement from its members to do what it does at all levels of the organization.  The other proposal was focused on sharing leadership tips from library staff who had attended professional development or leadership  training...training that is often expensive and not always accessible to anyone and everyone who wants it. So Elaine and I have attempted to craft a session that combines those two ideas into one session...a session that broadly focuses on a variety of professional development opportunities and how those trainings impacted the kinds of leadership each panelist has provided or facilitated for the organizations with which they are involved. Today they will share with you their leadership stories. </a:t>
            </a:r>
            <a:endParaRPr lang="en-US" dirty="0" smtClean="0">
              <a:effectLst/>
            </a:endParaRPr>
          </a:p>
          <a:p>
            <a:pPr rtl="0"/>
            <a:r>
              <a:rPr lang="en-US" dirty="0" smtClean="0"/>
              <a:t/>
            </a:r>
            <a:br>
              <a:rPr lang="en-US" dirty="0" smtClean="0"/>
            </a:br>
            <a:r>
              <a:rPr lang="en-US" sz="1100" b="0" i="0" u="none" strike="noStrike" kern="1200" dirty="0" smtClean="0">
                <a:solidFill>
                  <a:schemeClr val="tx1"/>
                </a:solidFill>
                <a:effectLst/>
                <a:latin typeface="+mn-lt"/>
                <a:ea typeface="+mn-ea"/>
                <a:cs typeface="+mn-cs"/>
              </a:rPr>
              <a:t>Our panelists, in order, are:</a:t>
            </a:r>
            <a:endParaRPr lang="en-US" dirty="0" smtClean="0">
              <a:effectLst/>
            </a:endParaRPr>
          </a:p>
          <a:p>
            <a:pPr rtl="0"/>
            <a:r>
              <a:rPr lang="en-US" sz="1100" b="0" i="0" u="none" strike="noStrike" kern="1200" dirty="0" smtClean="0">
                <a:solidFill>
                  <a:schemeClr val="tx1"/>
                </a:solidFill>
                <a:effectLst/>
                <a:latin typeface="+mn-lt"/>
                <a:ea typeface="+mn-ea"/>
                <a:cs typeface="+mn-cs"/>
              </a:rPr>
              <a:t>Ian Scofield from Oregon State University (I’d like to welcome Ian as one of the conference’s first time attendees)</a:t>
            </a:r>
            <a:endParaRPr lang="en-US" dirty="0" smtClean="0">
              <a:effectLst/>
            </a:endParaRPr>
          </a:p>
          <a:p>
            <a:pPr rtl="0"/>
            <a:r>
              <a:rPr lang="en-US" sz="1100" b="0" i="0" u="none" strike="noStrike" kern="1200" dirty="0" smtClean="0">
                <a:solidFill>
                  <a:schemeClr val="tx1"/>
                </a:solidFill>
                <a:effectLst/>
                <a:latin typeface="+mn-lt"/>
                <a:ea typeface="+mn-ea"/>
                <a:cs typeface="+mn-cs"/>
              </a:rPr>
              <a:t>Suzanne Sager from Portland State University</a:t>
            </a:r>
            <a:endParaRPr lang="en-US" dirty="0" smtClean="0">
              <a:effectLst/>
            </a:endParaRPr>
          </a:p>
          <a:p>
            <a:pPr rtl="0"/>
            <a:r>
              <a:rPr lang="en-US" sz="1100" b="0" i="0" u="none" strike="noStrike" kern="1200" dirty="0" smtClean="0">
                <a:solidFill>
                  <a:schemeClr val="tx1"/>
                </a:solidFill>
                <a:effectLst/>
                <a:latin typeface="+mn-lt"/>
                <a:ea typeface="+mn-ea"/>
                <a:cs typeface="+mn-cs"/>
              </a:rPr>
              <a:t>Elaine Hirsch from Lewis and Clark College and</a:t>
            </a:r>
            <a:endParaRPr lang="en-US" dirty="0" smtClean="0">
              <a:effectLst/>
            </a:endParaRPr>
          </a:p>
          <a:p>
            <a:pPr rtl="0"/>
            <a:r>
              <a:rPr lang="en-US" sz="1100" b="0" i="0" u="none" strike="noStrike" kern="1200" dirty="0" smtClean="0">
                <a:solidFill>
                  <a:schemeClr val="tx1"/>
                </a:solidFill>
                <a:effectLst/>
                <a:latin typeface="+mn-lt"/>
                <a:ea typeface="+mn-ea"/>
                <a:cs typeface="+mn-cs"/>
              </a:rPr>
              <a:t>Steve Silver from Northwest Christian University</a:t>
            </a:r>
          </a:p>
          <a:p>
            <a:pPr rtl="0"/>
            <a:endParaRPr lang="en-US" sz="1100" b="0" i="0" u="none" strike="noStrik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smtClean="0">
                <a:solidFill>
                  <a:schemeClr val="tx1"/>
                </a:solidFill>
                <a:effectLst/>
                <a:latin typeface="+mn-lt"/>
                <a:ea typeface="+mn-ea"/>
                <a:cs typeface="+mn-cs"/>
              </a:rPr>
              <a:t>Before we jump into their presentations, I do want to say a few words about leadership. If I asked each one of you for a definition of leadership, we’d probably get about as many different definitions as there are attendees today. Some define it by personality traits, some define it by results achieved, some simply define it as the position at the top of an organization or entity. </a:t>
            </a:r>
            <a:endParaRPr lang="en-US" dirty="0" smtClean="0">
              <a:effectLst/>
            </a:endParaRPr>
          </a:p>
          <a:p>
            <a:pPr rtl="0"/>
            <a:endParaRPr lang="en-US" dirty="0">
              <a:effectLs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A couple years later, the library had a new strategic plan in place that was calling for a lot of changes over the next 5 years. One of the initiatives involved migrating to a new catalog system along with 37 other libraries in the ORBIS Cascade Alliance. Another called for everyone in the Libraries to take advantage of more Professional Development Opportunities. When I was asked to go to Portland with almost a dozen other OSU Libraries Staff and Faculty to attend the Lead the Change conference, I knew it was an opportunity I couldn’t turn down. I had slowly been becoming more involved in the Migration Project, and I had a feeling I was going to learn something that could help me prepare for my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While much of the event was geared towards inspiring public libraries to make an impact in their communities, there was some useful discussion on Leadership that has stuck with me ever since. They talked a lot about how Leadership is a choice we make to make a difference. It involves making an active, ongoing effort to look for the possibilities in whatever change is coming rather than being scared away by the limitations. They told us that leadership would be a test of our courage, and that it was the most rewarding when we found ways to empower others to achieve the impossible.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They also talked about the importance of knowing and utilizing our own strengths to make the best impact for our organizations. We were given a Leadership Orientation survey to assess ourselves. I wasn’t surprised to find that my orientation was heavily Structural (“has good analytical skills and can design structures/systems that get the job done”) and secondly Human Resource (“Good at teamwork, interpersonal relations, can support/empower others”) more so than Symbolic (Visionary and Inspirational) or Political (Organizer and Group Mobilizer). What struck me the most was the way this information, was presented so differently than what my internal dialogue kept telling me: </a:t>
            </a:r>
            <a:r>
              <a:rPr lang="en-US" sz="1100" u="sng" kern="1200" dirty="0" smtClean="0">
                <a:solidFill>
                  <a:schemeClr val="tx1"/>
                </a:solidFill>
                <a:effectLst/>
                <a:latin typeface="+mn-lt"/>
                <a:ea typeface="+mn-ea"/>
                <a:cs typeface="+mn-cs"/>
              </a:rPr>
              <a:t>Anyone can be a leader</a:t>
            </a:r>
            <a:r>
              <a:rPr lang="en-US" sz="1100" kern="1200" dirty="0" smtClean="0">
                <a:solidFill>
                  <a:schemeClr val="tx1"/>
                </a:solidFill>
                <a:effectLst/>
                <a:latin typeface="+mn-lt"/>
                <a:ea typeface="+mn-ea"/>
                <a:cs typeface="+mn-cs"/>
              </a:rPr>
              <a:t>. Of all 4 orientations, none was picked as </a:t>
            </a:r>
            <a:r>
              <a:rPr lang="en-US" sz="1100" u="sng" kern="1200" dirty="0" smtClean="0">
                <a:solidFill>
                  <a:schemeClr val="tx1"/>
                </a:solidFill>
                <a:effectLst/>
                <a:latin typeface="+mn-lt"/>
                <a:ea typeface="+mn-ea"/>
                <a:cs typeface="+mn-cs"/>
              </a:rPr>
              <a:t>THE</a:t>
            </a:r>
            <a:r>
              <a:rPr lang="en-US" sz="1100" kern="1200" dirty="0" smtClean="0">
                <a:solidFill>
                  <a:schemeClr val="tx1"/>
                </a:solidFill>
                <a:effectLst/>
                <a:latin typeface="+mn-lt"/>
                <a:ea typeface="+mn-ea"/>
                <a:cs typeface="+mn-cs"/>
              </a:rPr>
              <a:t> leader orientation needed for success. They all had their strengths, they were all needed. There wasn’t even mention of whether or not your public speaking ability makes you a better leader or not. They all gave the same answer: </a:t>
            </a:r>
            <a:r>
              <a:rPr lang="en-US" sz="1100" u="sng" kern="1200" dirty="0" smtClean="0">
                <a:solidFill>
                  <a:schemeClr val="tx1"/>
                </a:solidFill>
                <a:effectLst/>
                <a:latin typeface="+mn-lt"/>
                <a:ea typeface="+mn-ea"/>
                <a:cs typeface="+mn-cs"/>
              </a:rPr>
              <a:t>Anyone can be a leader</a:t>
            </a:r>
            <a:r>
              <a:rPr lang="en-US" sz="1100" kern="1200" dirty="0" smtClean="0">
                <a:solidFill>
                  <a:schemeClr val="tx1"/>
                </a:solidFill>
                <a:effectLst/>
                <a:latin typeface="+mn-lt"/>
                <a:ea typeface="+mn-ea"/>
                <a:cs typeface="+mn-cs"/>
              </a:rPr>
              <a:t>. - Not even you, but Especially YOU! So I stopped worrying about my weaknesses so much (like public speaking and leading groups) and started focusing on my strengths instead.</a:t>
            </a:r>
          </a:p>
          <a:p>
            <a:pPr lvl="0">
              <a:spcBef>
                <a:spcPts val="0"/>
              </a:spcBef>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100" kern="1200" dirty="0" smtClean="0">
                <a:solidFill>
                  <a:schemeClr val="tx1"/>
                </a:solidFill>
                <a:effectLst/>
                <a:latin typeface="+mn-lt"/>
                <a:ea typeface="+mn-ea"/>
                <a:cs typeface="+mn-cs"/>
              </a:rPr>
              <a:t>One of my first impactful leadership examples after Lead the Change involved the fines and fees from our old catalog. About a year before we were scheduled to migrate to the new SILS, Circulation asked me, as the catalog Admin, for help with a bug in their Fines &amp; Fees processing. It was creating many extra credits when patrons accrued overdue fees. It was essentially going to look like we were rewarding patrons for returning their loans late. After much discussion with iii and iii peers, we were told the only easy fix would be to upgrade - but it would cost too much, taken staff resources we didn’t have, and the upgrade process is notorious for breaking other things. I talked one-on-one with Circulation staff who processed the file, and discovered that there was a way to find and erase the erroneous credits - it would just take hours and hours of manual examination (and cross examination of previous month’s activities too). As I understood the process better, I realized I could use some fancy Excel functions to create a report that would find most of the problems for us. So, with a little help from my friends sort, filter, conditional formatting, and the COUNTIF formula, I was able to create a monthly excel routine to process the new charges, and find the mistakes so they could easily be weeded out before we sent the final file to OSU’s accounting office. As a result, we saved $100’s monthly in 2014 from having to be painfully reversed after credit would have been issued to patron accounts. Circulation was thrilled not to need to have those awkward conversations with patrons.</a:t>
            </a:r>
            <a:endParaRPr lang="en-US" sz="1100" kern="1200" dirty="0">
              <a:solidFill>
                <a:schemeClr val="tx1"/>
              </a:solidFill>
              <a:effectLst/>
              <a:latin typeface="+mn-lt"/>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sz="1100" kern="1200" dirty="0" smtClean="0">
                <a:solidFill>
                  <a:schemeClr val="tx1"/>
                </a:solidFill>
                <a:effectLst/>
                <a:latin typeface="+mn-lt"/>
                <a:ea typeface="+mn-ea"/>
                <a:cs typeface="+mn-cs"/>
              </a:rPr>
              <a:t>My initial notions of being on a big, cross-library 8 person team project were that I would be expected to have big ideas and make grand efforts to be a successful member. While this was somewhat true, in reality all I had to do was utilize my strengths. Thanks “Lead the Change.” In between weekly team meetings with other unit representatives in Circulation, Cataloging, Web Display, Library Teaching, and quite a few multi-day off-campus workshop and training sessions, I was spending much time with my co-workers in serials, electronic resources, and acquisitions, working to make sure all of our information would get migrated properly. This meant a lot of one-on-one conversations about concerns, wishes, and potential realities. We worked through a few of the many field mapping forms for the project, to make sure all the information (that my unit was concerned with) in the old catalog would appear in the right places in the new catalog. This meant trying to learn together how the new system would operate - what were its enhancements and limitations. I don’t know if I made a huge difference in staff perceptions and opinions of the new system (there are mixed opinions on how good or terrible it is), but I have been told that the personal time I took was much appreciated.</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r>
              <a:rPr lang="en-US" sz="1100" kern="1200" dirty="0" smtClean="0">
                <a:solidFill>
                  <a:schemeClr val="tx1"/>
                </a:solidFill>
                <a:effectLst/>
                <a:latin typeface="+mn-lt"/>
                <a:ea typeface="+mn-ea"/>
                <a:cs typeface="+mn-cs"/>
              </a:rPr>
              <a:t>With any great (or not so great) data migration, there is bound to be some Excel work. Or a few excel projects. Or too many. There were checklists and more checklists. All of the raw data we had to give to Ex </a:t>
            </a:r>
            <a:r>
              <a:rPr lang="en-US" sz="1100" kern="1200" dirty="0" err="1" smtClean="0">
                <a:solidFill>
                  <a:schemeClr val="tx1"/>
                </a:solidFill>
                <a:effectLst/>
                <a:latin typeface="+mn-lt"/>
                <a:ea typeface="+mn-ea"/>
                <a:cs typeface="+mn-cs"/>
              </a:rPr>
              <a:t>Libris</a:t>
            </a:r>
            <a:r>
              <a:rPr lang="en-US" sz="1100" kern="1200" dirty="0" smtClean="0">
                <a:solidFill>
                  <a:schemeClr val="tx1"/>
                </a:solidFill>
                <a:effectLst/>
                <a:latin typeface="+mn-lt"/>
                <a:ea typeface="+mn-ea"/>
                <a:cs typeface="+mn-cs"/>
              </a:rPr>
              <a:t> was in Txt/Marc format, but there were many excel forms to fill out, excel was useful to sort through the data, cleanup bad/inconsistent formatting for the new system and eliminate unwanted data that Millennium couldn’t eliminate for us. While I wasn’t the only person on the Team doing Excel work, there were plenty of chances for me to use advanced excel in my work just to move 120,000+ e-resource titles from 400 different packages as well as helping others who were short on time or were having excel problems. It was also a great chance to learn that you can break Excel. I broke excel on a couple of occasions. Sometimes Excel just can’t handle too much fancy filtering and sorting and conditional formatting on a 400,000+ line file that you are trying to find unneeded lines to reduce to a 200,000 line file.</a:t>
            </a:r>
            <a:endParaRPr lang="en-US" sz="1100" kern="1200" dirty="0">
              <a:solidFill>
                <a:schemeClr val="tx1"/>
              </a:solidFill>
              <a:effectLst/>
              <a:latin typeface="+mn-lt"/>
              <a:ea typeface="+mn-ea"/>
              <a:cs typeface="+mn-cs"/>
            </a:endParaRPr>
          </a:p>
        </p:txBody>
      </p:sp>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6910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US" sz="1100" kern="1200" dirty="0" smtClean="0">
                <a:solidFill>
                  <a:schemeClr val="tx1"/>
                </a:solidFill>
                <a:effectLst/>
                <a:latin typeface="+mn-lt"/>
                <a:ea typeface="+mn-ea"/>
                <a:cs typeface="+mn-cs"/>
              </a:rPr>
              <a:t>4 months after the migration, there was still much to learn about the new system and much data cleanup to finish. I was 1 of 3 migration team members who were sent to ELUNA (Ex </a:t>
            </a:r>
            <a:r>
              <a:rPr lang="en-US" sz="1100" kern="1200" dirty="0" err="1" smtClean="0">
                <a:solidFill>
                  <a:schemeClr val="tx1"/>
                </a:solidFill>
                <a:effectLst/>
                <a:latin typeface="+mn-lt"/>
                <a:ea typeface="+mn-ea"/>
                <a:cs typeface="+mn-cs"/>
              </a:rPr>
              <a:t>Libris</a:t>
            </a:r>
            <a:r>
              <a:rPr lang="en-US" sz="1100" kern="1200" dirty="0" smtClean="0">
                <a:solidFill>
                  <a:schemeClr val="tx1"/>
                </a:solidFill>
                <a:effectLst/>
                <a:latin typeface="+mn-lt"/>
                <a:ea typeface="+mn-ea"/>
                <a:cs typeface="+mn-cs"/>
              </a:rPr>
              <a:t> Users of North America) in Minneapolis for 3 days. I was surprised because I had always thought that usually only faculty were sent to these conferences, but it didn’t matter since I was so heavily involved with the migration project. While there, we all learned more about the system, the company, met colleagues from all over (faculty and staff attended from other institutions), and brought back information that helped each of us with our Unit work in Cataloging, ERM/Admin, and Circulation. I was able to use information from a couple sessions to co-present to Library Staff/Faculty with other OSU migration experts on how the system worked, and I was able to utilize some learnings to make some of our E-resources a bit easier for our patrons to find and use. But there was one session that sparked my interest and provided an impactful and successful project when I returned.</a:t>
            </a:r>
            <a:endParaRPr dirty="0"/>
          </a:p>
        </p:txBody>
      </p:sp>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6995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US" sz="1100" kern="1200" dirty="0" smtClean="0">
                <a:solidFill>
                  <a:schemeClr val="tx1"/>
                </a:solidFill>
                <a:effectLst/>
                <a:latin typeface="+mn-lt"/>
                <a:ea typeface="+mn-ea"/>
                <a:cs typeface="+mn-cs"/>
              </a:rPr>
              <a:t>I knew of a problem that the ILL department was having with monthly loading of 1 million+ of our holdings into the RAPIDILL catalog. We needed to do this to fulfill resource sharing obligations. The process was painfully slow, and unreliable. They could spend over 10 hours working on the export just to have it fail or for RAPID to reject the data.  I attended a session by a well-known ELUNA Systems Admin on a function called Publishing Profiles. She was showing us how to use some of Alma's lesser understood features to export data with an automated process that bypassed the common, clunky methods. She mentioned the method could probably be used for RAPID too, but it would take some tinkering. She gave us instructions for setting up automated publishing profiles that would use some custom Alma marc editing rules called Norm Rules to strip all the unnecessary data then export ready-to-send zip files. After I returned, I was excited to inform ILL staff, but they seemed a bit skeptical at first. Over the next 4-5 months, I spent a few hours each week collaborating with ILL staff and some ELUNA contacts, configuring, testing, configuring, testing - I was eventually able to get the process to work. Now, the job in Alma is all automated. Staff only needs to spend 5 minutes (instead of over 8 frustrating hours a month) to gather and upload the files into RAPID’s upload site. I was excited to be able to accomplish this, and I feel strongly that it was the attending the session in person and networking afterwards with others at the session that made the difference for me. I was able to utilize my strengths to find a solution.</a:t>
            </a:r>
            <a:endParaRPr dirty="0"/>
          </a:p>
        </p:txBody>
      </p:sp>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9789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sz="1100" kern="1200" dirty="0" smtClean="0">
                <a:solidFill>
                  <a:schemeClr val="tx1"/>
                </a:solidFill>
                <a:effectLst/>
                <a:latin typeface="+mn-lt"/>
                <a:ea typeface="+mn-ea"/>
                <a:cs typeface="+mn-cs"/>
              </a:rPr>
              <a:t>After ELUNA, a Discovery Librarian position was created to help with the ALMA/PRIMO implementation. I have been invited, along with just the Discovery Librarian, to attend ELUNA again this year in Oklahoma. I hope to return with something that can make a difference for OSU Libraries - whether it is a project or maybe a new colleague connection or some better understanding of the system. We are in the process of replacing a retiring Acquisitions staff member whom my position works very closely with. There will be many opportunities for training, refining processes, exploring new projects for making our new SILS system even better for us and for our users.</a:t>
            </a:r>
          </a:p>
          <a:p>
            <a:pPr lvl="0">
              <a:spcBef>
                <a:spcPts val="0"/>
              </a:spcBef>
              <a:buNone/>
            </a:pPr>
            <a:endParaRPr lang="en-US" sz="11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I have had numerous Professional Development experiences that I couldn’t even mention. I think there is just about always some benefit to take away from even the most mundane/non-job related sessions, even if it is just getting the experience of reporting/presenting your encounters back to someone or some group of people. I appreciate this Leadership Panel as an opportunity for me to review, reflect on, and share my own professional growth and the impact I have been able to make at OSU libraries. It helped me reaffirm that you don’t have to be at the top of the ladder to make a difference. You don’t have to be strongly inclined toward any one leadership orientation. We can all make a difference with a little willingness to learn, adapt, and grow. If you leave with nothing else from my talk at today’s panel, at least remember this one thing: Anyone can be a Leader.</a:t>
            </a:r>
          </a:p>
          <a:p>
            <a:pPr lvl="0">
              <a:spcBef>
                <a:spcPts val="0"/>
              </a:spcBef>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smtClean="0">
                <a:solidFill>
                  <a:schemeClr val="tx1"/>
                </a:solidFill>
                <a:effectLst/>
                <a:latin typeface="+mn-lt"/>
                <a:ea typeface="+mn-ea"/>
                <a:cs typeface="+mn-cs"/>
              </a:rPr>
              <a:t>But one definition that resonated with me is the one offered by Kevin Kruse, a Forbes contributor and NY Times bestselling author. Kruse’s definition of leadership opens up the path for employees at every level of an organization to become leaders. His definition takes the emphasis off individual achievement, and those at the top of the organization, and makes it clear that no matter where one is in the library, one can lead.</a:t>
            </a:r>
            <a:endParaRPr lang="en-US" dirty="0" smtClean="0">
              <a:effectLst/>
            </a:endParaRPr>
          </a:p>
          <a:p>
            <a:pPr lvl="0">
              <a:spcBef>
                <a:spcPts val="0"/>
              </a:spcBef>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r>
              <a:rPr lang="en-US" sz="1100" b="0" i="0" u="none" strike="noStrike" kern="1200" dirty="0" smtClean="0">
                <a:solidFill>
                  <a:schemeClr val="tx1"/>
                </a:solidFill>
                <a:effectLst/>
                <a:latin typeface="+mn-lt"/>
                <a:ea typeface="+mn-ea"/>
                <a:cs typeface="+mn-cs"/>
              </a:rPr>
              <a:t>When leaders are present or developed at every level of the organization, libraries and library organizations thrive.</a:t>
            </a:r>
            <a:endParaRPr lang="en-US" dirty="0" smtClean="0">
              <a:effectLst/>
            </a:endParaRPr>
          </a:p>
          <a:p>
            <a:r>
              <a:rPr lang="en-US" sz="1100" b="0" i="0" u="none" strike="noStrike" kern="1200" dirty="0" smtClean="0">
                <a:solidFill>
                  <a:schemeClr val="tx1"/>
                </a:solidFill>
                <a:effectLst/>
                <a:latin typeface="+mn-lt"/>
                <a:ea typeface="+mn-ea"/>
                <a:cs typeface="+mn-cs"/>
              </a:rPr>
              <a:t>I think each panelist today has a story to share about how they are working toward or working on social influence that betters their organization as a whole. Let’s see what you all think.</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lang="en-US" sz="1100" kern="1200" dirty="0">
              <a:solidFill>
                <a:schemeClr val="tx1"/>
              </a:solidFill>
              <a:effectLst/>
              <a:latin typeface="+mn-lt"/>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100" kern="1200" dirty="0" smtClean="0">
                <a:solidFill>
                  <a:schemeClr val="tx1"/>
                </a:solidFill>
                <a:effectLst/>
                <a:latin typeface="+mn-lt"/>
                <a:ea typeface="+mn-ea"/>
                <a:cs typeface="+mn-cs"/>
              </a:rPr>
              <a:t>For brand new small college library directors</a:t>
            </a:r>
          </a:p>
          <a:p>
            <a:r>
              <a:rPr lang="en-US" sz="1100" kern="1200" dirty="0" smtClean="0">
                <a:solidFill>
                  <a:schemeClr val="tx1"/>
                </a:solidFill>
                <a:effectLst/>
                <a:latin typeface="+mn-lt"/>
                <a:ea typeface="+mn-ea"/>
                <a:cs typeface="+mn-cs"/>
              </a:rPr>
              <a:t>ACRL program</a:t>
            </a:r>
          </a:p>
          <a:p>
            <a:r>
              <a:rPr lang="en-US" sz="1100" kern="1200" dirty="0" smtClean="0">
                <a:solidFill>
                  <a:schemeClr val="tx1"/>
                </a:solidFill>
                <a:effectLst/>
                <a:latin typeface="+mn-lt"/>
                <a:ea typeface="+mn-ea"/>
                <a:cs typeface="+mn-cs"/>
              </a:rPr>
              <a:t>Since late 80s.</a:t>
            </a:r>
          </a:p>
          <a:p>
            <a:r>
              <a:rPr lang="en-US" sz="1100" kern="1200" dirty="0" smtClean="0">
                <a:solidFill>
                  <a:schemeClr val="tx1"/>
                </a:solidFill>
                <a:effectLst/>
                <a:latin typeface="+mn-lt"/>
                <a:ea typeface="+mn-ea"/>
                <a:cs typeface="+mn-cs"/>
              </a:rPr>
              <a:t>Mentor, seminar, email list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100" kern="1200" dirty="0" smtClean="0">
                <a:solidFill>
                  <a:schemeClr val="tx1"/>
                </a:solidFill>
                <a:effectLst/>
                <a:latin typeface="+mn-lt"/>
                <a:ea typeface="+mn-ea"/>
                <a:cs typeface="+mn-cs"/>
              </a:rPr>
              <a:t>Got into this program because my previous director had also participated—[close-up pic of Mo Cole]</a:t>
            </a:r>
          </a:p>
          <a:p>
            <a:pPr lvl="0">
              <a:spcBef>
                <a:spcPts val="0"/>
              </a:spcBef>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100" kern="1200" dirty="0" smtClean="0">
                <a:solidFill>
                  <a:schemeClr val="tx1"/>
                </a:solidFill>
                <a:effectLst/>
                <a:latin typeface="+mn-lt"/>
                <a:ea typeface="+mn-ea"/>
                <a:cs typeface="+mn-cs"/>
              </a:rPr>
              <a:t>Only fair I show you my cohort picture [slide with 2007-08 cohort]</a:t>
            </a:r>
          </a:p>
          <a:p>
            <a:pPr lvl="0">
              <a:spcBef>
                <a:spcPts val="0"/>
              </a:spcBef>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Our own Susan Barnes Whyte currently on the faculty [slide of Susan’s CLDMP page]</a:t>
            </a:r>
          </a:p>
          <a:p>
            <a:pPr lvl="0">
              <a:spcBef>
                <a:spcPts val="0"/>
              </a:spcBef>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100" b="1" kern="1200" dirty="0" smtClean="0">
                <a:solidFill>
                  <a:schemeClr val="tx1"/>
                </a:solidFill>
                <a:effectLst/>
                <a:latin typeface="+mn-lt"/>
                <a:ea typeface="+mn-ea"/>
                <a:cs typeface="+mn-cs"/>
              </a:rPr>
              <a:t>Director</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I was very wet behind the ears, brand new librarian when I was thrust into role of library director</a:t>
            </a:r>
          </a:p>
          <a:p>
            <a:r>
              <a:rPr lang="en-US" sz="1100" kern="1200" dirty="0" smtClean="0">
                <a:solidFill>
                  <a:schemeClr val="tx1"/>
                </a:solidFill>
                <a:effectLst/>
                <a:latin typeface="+mn-lt"/>
                <a:ea typeface="+mn-ea"/>
                <a:cs typeface="+mn-cs"/>
              </a:rPr>
              <a:t>Felt completely overwhelmed. Through CLDMP gained needed skills and learned that, with support, encouragement, training, I could do this job. </a:t>
            </a:r>
          </a:p>
          <a:p>
            <a:r>
              <a:rPr lang="en-US" sz="1100" kern="1200" dirty="0" smtClean="0">
                <a:solidFill>
                  <a:schemeClr val="tx1"/>
                </a:solidFill>
                <a:effectLst/>
                <a:latin typeface="+mn-lt"/>
                <a:ea typeface="+mn-ea"/>
                <a:cs typeface="+mn-cs"/>
              </a:rPr>
              <a:t>Old cliché to 'believe in yourself.' For me it was 'believe what others believe about me.'</a:t>
            </a:r>
          </a:p>
          <a:p>
            <a:r>
              <a:rPr lang="en-US" sz="1100" b="1" kern="1200" dirty="0" smtClean="0">
                <a:solidFill>
                  <a:schemeClr val="tx1"/>
                </a:solidFill>
                <a:effectLst/>
                <a:latin typeface="+mn-lt"/>
                <a:ea typeface="+mn-ea"/>
                <a:cs typeface="+mn-cs"/>
              </a:rPr>
              <a:t>Conference chair</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Conference chair last year, first time in Eugene in quite some time</a:t>
            </a:r>
          </a:p>
          <a:p>
            <a:r>
              <a:rPr lang="en-US" sz="1100" kern="1200" dirty="0" smtClean="0">
                <a:solidFill>
                  <a:schemeClr val="tx1"/>
                </a:solidFill>
                <a:effectLst/>
                <a:latin typeface="+mn-lt"/>
                <a:ea typeface="+mn-ea"/>
                <a:cs typeface="+mn-cs"/>
              </a:rPr>
              <a:t>No experience with OLA board, no experience with OLA conference planning, no experience leading such a complex and important committee</a:t>
            </a:r>
          </a:p>
          <a:p>
            <a:r>
              <a:rPr lang="en-US" sz="1100" kern="1200" dirty="0" smtClean="0">
                <a:solidFill>
                  <a:schemeClr val="tx1"/>
                </a:solidFill>
                <a:effectLst/>
                <a:latin typeface="+mn-lt"/>
                <a:ea typeface="+mn-ea"/>
                <a:cs typeface="+mn-cs"/>
              </a:rPr>
              <a:t>Applied lesson learned: I CAN do this with support, encouragement, training;</a:t>
            </a:r>
          </a:p>
          <a:p>
            <a:r>
              <a:rPr lang="en-US" sz="1100" kern="1200" dirty="0" smtClean="0">
                <a:solidFill>
                  <a:schemeClr val="tx1"/>
                </a:solidFill>
                <a:effectLst/>
                <a:latin typeface="+mn-lt"/>
                <a:ea typeface="+mn-ea"/>
                <a:cs typeface="+mn-cs"/>
              </a:rPr>
              <a:t>believe what others believe about me</a:t>
            </a:r>
          </a:p>
          <a:p>
            <a:r>
              <a:rPr lang="en-US" sz="1100" kern="1200" dirty="0" smtClean="0">
                <a:solidFill>
                  <a:schemeClr val="tx1"/>
                </a:solidFill>
                <a:effectLst/>
                <a:latin typeface="+mn-lt"/>
                <a:ea typeface="+mn-ea"/>
                <a:cs typeface="+mn-cs"/>
              </a:rPr>
              <a:t>Don't think I'm being prideful to say conference came off very well</a:t>
            </a:r>
          </a:p>
          <a:p>
            <a:r>
              <a:rPr lang="en-US" sz="1100" kern="1200" dirty="0" smtClean="0">
                <a:solidFill>
                  <a:schemeClr val="tx1"/>
                </a:solidFill>
                <a:effectLst/>
                <a:latin typeface="+mn-lt"/>
                <a:ea typeface="+mn-ea"/>
                <a:cs typeface="+mn-cs"/>
              </a:rPr>
              <a:t>Not all me, others could have done it, but I was able to do it due in part to lessons learned from CLDMP</a:t>
            </a:r>
          </a:p>
          <a:p>
            <a:pPr lvl="0">
              <a:spcBef>
                <a:spcPts val="0"/>
              </a:spcBef>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100" kern="1200" dirty="0" smtClean="0">
                <a:solidFill>
                  <a:schemeClr val="tx1"/>
                </a:solidFill>
                <a:effectLst/>
                <a:latin typeface="+mn-lt"/>
                <a:ea typeface="+mn-ea"/>
                <a:cs typeface="+mn-cs"/>
              </a:rPr>
              <a:t>Conversely one big lesson is that I cannot do it all, and that's okay. Let some things go. Do what you can, prioritize well, then go home and leave it at work.</a:t>
            </a:r>
          </a:p>
          <a:p>
            <a:r>
              <a:rPr lang="en-US" sz="1100" kern="1200" dirty="0" smtClean="0">
                <a:solidFill>
                  <a:schemeClr val="tx1"/>
                </a:solidFill>
                <a:effectLst/>
                <a:latin typeface="+mn-lt"/>
                <a:ea typeface="+mn-ea"/>
                <a:cs typeface="+mn-cs"/>
              </a:rPr>
              <a:t>One typically thinks of a high-profile administrative position as requiring 60 hour weeks and total commitment to the job above all else. I have found, in fact, the opposite to be generally true of small college library directors. There are extra hours, absolutely, but most directors I interact with have a healthy sense of a good work/life balance, and have learned the lesson of doing what they can, but then going home and enjoying life outside of their job. There is ALWAYS more work to do, especially for a director. Trying to get it all done will only stress you out and leave you less effective overall.</a:t>
            </a:r>
          </a:p>
          <a:p>
            <a:r>
              <a:rPr lang="en-US" sz="1100" kern="1200" dirty="0" smtClean="0">
                <a:solidFill>
                  <a:schemeClr val="tx1"/>
                </a:solidFill>
                <a:effectLst/>
                <a:latin typeface="+mn-lt"/>
                <a:ea typeface="+mn-ea"/>
                <a:cs typeface="+mn-cs"/>
              </a:rPr>
              <a:t>This work is important to us. Not just to us, it is important. But, If something doesn't get done it's not the end of the world. And it is not who we are, but only what we do.</a:t>
            </a:r>
          </a:p>
          <a:p>
            <a:r>
              <a:rPr lang="en-US" sz="1100" kern="1200" dirty="0" smtClean="0">
                <a:solidFill>
                  <a:schemeClr val="tx1"/>
                </a:solidFill>
                <a:effectLst/>
                <a:latin typeface="+mn-lt"/>
                <a:ea typeface="+mn-ea"/>
                <a:cs typeface="+mn-cs"/>
              </a:rPr>
              <a:t>But easy to get caught up in our own stuff and stress.--Only makes us less effective. </a:t>
            </a:r>
          </a:p>
          <a:p>
            <a:r>
              <a:rPr lang="en-US" sz="1100" kern="1200" dirty="0" smtClean="0">
                <a:solidFill>
                  <a:schemeClr val="tx1"/>
                </a:solidFill>
                <a:effectLst/>
                <a:latin typeface="+mn-lt"/>
                <a:ea typeface="+mn-ea"/>
                <a:cs typeface="+mn-cs"/>
              </a:rPr>
              <a:t>This year implementing Alma. May be all that I need to say</a:t>
            </a:r>
          </a:p>
          <a:p>
            <a:r>
              <a:rPr lang="en-US" sz="1100" kern="1200" dirty="0" smtClean="0">
                <a:solidFill>
                  <a:schemeClr val="tx1"/>
                </a:solidFill>
                <a:effectLst/>
                <a:latin typeface="+mn-lt"/>
                <a:ea typeface="+mn-ea"/>
                <a:cs typeface="+mn-cs"/>
              </a:rPr>
              <a:t>Have to let some things go:</a:t>
            </a:r>
          </a:p>
          <a:p>
            <a:r>
              <a:rPr lang="en-US" sz="1100" kern="1200" dirty="0" smtClean="0">
                <a:solidFill>
                  <a:schemeClr val="tx1"/>
                </a:solidFill>
                <a:effectLst/>
                <a:latin typeface="+mn-lt"/>
                <a:ea typeface="+mn-ea"/>
                <a:cs typeface="+mn-cs"/>
              </a:rPr>
              <a:t>Strategic planning</a:t>
            </a:r>
          </a:p>
          <a:p>
            <a:r>
              <a:rPr lang="en-US" sz="1100" kern="1200" dirty="0" smtClean="0">
                <a:solidFill>
                  <a:schemeClr val="tx1"/>
                </a:solidFill>
                <a:effectLst/>
                <a:latin typeface="+mn-lt"/>
                <a:ea typeface="+mn-ea"/>
                <a:cs typeface="+mn-cs"/>
              </a:rPr>
              <a:t>Collection development activities reduced</a:t>
            </a:r>
          </a:p>
          <a:p>
            <a:r>
              <a:rPr lang="en-US" sz="1100" kern="1200" dirty="0" smtClean="0">
                <a:solidFill>
                  <a:schemeClr val="tx1"/>
                </a:solidFill>
                <a:effectLst/>
                <a:latin typeface="+mn-lt"/>
                <a:ea typeface="+mn-ea"/>
                <a:cs typeface="+mn-cs"/>
              </a:rPr>
              <a:t>Interactions with faculty and campus severely reduced</a:t>
            </a:r>
          </a:p>
          <a:p>
            <a:r>
              <a:rPr lang="en-US" sz="1100" kern="1200" dirty="0" smtClean="0">
                <a:solidFill>
                  <a:schemeClr val="tx1"/>
                </a:solidFill>
                <a:effectLst/>
                <a:latin typeface="+mn-lt"/>
                <a:ea typeface="+mn-ea"/>
                <a:cs typeface="+mn-cs"/>
              </a:rPr>
              <a:t>Assessment plan crawling forward</a:t>
            </a:r>
          </a:p>
          <a:p>
            <a:r>
              <a:rPr lang="en-US" sz="1100" kern="1200" dirty="0" smtClean="0">
                <a:solidFill>
                  <a:schemeClr val="tx1"/>
                </a:solidFill>
                <a:effectLst/>
                <a:latin typeface="+mn-lt"/>
                <a:ea typeface="+mn-ea"/>
                <a:cs typeface="+mn-cs"/>
              </a:rPr>
              <a:t>OLA involvement</a:t>
            </a:r>
          </a:p>
          <a:p>
            <a:r>
              <a:rPr lang="en-US" sz="1100" kern="1200" dirty="0" smtClean="0">
                <a:solidFill>
                  <a:schemeClr val="tx1"/>
                </a:solidFill>
                <a:effectLst/>
                <a:latin typeface="+mn-lt"/>
                <a:ea typeface="+mn-ea"/>
                <a:cs typeface="+mn-cs"/>
              </a:rPr>
              <a:t>2 components:</a:t>
            </a:r>
          </a:p>
          <a:p>
            <a:r>
              <a:rPr lang="en-US" sz="1100" kern="1200" dirty="0" smtClean="0">
                <a:solidFill>
                  <a:schemeClr val="tx1"/>
                </a:solidFill>
                <a:effectLst/>
                <a:latin typeface="+mn-lt"/>
                <a:ea typeface="+mn-ea"/>
                <a:cs typeface="+mn-cs"/>
              </a:rPr>
              <a:t>Strategic—know what the priorities are or are going to be, focus on those, and realize what will not get done</a:t>
            </a:r>
          </a:p>
          <a:p>
            <a:r>
              <a:rPr lang="en-US" sz="1100" kern="1200" dirty="0" smtClean="0">
                <a:solidFill>
                  <a:schemeClr val="tx1"/>
                </a:solidFill>
                <a:effectLst/>
                <a:latin typeface="+mn-lt"/>
                <a:ea typeface="+mn-ea"/>
                <a:cs typeface="+mn-cs"/>
              </a:rPr>
              <a:t>Daily: when things pile up, when I leave my desk a mess, take a deep breath and go home. Life goes on, it's okay.</a:t>
            </a:r>
          </a:p>
          <a:p>
            <a:r>
              <a:rPr lang="en-US" sz="1100" kern="1200" dirty="0" smtClean="0">
                <a:solidFill>
                  <a:schemeClr val="tx1"/>
                </a:solidFill>
                <a:effectLst/>
                <a:latin typeface="+mn-lt"/>
                <a:ea typeface="+mn-ea"/>
                <a:cs typeface="+mn-cs"/>
              </a:rPr>
              <a:t>Balancing act and a lesson I am continually learning and improving on. Far from perfect</a:t>
            </a:r>
          </a:p>
          <a:p>
            <a:pPr lvl="0">
              <a:spcBef>
                <a:spcPts val="0"/>
              </a:spcBef>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100" kern="1200" dirty="0" smtClean="0">
                <a:solidFill>
                  <a:schemeClr val="tx1"/>
                </a:solidFill>
                <a:effectLst/>
                <a:latin typeface="+mn-lt"/>
                <a:ea typeface="+mn-ea"/>
                <a:cs typeface="+mn-cs"/>
              </a:rPr>
              <a:t>Came into profession through Tech Services. You know the type: task oriented, logically not emotionally driven, internal processor, rather deal with "things" or systems than people. To this day I am the world's worst at remembering names and faces , but I can scan a technical document and recall most of what it says in an instant.</a:t>
            </a:r>
          </a:p>
          <a:p>
            <a:r>
              <a:rPr lang="en-US" sz="1100" kern="1200" dirty="0" smtClean="0">
                <a:solidFill>
                  <a:schemeClr val="tx1"/>
                </a:solidFill>
                <a:effectLst/>
                <a:latin typeface="+mn-lt"/>
                <a:ea typeface="+mn-ea"/>
                <a:cs typeface="+mn-cs"/>
              </a:rPr>
              <a:t>In many ways a poor personality match to being a library director</a:t>
            </a:r>
          </a:p>
          <a:p>
            <a:r>
              <a:rPr lang="en-US" sz="1100" kern="1200" dirty="0" smtClean="0">
                <a:solidFill>
                  <a:schemeClr val="tx1"/>
                </a:solidFill>
                <a:effectLst/>
                <a:latin typeface="+mn-lt"/>
                <a:ea typeface="+mn-ea"/>
                <a:cs typeface="+mn-cs"/>
              </a:rPr>
              <a:t>One big lesson from CLDMP, and another one I'm constantly learning and trying to get better at, is that all that fuzzy, touchy-feely, emotional drama crap is actually really, really important. </a:t>
            </a:r>
          </a:p>
          <a:p>
            <a:r>
              <a:rPr lang="en-US" sz="1100" kern="1200" dirty="0" smtClean="0">
                <a:solidFill>
                  <a:schemeClr val="tx1"/>
                </a:solidFill>
                <a:effectLst/>
                <a:latin typeface="+mn-lt"/>
                <a:ea typeface="+mn-ea"/>
                <a:cs typeface="+mn-cs"/>
              </a:rPr>
              <a:t>It's the people that do the work, and after the particular task or project is complete, the people will still be there to do the next task or project. You can achieve short-term results by focusing on the task, but better long-term results by focusing on the </a:t>
            </a:r>
            <a:r>
              <a:rPr lang="en-US" sz="1100" kern="1200" dirty="0" err="1" smtClean="0">
                <a:solidFill>
                  <a:schemeClr val="tx1"/>
                </a:solidFill>
                <a:effectLst/>
                <a:latin typeface="+mn-lt"/>
                <a:ea typeface="+mn-ea"/>
                <a:cs typeface="+mn-cs"/>
              </a:rPr>
              <a:t>people.A</a:t>
            </a:r>
            <a:r>
              <a:rPr lang="en-US" sz="1100" kern="1200" dirty="0" smtClean="0">
                <a:solidFill>
                  <a:schemeClr val="tx1"/>
                </a:solidFill>
                <a:effectLst/>
                <a:latin typeface="+mn-lt"/>
                <a:ea typeface="+mn-ea"/>
                <a:cs typeface="+mn-cs"/>
              </a:rPr>
              <a:t> couple of the areas where this plays out:</a:t>
            </a:r>
          </a:p>
          <a:p>
            <a:r>
              <a:rPr lang="en-US" sz="1100" b="1" kern="1200" dirty="0" smtClean="0">
                <a:solidFill>
                  <a:schemeClr val="tx1"/>
                </a:solidFill>
                <a:effectLst/>
                <a:latin typeface="+mn-lt"/>
                <a:ea typeface="+mn-ea"/>
                <a:cs typeface="+mn-cs"/>
              </a:rPr>
              <a:t>Supervisees</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Each of us supervises someone, even if just a student worker</a:t>
            </a:r>
          </a:p>
          <a:p>
            <a:r>
              <a:rPr lang="en-US" sz="1100" kern="1200" dirty="0" smtClean="0">
                <a:solidFill>
                  <a:schemeClr val="tx1"/>
                </a:solidFill>
                <a:effectLst/>
                <a:latin typeface="+mn-lt"/>
                <a:ea typeface="+mn-ea"/>
                <a:cs typeface="+mn-cs"/>
              </a:rPr>
              <a:t>Each staff I supervise is unique, with their own strength areas and weak areas, own personalities, own triggers, own motivations. </a:t>
            </a:r>
          </a:p>
          <a:p>
            <a:r>
              <a:rPr lang="en-US" sz="1100" kern="1200" dirty="0" smtClean="0">
                <a:solidFill>
                  <a:schemeClr val="tx1"/>
                </a:solidFill>
                <a:effectLst/>
                <a:latin typeface="+mn-lt"/>
                <a:ea typeface="+mn-ea"/>
                <a:cs typeface="+mn-cs"/>
              </a:rPr>
              <a:t>Understanding their personalities and think intentionally about my relationship helps me manage them better. What will motivate or excite this person? How early do I need to set a deadline for that person? How can we best achieve together the library's goals and mission?</a:t>
            </a:r>
          </a:p>
          <a:p>
            <a:r>
              <a:rPr lang="en-US" sz="1100" kern="1200" dirty="0" smtClean="0">
                <a:solidFill>
                  <a:schemeClr val="tx1"/>
                </a:solidFill>
                <a:effectLst/>
                <a:latin typeface="+mn-lt"/>
                <a:ea typeface="+mn-ea"/>
                <a:cs typeface="+mn-cs"/>
              </a:rPr>
              <a:t>And here's a shocker to no one: Us mild-mannered, friendly, collaborative librarians can and do experience interpersonal conflict. Managing conflict among staff can be a real gut-check moment - </a:t>
            </a:r>
            <a:r>
              <a:rPr lang="en-US" sz="1100" kern="1200" dirty="0" err="1" smtClean="0">
                <a:solidFill>
                  <a:schemeClr val="tx1"/>
                </a:solidFill>
                <a:effectLst/>
                <a:latin typeface="+mn-lt"/>
                <a:ea typeface="+mn-ea"/>
                <a:cs typeface="+mn-cs"/>
              </a:rPr>
              <a:t>waaay</a:t>
            </a:r>
            <a:r>
              <a:rPr lang="en-US" sz="1100" kern="1200" dirty="0" smtClean="0">
                <a:solidFill>
                  <a:schemeClr val="tx1"/>
                </a:solidFill>
                <a:effectLst/>
                <a:latin typeface="+mn-lt"/>
                <a:ea typeface="+mn-ea"/>
                <a:cs typeface="+mn-cs"/>
              </a:rPr>
              <a:t> outside my comfort zone, but the long-term rewards of a workplace relatively free of simmering resentment and employees who know that I will be firm but fair is so, so worth those anxious moments of stepping into conflict to seek a better solution.  I could share stories, but confidentiality is important. Just trust me, this is real.</a:t>
            </a:r>
          </a:p>
          <a:p>
            <a:r>
              <a:rPr lang="en-US" sz="1100" b="1" kern="1200" dirty="0" smtClean="0">
                <a:solidFill>
                  <a:schemeClr val="tx1"/>
                </a:solidFill>
                <a:effectLst/>
                <a:latin typeface="+mn-lt"/>
                <a:ea typeface="+mn-ea"/>
                <a:cs typeface="+mn-cs"/>
              </a:rPr>
              <a:t>Dean</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One needs to manage relationships "up" as much as "down," and this was a big lesson for me from the CLDMP. I'm very fortunate to have a fantastically supportive and effective Dean. I know not all in this room can say that. But even so, consciously managing my relationship with my dean, my supervisor, is vitally important. </a:t>
            </a:r>
          </a:p>
          <a:p>
            <a:r>
              <a:rPr lang="en-US" sz="1100" kern="1200" dirty="0" smtClean="0">
                <a:solidFill>
                  <a:schemeClr val="tx1"/>
                </a:solidFill>
                <a:effectLst/>
                <a:latin typeface="+mn-lt"/>
                <a:ea typeface="+mn-ea"/>
                <a:cs typeface="+mn-cs"/>
              </a:rPr>
              <a:t>How does my supervisor like to communicate? What's important to keep him informed of, and how? What is going on in other areas of his work that I or the library can help with? What issues is he dealing with in his family/personal life? Building trust takes time and conscious effort, but gets my and the library's needs heard in better light when they come up.</a:t>
            </a:r>
          </a:p>
          <a:p>
            <a:r>
              <a:rPr lang="en-US" sz="1100" kern="1200" dirty="0" smtClean="0">
                <a:solidFill>
                  <a:schemeClr val="tx1"/>
                </a:solidFill>
                <a:effectLst/>
                <a:latin typeface="+mn-lt"/>
                <a:ea typeface="+mn-ea"/>
                <a:cs typeface="+mn-cs"/>
              </a:rPr>
              <a:t>A few years ago NCU hired a new president. This person just happened to be the son-in-law of a former long-time library director at NCU, and requested specifically to meet with me, tour the building, and see our collections shortly after he arrived on campus that summer. </a:t>
            </a:r>
          </a:p>
          <a:p>
            <a:r>
              <a:rPr lang="en-US" sz="1100" kern="1200" dirty="0" smtClean="0">
                <a:solidFill>
                  <a:schemeClr val="tx1"/>
                </a:solidFill>
                <a:effectLst/>
                <a:latin typeface="+mn-lt"/>
                <a:ea typeface="+mn-ea"/>
                <a:cs typeface="+mn-cs"/>
              </a:rPr>
              <a:t>Wow, what an opportunity to establish a great connection, get the very real and significant library needs in front of someone who could do something about them, someone who could be a strong library advocate. The tour went great, he loved seeing the Rare Bible collection, conversation was easy. </a:t>
            </a:r>
          </a:p>
          <a:p>
            <a:r>
              <a:rPr lang="en-US" sz="1100" kern="1200" dirty="0" smtClean="0">
                <a:solidFill>
                  <a:schemeClr val="tx1"/>
                </a:solidFill>
                <a:effectLst/>
                <a:latin typeface="+mn-lt"/>
                <a:ea typeface="+mn-ea"/>
                <a:cs typeface="+mn-cs"/>
              </a:rPr>
              <a:t>Then we got back to my office and I hit him with the long list of what the library needed. It was too much, too soon. You could feel the positive energy that had been developed drain from the room. I was focused on MY library and MY needs, and not on building the relationship I needed with this person. I'm still working to overcome that rough beginning. </a:t>
            </a:r>
          </a:p>
          <a:p>
            <a:r>
              <a:rPr lang="en-US" sz="1100" kern="1200" dirty="0" smtClean="0">
                <a:solidFill>
                  <a:schemeClr val="tx1"/>
                </a:solidFill>
                <a:effectLst/>
                <a:latin typeface="+mn-lt"/>
                <a:ea typeface="+mn-ea"/>
                <a:cs typeface="+mn-cs"/>
              </a:rPr>
              <a:t>Some lessons are learned the hard way, and again (a theme?), this is an area I'm obviously still working on</a:t>
            </a:r>
          </a:p>
          <a:p>
            <a:r>
              <a:rPr lang="en-US" sz="1100" kern="1200" dirty="0" smtClean="0">
                <a:solidFill>
                  <a:schemeClr val="tx1"/>
                </a:solidFill>
                <a:effectLst/>
                <a:latin typeface="+mn-lt"/>
                <a:ea typeface="+mn-ea"/>
                <a:cs typeface="+mn-cs"/>
              </a:rPr>
              <a:t>Manage the relationships, and the needed work and decisions will come much easier in the end.</a:t>
            </a:r>
          </a:p>
          <a:p>
            <a:pPr lvl="0">
              <a:spcBef>
                <a:spcPts val="0"/>
              </a:spcBef>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100" kern="1200" dirty="0" smtClean="0">
                <a:solidFill>
                  <a:schemeClr val="tx1"/>
                </a:solidFill>
                <a:effectLst/>
                <a:latin typeface="+mn-lt"/>
                <a:ea typeface="+mn-ea"/>
                <a:cs typeface="+mn-cs"/>
              </a:rPr>
              <a:t>One final lesson from the CLDMP. Not a formal lesson, but learned from observation and reflection: Leaders are real people too.</a:t>
            </a:r>
          </a:p>
          <a:p>
            <a:r>
              <a:rPr lang="en-US" sz="1100" kern="1200" dirty="0" smtClean="0">
                <a:solidFill>
                  <a:schemeClr val="tx1"/>
                </a:solidFill>
                <a:effectLst/>
                <a:latin typeface="+mn-lt"/>
                <a:ea typeface="+mn-ea"/>
                <a:cs typeface="+mn-cs"/>
              </a:rPr>
              <a:t>I remember sitting in that seminar with people who were brand new library directors, yes, but many who were heavily involved in ALA and ACRL committees and similar work, who had published, who had worked in academic libraries for years, and being very intimidated. But by the end of the seminar, and through our interactions online, realized they were people just like me, with hopes, dreams, fears, quirks, strengths and weaknesses.</a:t>
            </a:r>
          </a:p>
          <a:p>
            <a:r>
              <a:rPr lang="en-US" sz="1100" kern="1200" dirty="0" smtClean="0">
                <a:solidFill>
                  <a:schemeClr val="tx1"/>
                </a:solidFill>
                <a:effectLst/>
                <a:latin typeface="+mn-lt"/>
                <a:ea typeface="+mn-ea"/>
                <a:cs typeface="+mn-cs"/>
              </a:rPr>
              <a:t>When I first began to get involved with OLA in various ways I felt intimidated. Here are Oregon library movers and shakers, people who've published, who've worked in libraries for many years, people who really know their stuff. </a:t>
            </a:r>
          </a:p>
          <a:p>
            <a:r>
              <a:rPr lang="en-US" sz="1100" kern="1200" dirty="0" smtClean="0">
                <a:solidFill>
                  <a:schemeClr val="tx1"/>
                </a:solidFill>
                <a:effectLst/>
                <a:latin typeface="+mn-lt"/>
                <a:ea typeface="+mn-ea"/>
                <a:cs typeface="+mn-cs"/>
              </a:rPr>
              <a:t>What I found, of course, is that they're people too, figuring it out as they go just like the rest of us. They are amazing people who do amazing things, that also have families, and really interesting stories, and shortcomings, and anxieties, and fears, and hopes and dreams. </a:t>
            </a:r>
          </a:p>
          <a:p>
            <a:r>
              <a:rPr lang="en-US" sz="1100" kern="1200" dirty="0" smtClean="0">
                <a:solidFill>
                  <a:schemeClr val="tx1"/>
                </a:solidFill>
                <a:effectLst/>
                <a:latin typeface="+mn-lt"/>
                <a:ea typeface="+mn-ea"/>
                <a:cs typeface="+mn-cs"/>
              </a:rPr>
              <a:t>If they can be the kind of leaders I look up to, then maybe I can be one too. </a:t>
            </a:r>
            <a:r>
              <a:rPr lang="en-US" sz="1100" kern="1200" smtClean="0">
                <a:solidFill>
                  <a:schemeClr val="tx1"/>
                </a:solidFill>
                <a:effectLst/>
                <a:latin typeface="+mn-lt"/>
                <a:ea typeface="+mn-ea"/>
                <a:cs typeface="+mn-cs"/>
              </a:rPr>
              <a:t>And if I can be a leader, wherever I happen to be placed, then each of you can be one too, wherever you are placed, with whatever hopes, dreams, anxieties, fears, and interesting stories you carry with you.</a:t>
            </a:r>
          </a:p>
          <a:p>
            <a:pPr lv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5" name="Shape 2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lang="en-US" sz="1100" kern="1200" dirty="0">
              <a:solidFill>
                <a:schemeClr val="tx1"/>
              </a:solidFill>
              <a:effectLst/>
              <a:latin typeface="+mn-lt"/>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US" sz="1100" kern="1200" dirty="0" smtClean="0">
                <a:solidFill>
                  <a:schemeClr val="tx1"/>
                </a:solidFill>
                <a:effectLst/>
                <a:latin typeface="+mn-lt"/>
                <a:ea typeface="+mn-ea"/>
                <a:cs typeface="+mn-cs"/>
              </a:rPr>
              <a:t>LT 3 @ OSU 9 years. Main duties - E-resources access management, supporting Acquisitions staff with e-resource purchase issues, and Collection development with E-resources collection evaluation projects. 5 years ago, became the administrator for our now be decommissioned catalog system (iii Millennium), and am now new catalog expert lead (ALMA/PRIMO)- E-resources, Acquisitions, and Administration. Over my OSU time, we had several staff retirements and unit manager transitions. Also a part-time undergraduate English Literature 1st 5 years.</a:t>
            </a:r>
            <a:endParaRPr dirty="0"/>
          </a:p>
        </p:txBody>
      </p:sp>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5821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Today, I want to talk to you about some of my experiences that have reinforced in me this idea that Anyone Can Be a Leader. I specifically want to show how some of the best professional development opportunities I have had have led to some great breakthroughs or some great opportunities to make an impact in my organization. In particular, it was the “A-Ha” moments within my professional development experiences that were most impactful for me and ultimately for OSU Libraries.</a:t>
            </a:r>
          </a:p>
          <a:p>
            <a:pPr lvl="0">
              <a:spcBef>
                <a:spcPts val="0"/>
              </a:spcBef>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Who here uses Excel on a regular basis? Who here feels they are an excel expert yet? Throughout my time at OSU, we have made many changes in our collections. There were many Print to Electronic conversions, cuts, additions, and publisher platform changes. Over my first 4 years, I had many chances to discover how little I knew about Excel. Simple tasks like sorting and formatting were a struggle. It was like only knowing how to type with one finger- painfully slow. I realized I needed to know more - at least for my own sanity. </a:t>
            </a:r>
          </a:p>
          <a:p>
            <a:pPr lvl="0">
              <a:spcBef>
                <a:spcPts val="0"/>
              </a:spcBef>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100" kern="1200" dirty="0" smtClean="0">
                <a:solidFill>
                  <a:schemeClr val="tx1"/>
                </a:solidFill>
                <a:effectLst/>
                <a:latin typeface="+mn-lt"/>
                <a:ea typeface="+mn-ea"/>
                <a:cs typeface="+mn-cs"/>
              </a:rPr>
              <a:t>In Fall 2011, I went to a 1-hour Excel workshop at an OSU Training Days event. I was amazed at how easily the instructors navigated their spreadsheets and selected ranges, how they could sort and filter cells and rows, and how simple it was to learn and use basic formulas and conditional formatting operations to do huge tasks in seconds that would take me hours. It was like watching a magic show. But unlike any good magic show, the secrets were up for grabs. I was ready to become an excel magician. </a:t>
            </a:r>
            <a:endParaRPr lang="en-US" sz="1100" kern="1200" dirty="0">
              <a:solidFill>
                <a:schemeClr val="tx1"/>
              </a:solidFill>
              <a:effectLst/>
              <a:latin typeface="+mn-lt"/>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Becoming an Excel magician was not always easy, but it has been worth it. Let me encourage you, if you need to know how to use Excel better, but have been reluctant to take on the challenge, don’t hesitate any longer. It will change your life. Relationships with co-workers will improve, you’ll sleep better at night, and yes, of course, you will get so much more done. Immediately after that class I had an overlap analysis project that I had been working on for weeks with little progress. After stumbling through my new learnings, I cut my remaining time from many more weeks to just a few more hours. From there, I learned new skills as needed. Messy spreadsheets - no problem. Huge amounts of data to sort and weed through - no problem. Here’s something you can do more efficiently with a VLOOKUP table - now enjoy the rest of your week off. These skills helped with other acquisitions work, e-resource tasks (</a:t>
            </a:r>
            <a:r>
              <a:rPr lang="en-US" sz="1100" kern="1200" dirty="0" err="1" smtClean="0">
                <a:solidFill>
                  <a:schemeClr val="tx1"/>
                </a:solidFill>
                <a:effectLst/>
                <a:latin typeface="+mn-lt"/>
                <a:ea typeface="+mn-ea"/>
                <a:cs typeface="+mn-cs"/>
              </a:rPr>
              <a:t>url</a:t>
            </a:r>
            <a:r>
              <a:rPr lang="en-US" sz="1100" kern="1200" dirty="0" smtClean="0">
                <a:solidFill>
                  <a:schemeClr val="tx1"/>
                </a:solidFill>
                <a:effectLst/>
                <a:latin typeface="+mn-lt"/>
                <a:ea typeface="+mn-ea"/>
                <a:cs typeface="+mn-cs"/>
              </a:rPr>
              <a:t>/coverage date cleanup, proxy log analysis, coverage load of Serials Solutions to Millennium).</a:t>
            </a:r>
          </a:p>
          <a:p>
            <a:pPr lvl="0">
              <a:spcBef>
                <a:spcPts val="0"/>
              </a:spcBef>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solidFill>
          <a:srgbClr val="FF9E00"/>
        </a:solidFill>
        <a:effectLst/>
      </p:bgPr>
    </p:bg>
    <p:spTree>
      <p:nvGrpSpPr>
        <p:cNvPr id="1" name="Shape 8"/>
        <p:cNvGrpSpPr/>
        <p:nvPr/>
      </p:nvGrpSpPr>
      <p:grpSpPr>
        <a:xfrm>
          <a:off x="0" y="0"/>
          <a:ext cx="0" cy="0"/>
          <a:chOff x="0" y="0"/>
          <a:chExt cx="0" cy="0"/>
        </a:xfrm>
      </p:grpSpPr>
      <p:sp>
        <p:nvSpPr>
          <p:cNvPr id="9" name="Shape 9"/>
          <p:cNvSpPr/>
          <p:nvPr/>
        </p:nvSpPr>
        <p:spPr>
          <a:xfrm>
            <a:off x="818062" y="805650"/>
            <a:ext cx="7507875" cy="3532200"/>
          </a:xfrm>
          <a:custGeom>
            <a:avLst/>
            <a:gdLst/>
            <a:ahLst/>
            <a:cxnLst/>
            <a:rect l="0" t="0" r="0" b="0"/>
            <a:pathLst>
              <a:path w="300315" h="141288" extrusionOk="0">
                <a:moveTo>
                  <a:pt x="121105" y="0"/>
                </a:moveTo>
                <a:lnTo>
                  <a:pt x="0" y="0"/>
                </a:lnTo>
                <a:lnTo>
                  <a:pt x="0" y="141288"/>
                </a:lnTo>
                <a:lnTo>
                  <a:pt x="300315" y="141288"/>
                </a:lnTo>
                <a:lnTo>
                  <a:pt x="300315" y="305"/>
                </a:lnTo>
                <a:lnTo>
                  <a:pt x="179211" y="305"/>
                </a:lnTo>
              </a:path>
            </a:pathLst>
          </a:custGeom>
          <a:noFill/>
          <a:ln w="152400" cap="flat" cmpd="sng">
            <a:solidFill>
              <a:srgbClr val="FFFFFF"/>
            </a:solidFill>
            <a:prstDash val="solid"/>
            <a:miter/>
            <a:headEnd type="none" w="lg" len="lg"/>
            <a:tailEnd type="none" w="lg" len="lg"/>
          </a:ln>
        </p:spPr>
      </p:sp>
      <p:sp>
        <p:nvSpPr>
          <p:cNvPr id="10" name="Shape 10"/>
          <p:cNvSpPr txBox="1">
            <a:spLocks noGrp="1"/>
          </p:cNvSpPr>
          <p:nvPr>
            <p:ph type="ctrTitle"/>
          </p:nvPr>
        </p:nvSpPr>
        <p:spPr>
          <a:xfrm>
            <a:off x="2296350" y="1991850"/>
            <a:ext cx="4551299" cy="1159799"/>
          </a:xfrm>
          <a:prstGeom prst="rect">
            <a:avLst/>
          </a:prstGeom>
        </p:spPr>
        <p:txBody>
          <a:bodyPr lIns="91425" tIns="91425" rIns="91425" bIns="91425" anchor="ctr" anchorCtr="0"/>
          <a:lstStyle>
            <a:lvl1pPr lvl="0" algn="ctr">
              <a:spcBef>
                <a:spcPts val="0"/>
              </a:spcBef>
              <a:buClr>
                <a:srgbClr val="434343"/>
              </a:buClr>
              <a:buSzPct val="100000"/>
              <a:defRPr sz="3000">
                <a:solidFill>
                  <a:srgbClr val="434343"/>
                </a:solidFill>
              </a:defRPr>
            </a:lvl1pPr>
            <a:lvl2pPr lvl="1" algn="ctr">
              <a:spcBef>
                <a:spcPts val="0"/>
              </a:spcBef>
              <a:buClr>
                <a:srgbClr val="434343"/>
              </a:buClr>
              <a:buSzPct val="100000"/>
              <a:defRPr sz="3000">
                <a:solidFill>
                  <a:srgbClr val="434343"/>
                </a:solidFill>
              </a:defRPr>
            </a:lvl2pPr>
            <a:lvl3pPr lvl="2" algn="ctr">
              <a:spcBef>
                <a:spcPts val="0"/>
              </a:spcBef>
              <a:buClr>
                <a:srgbClr val="434343"/>
              </a:buClr>
              <a:buSzPct val="100000"/>
              <a:defRPr sz="3000">
                <a:solidFill>
                  <a:srgbClr val="434343"/>
                </a:solidFill>
              </a:defRPr>
            </a:lvl3pPr>
            <a:lvl4pPr lvl="3" algn="ctr">
              <a:spcBef>
                <a:spcPts val="0"/>
              </a:spcBef>
              <a:buClr>
                <a:srgbClr val="434343"/>
              </a:buClr>
              <a:buSzPct val="100000"/>
              <a:defRPr sz="3000">
                <a:solidFill>
                  <a:srgbClr val="434343"/>
                </a:solidFill>
              </a:defRPr>
            </a:lvl4pPr>
            <a:lvl5pPr lvl="4" algn="ctr">
              <a:spcBef>
                <a:spcPts val="0"/>
              </a:spcBef>
              <a:buClr>
                <a:srgbClr val="434343"/>
              </a:buClr>
              <a:buSzPct val="100000"/>
              <a:defRPr sz="3000">
                <a:solidFill>
                  <a:srgbClr val="434343"/>
                </a:solidFill>
              </a:defRPr>
            </a:lvl5pPr>
            <a:lvl6pPr lvl="5" algn="ctr">
              <a:spcBef>
                <a:spcPts val="0"/>
              </a:spcBef>
              <a:buClr>
                <a:srgbClr val="434343"/>
              </a:buClr>
              <a:buSzPct val="100000"/>
              <a:defRPr sz="3000">
                <a:solidFill>
                  <a:srgbClr val="434343"/>
                </a:solidFill>
              </a:defRPr>
            </a:lvl6pPr>
            <a:lvl7pPr lvl="6" algn="ctr">
              <a:spcBef>
                <a:spcPts val="0"/>
              </a:spcBef>
              <a:buClr>
                <a:srgbClr val="434343"/>
              </a:buClr>
              <a:buSzPct val="100000"/>
              <a:defRPr sz="3000">
                <a:solidFill>
                  <a:srgbClr val="434343"/>
                </a:solidFill>
              </a:defRPr>
            </a:lvl7pPr>
            <a:lvl8pPr lvl="7" algn="ctr">
              <a:spcBef>
                <a:spcPts val="0"/>
              </a:spcBef>
              <a:buClr>
                <a:srgbClr val="434343"/>
              </a:buClr>
              <a:buSzPct val="100000"/>
              <a:defRPr sz="3000">
                <a:solidFill>
                  <a:srgbClr val="434343"/>
                </a:solidFill>
              </a:defRPr>
            </a:lvl8pPr>
            <a:lvl9pPr lvl="8" algn="ctr">
              <a:spcBef>
                <a:spcPts val="0"/>
              </a:spcBef>
              <a:buClr>
                <a:srgbClr val="434343"/>
              </a:buClr>
              <a:buSzPct val="100000"/>
              <a:defRPr sz="3000">
                <a:solidFill>
                  <a:srgbClr val="434343"/>
                </a:solidFill>
              </a:defRPr>
            </a:lvl9pPr>
          </a:lstStyle>
          <a:p>
            <a:endParaRPr/>
          </a:p>
        </p:txBody>
      </p:sp>
    </p:spTree>
    <p:extLst>
      <p:ext uri="{BB962C8B-B14F-4D97-AF65-F5344CB8AC3E}">
        <p14:creationId xmlns:p14="http://schemas.microsoft.com/office/powerpoint/2010/main" val="416153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28651" y="273843"/>
            <a:ext cx="7886699" cy="994172"/>
          </a:xfrm>
          <a:prstGeom prst="rect">
            <a:avLst/>
          </a:prstGeom>
          <a:noFill/>
          <a:ln>
            <a:noFill/>
          </a:ln>
        </p:spPr>
        <p:txBody>
          <a:bodyPr lIns="68569" tIns="68569" rIns="68569" bIns="68569"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19" name="Shape 19"/>
          <p:cNvSpPr txBox="1">
            <a:spLocks noGrp="1"/>
          </p:cNvSpPr>
          <p:nvPr>
            <p:ph type="body" idx="1"/>
          </p:nvPr>
        </p:nvSpPr>
        <p:spPr>
          <a:xfrm>
            <a:off x="628651" y="1369219"/>
            <a:ext cx="7886699" cy="3263504"/>
          </a:xfrm>
          <a:prstGeom prst="rect">
            <a:avLst/>
          </a:prstGeom>
          <a:noFill/>
          <a:ln>
            <a:noFill/>
          </a:ln>
        </p:spPr>
        <p:txBody>
          <a:bodyPr lIns="68569" tIns="68569" rIns="68569" bIns="68569"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628651" y="4767263"/>
            <a:ext cx="2057399" cy="273844"/>
          </a:xfrm>
          <a:prstGeom prst="rect">
            <a:avLst/>
          </a:prstGeom>
          <a:noFill/>
          <a:ln>
            <a:noFill/>
          </a:ln>
        </p:spPr>
        <p:txBody>
          <a:bodyPr lIns="68569" tIns="68569" rIns="68569" bIns="68569"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3028950" y="4767263"/>
            <a:ext cx="3086100" cy="273844"/>
          </a:xfrm>
          <a:prstGeom prst="rect">
            <a:avLst/>
          </a:prstGeom>
          <a:noFill/>
          <a:ln>
            <a:noFill/>
          </a:ln>
        </p:spPr>
        <p:txBody>
          <a:bodyPr lIns="68569" tIns="68569" rIns="68569" bIns="68569"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6457951" y="4767263"/>
            <a:ext cx="2057399" cy="273844"/>
          </a:xfrm>
          <a:prstGeom prst="rect">
            <a:avLst/>
          </a:prstGeom>
          <a:noFill/>
          <a:ln>
            <a:noFill/>
          </a:ln>
        </p:spPr>
        <p:txBody>
          <a:bodyPr lIns="68569" tIns="34275" rIns="68569" bIns="34275"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60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ubtitle">
    <p:bg>
      <p:bgPr>
        <a:solidFill>
          <a:srgbClr val="FF9E00"/>
        </a:solidFill>
        <a:effectLst/>
      </p:bgPr>
    </p:bg>
    <p:spTree>
      <p:nvGrpSpPr>
        <p:cNvPr id="1" name="Shape 11"/>
        <p:cNvGrpSpPr/>
        <p:nvPr/>
      </p:nvGrpSpPr>
      <p:grpSpPr>
        <a:xfrm>
          <a:off x="0" y="0"/>
          <a:ext cx="0" cy="0"/>
          <a:chOff x="0" y="0"/>
          <a:chExt cx="0" cy="0"/>
        </a:xfrm>
      </p:grpSpPr>
      <p:sp>
        <p:nvSpPr>
          <p:cNvPr id="13" name="Shape 13"/>
          <p:cNvSpPr txBox="1">
            <a:spLocks noGrp="1"/>
          </p:cNvSpPr>
          <p:nvPr>
            <p:ph type="ctrTitle"/>
          </p:nvPr>
        </p:nvSpPr>
        <p:spPr>
          <a:xfrm>
            <a:off x="1933200" y="2189999"/>
            <a:ext cx="5277599" cy="447600"/>
          </a:xfrm>
          <a:prstGeom prst="rect">
            <a:avLst/>
          </a:prstGeom>
        </p:spPr>
        <p:txBody>
          <a:bodyPr lIns="91425" tIns="91425" rIns="91425" bIns="91425" anchor="b" anchorCtr="0"/>
          <a:lstStyle>
            <a:lvl1pPr lvl="0" algn="ctr" rtl="0">
              <a:spcBef>
                <a:spcPts val="0"/>
              </a:spcBef>
              <a:buClr>
                <a:srgbClr val="434343"/>
              </a:buClr>
              <a:buSzPct val="100000"/>
              <a:defRPr sz="2400" b="0">
                <a:solidFill>
                  <a:srgbClr val="434343"/>
                </a:solidFill>
              </a:defRPr>
            </a:lvl1pPr>
            <a:lvl2pPr lvl="1" algn="ctr" rtl="0">
              <a:spcBef>
                <a:spcPts val="0"/>
              </a:spcBef>
              <a:buClr>
                <a:srgbClr val="434343"/>
              </a:buClr>
              <a:buSzPct val="100000"/>
              <a:defRPr sz="2400" b="0">
                <a:solidFill>
                  <a:srgbClr val="434343"/>
                </a:solidFill>
              </a:defRPr>
            </a:lvl2pPr>
            <a:lvl3pPr lvl="2" algn="ctr" rtl="0">
              <a:spcBef>
                <a:spcPts val="0"/>
              </a:spcBef>
              <a:buClr>
                <a:srgbClr val="434343"/>
              </a:buClr>
              <a:buSzPct val="100000"/>
              <a:defRPr sz="2400" b="0">
                <a:solidFill>
                  <a:srgbClr val="434343"/>
                </a:solidFill>
              </a:defRPr>
            </a:lvl3pPr>
            <a:lvl4pPr lvl="3" algn="ctr" rtl="0">
              <a:spcBef>
                <a:spcPts val="0"/>
              </a:spcBef>
              <a:buClr>
                <a:srgbClr val="434343"/>
              </a:buClr>
              <a:buSzPct val="100000"/>
              <a:defRPr sz="2400" b="0">
                <a:solidFill>
                  <a:srgbClr val="434343"/>
                </a:solidFill>
              </a:defRPr>
            </a:lvl4pPr>
            <a:lvl5pPr lvl="4" algn="ctr" rtl="0">
              <a:spcBef>
                <a:spcPts val="0"/>
              </a:spcBef>
              <a:buClr>
                <a:srgbClr val="434343"/>
              </a:buClr>
              <a:buSzPct val="100000"/>
              <a:defRPr sz="2400" b="0">
                <a:solidFill>
                  <a:srgbClr val="434343"/>
                </a:solidFill>
              </a:defRPr>
            </a:lvl5pPr>
            <a:lvl6pPr lvl="5" algn="ctr" rtl="0">
              <a:spcBef>
                <a:spcPts val="0"/>
              </a:spcBef>
              <a:buClr>
                <a:srgbClr val="434343"/>
              </a:buClr>
              <a:buSzPct val="100000"/>
              <a:defRPr sz="2400" b="0">
                <a:solidFill>
                  <a:srgbClr val="434343"/>
                </a:solidFill>
              </a:defRPr>
            </a:lvl6pPr>
            <a:lvl7pPr lvl="6" algn="ctr" rtl="0">
              <a:spcBef>
                <a:spcPts val="0"/>
              </a:spcBef>
              <a:buClr>
                <a:srgbClr val="434343"/>
              </a:buClr>
              <a:buSzPct val="100000"/>
              <a:defRPr sz="2400" b="0">
                <a:solidFill>
                  <a:srgbClr val="434343"/>
                </a:solidFill>
              </a:defRPr>
            </a:lvl7pPr>
            <a:lvl8pPr lvl="7" algn="ctr" rtl="0">
              <a:spcBef>
                <a:spcPts val="0"/>
              </a:spcBef>
              <a:buClr>
                <a:srgbClr val="434343"/>
              </a:buClr>
              <a:buSzPct val="100000"/>
              <a:defRPr sz="2400" b="0">
                <a:solidFill>
                  <a:srgbClr val="434343"/>
                </a:solidFill>
              </a:defRPr>
            </a:lvl8pPr>
            <a:lvl9pPr lvl="8" algn="ctr" rtl="0">
              <a:spcBef>
                <a:spcPts val="0"/>
              </a:spcBef>
              <a:buClr>
                <a:srgbClr val="434343"/>
              </a:buClr>
              <a:buSzPct val="100000"/>
              <a:defRPr sz="2400" b="0">
                <a:solidFill>
                  <a:srgbClr val="434343"/>
                </a:solidFill>
              </a:defRPr>
            </a:lvl9pPr>
          </a:lstStyle>
          <a:p>
            <a:endParaRPr/>
          </a:p>
        </p:txBody>
      </p:sp>
      <p:sp>
        <p:nvSpPr>
          <p:cNvPr id="14" name="Shape 14"/>
          <p:cNvSpPr txBox="1">
            <a:spLocks noGrp="1"/>
          </p:cNvSpPr>
          <p:nvPr>
            <p:ph type="subTitle" idx="1"/>
          </p:nvPr>
        </p:nvSpPr>
        <p:spPr>
          <a:xfrm>
            <a:off x="685800" y="2505900"/>
            <a:ext cx="7772400" cy="447600"/>
          </a:xfrm>
          <a:prstGeom prst="rect">
            <a:avLst/>
          </a:prstGeom>
        </p:spPr>
        <p:txBody>
          <a:bodyPr lIns="91425" tIns="91425" rIns="91425" bIns="91425" anchor="t" anchorCtr="0"/>
          <a:lstStyle>
            <a:lvl1pPr lvl="0" algn="ctr" rtl="0">
              <a:spcBef>
                <a:spcPts val="0"/>
              </a:spcBef>
              <a:buClr>
                <a:srgbClr val="FFFFFF"/>
              </a:buClr>
              <a:buSzPct val="100000"/>
              <a:buNone/>
              <a:defRPr sz="1800">
                <a:solidFill>
                  <a:srgbClr val="FFFFFF"/>
                </a:solidFill>
              </a:defRPr>
            </a:lvl1pPr>
            <a:lvl2pPr lvl="1" algn="ctr" rtl="0">
              <a:spcBef>
                <a:spcPts val="0"/>
              </a:spcBef>
              <a:buClr>
                <a:srgbClr val="FFFFFF"/>
              </a:buClr>
              <a:buNone/>
              <a:defRPr sz="1800">
                <a:solidFill>
                  <a:srgbClr val="FFFFFF"/>
                </a:solidFill>
              </a:defRPr>
            </a:lvl2pPr>
            <a:lvl3pPr lvl="2" algn="ctr" rtl="0">
              <a:spcBef>
                <a:spcPts val="0"/>
              </a:spcBef>
              <a:buClr>
                <a:srgbClr val="FFFFFF"/>
              </a:buClr>
              <a:buSzPct val="100000"/>
              <a:buNone/>
              <a:defRPr sz="1800">
                <a:solidFill>
                  <a:srgbClr val="FFFFFF"/>
                </a:solidFill>
              </a:defRPr>
            </a:lvl3pPr>
            <a:lvl4pPr lvl="3" algn="ctr" rtl="0">
              <a:spcBef>
                <a:spcPts val="0"/>
              </a:spcBef>
              <a:buClr>
                <a:srgbClr val="FFFFFF"/>
              </a:buClr>
              <a:buNone/>
              <a:defRPr>
                <a:solidFill>
                  <a:srgbClr val="FFFFFF"/>
                </a:solidFill>
              </a:defRPr>
            </a:lvl4pPr>
            <a:lvl5pPr lvl="4" algn="ctr" rtl="0">
              <a:spcBef>
                <a:spcPts val="0"/>
              </a:spcBef>
              <a:buClr>
                <a:srgbClr val="FFFFFF"/>
              </a:buClr>
              <a:buNone/>
              <a:defRPr>
                <a:solidFill>
                  <a:srgbClr val="FFFFFF"/>
                </a:solidFill>
              </a:defRPr>
            </a:lvl5pPr>
            <a:lvl6pPr lvl="5" algn="ctr" rtl="0">
              <a:spcBef>
                <a:spcPts val="0"/>
              </a:spcBef>
              <a:buClr>
                <a:srgbClr val="FFFFFF"/>
              </a:buClr>
              <a:buNone/>
              <a:defRPr>
                <a:solidFill>
                  <a:srgbClr val="FFFFFF"/>
                </a:solidFill>
              </a:defRPr>
            </a:lvl6pPr>
            <a:lvl7pPr lvl="6" algn="ctr" rtl="0">
              <a:spcBef>
                <a:spcPts val="0"/>
              </a:spcBef>
              <a:buClr>
                <a:srgbClr val="FFFFFF"/>
              </a:buClr>
              <a:buNone/>
              <a:defRPr>
                <a:solidFill>
                  <a:srgbClr val="FFFFFF"/>
                </a:solidFill>
              </a:defRPr>
            </a:lvl7pPr>
            <a:lvl8pPr lvl="7" algn="ctr" rtl="0">
              <a:spcBef>
                <a:spcPts val="0"/>
              </a:spcBef>
              <a:buClr>
                <a:srgbClr val="FFFFFF"/>
              </a:buClr>
              <a:buNone/>
              <a:defRPr>
                <a:solidFill>
                  <a:srgbClr val="FFFFFF"/>
                </a:solidFill>
              </a:defRPr>
            </a:lvl8pPr>
            <a:lvl9pPr lvl="8" algn="ctr" rtl="0">
              <a:spcBef>
                <a:spcPts val="0"/>
              </a:spcBef>
              <a:buClr>
                <a:srgbClr val="FFFFFF"/>
              </a:buClr>
              <a:buNone/>
              <a:defRPr>
                <a:solidFill>
                  <a:srgbClr val="FFFFFF"/>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Quote">
    <p:bg>
      <p:bgPr>
        <a:solidFill>
          <a:srgbClr val="434343"/>
        </a:solidFill>
        <a:effectLst/>
      </p:bgPr>
    </p:bg>
    <p:spTree>
      <p:nvGrpSpPr>
        <p:cNvPr id="1" name="Shape 15"/>
        <p:cNvGrpSpPr/>
        <p:nvPr/>
      </p:nvGrpSpPr>
      <p:grpSpPr>
        <a:xfrm>
          <a:off x="0" y="0"/>
          <a:ext cx="0" cy="0"/>
          <a:chOff x="0" y="0"/>
          <a:chExt cx="0" cy="0"/>
        </a:xfrm>
      </p:grpSpPr>
      <p:sp>
        <p:nvSpPr>
          <p:cNvPr id="16" name="Shape 16"/>
          <p:cNvSpPr/>
          <p:nvPr/>
        </p:nvSpPr>
        <p:spPr>
          <a:xfrm>
            <a:off x="818062" y="805650"/>
            <a:ext cx="7507875" cy="3532200"/>
          </a:xfrm>
          <a:custGeom>
            <a:avLst/>
            <a:gdLst/>
            <a:ahLst/>
            <a:cxnLst/>
            <a:rect l="0" t="0" r="0" b="0"/>
            <a:pathLst>
              <a:path w="300315" h="141288" extrusionOk="0">
                <a:moveTo>
                  <a:pt x="121105" y="0"/>
                </a:moveTo>
                <a:lnTo>
                  <a:pt x="0" y="0"/>
                </a:lnTo>
                <a:lnTo>
                  <a:pt x="0" y="141288"/>
                </a:lnTo>
                <a:lnTo>
                  <a:pt x="300315" y="141288"/>
                </a:lnTo>
                <a:lnTo>
                  <a:pt x="300315" y="305"/>
                </a:lnTo>
                <a:lnTo>
                  <a:pt x="179211" y="305"/>
                </a:lnTo>
              </a:path>
            </a:pathLst>
          </a:custGeom>
          <a:noFill/>
          <a:ln w="76200" cap="flat" cmpd="sng">
            <a:solidFill>
              <a:srgbClr val="FF9E00"/>
            </a:solidFill>
            <a:prstDash val="solid"/>
            <a:miter/>
            <a:headEnd type="none" w="lg" len="lg"/>
            <a:tailEnd type="none" w="lg" len="lg"/>
          </a:ln>
        </p:spPr>
      </p:sp>
      <p:sp>
        <p:nvSpPr>
          <p:cNvPr id="17" name="Shape 17"/>
          <p:cNvSpPr txBox="1">
            <a:spLocks noGrp="1"/>
          </p:cNvSpPr>
          <p:nvPr>
            <p:ph type="body" idx="1"/>
          </p:nvPr>
        </p:nvSpPr>
        <p:spPr>
          <a:xfrm>
            <a:off x="2037600" y="2161800"/>
            <a:ext cx="5068799" cy="819899"/>
          </a:xfrm>
          <a:prstGeom prst="rect">
            <a:avLst/>
          </a:prstGeom>
        </p:spPr>
        <p:txBody>
          <a:bodyPr lIns="91425" tIns="91425" rIns="91425" bIns="91425" anchor="ctr" anchorCtr="0"/>
          <a:lstStyle>
            <a:lvl1pPr lvl="0" algn="ctr" rtl="0">
              <a:spcBef>
                <a:spcPts val="0"/>
              </a:spcBef>
              <a:buSzPct val="100000"/>
              <a:defRPr sz="1800" i="1">
                <a:solidFill>
                  <a:srgbClr val="CCCCCC"/>
                </a:solidFill>
              </a:defRPr>
            </a:lvl1pPr>
            <a:lvl2pPr lvl="1" algn="ctr" rtl="0">
              <a:spcBef>
                <a:spcPts val="0"/>
              </a:spcBef>
              <a:defRPr sz="1800" i="1">
                <a:solidFill>
                  <a:srgbClr val="CCCCCC"/>
                </a:solidFill>
              </a:defRPr>
            </a:lvl2pPr>
            <a:lvl3pPr lvl="2" algn="ctr" rtl="0">
              <a:spcBef>
                <a:spcPts val="0"/>
              </a:spcBef>
              <a:buSzPct val="100000"/>
              <a:defRPr sz="1800" i="1">
                <a:solidFill>
                  <a:srgbClr val="CCCCCC"/>
                </a:solidFill>
              </a:defRPr>
            </a:lvl3pPr>
            <a:lvl4pPr lvl="3" algn="ctr" rtl="0">
              <a:spcBef>
                <a:spcPts val="0"/>
              </a:spcBef>
              <a:defRPr i="1">
                <a:solidFill>
                  <a:srgbClr val="CCCCCC"/>
                </a:solidFill>
              </a:defRPr>
            </a:lvl4pPr>
            <a:lvl5pPr lvl="4" algn="ctr" rtl="0">
              <a:spcBef>
                <a:spcPts val="0"/>
              </a:spcBef>
              <a:defRPr i="1">
                <a:solidFill>
                  <a:srgbClr val="CCCCCC"/>
                </a:solidFill>
              </a:defRPr>
            </a:lvl5pPr>
            <a:lvl6pPr lvl="5" algn="ctr" rtl="0">
              <a:spcBef>
                <a:spcPts val="0"/>
              </a:spcBef>
              <a:buClr>
                <a:srgbClr val="CCCCCC"/>
              </a:buClr>
              <a:defRPr i="1">
                <a:solidFill>
                  <a:srgbClr val="CCCCCC"/>
                </a:solidFill>
              </a:defRPr>
            </a:lvl6pPr>
            <a:lvl7pPr lvl="6" algn="ctr" rtl="0">
              <a:spcBef>
                <a:spcPts val="0"/>
              </a:spcBef>
              <a:buClr>
                <a:srgbClr val="CCCCCC"/>
              </a:buClr>
              <a:defRPr i="1">
                <a:solidFill>
                  <a:srgbClr val="CCCCCC"/>
                </a:solidFill>
              </a:defRPr>
            </a:lvl7pPr>
            <a:lvl8pPr lvl="7" algn="ctr" rtl="0">
              <a:spcBef>
                <a:spcPts val="0"/>
              </a:spcBef>
              <a:buClr>
                <a:srgbClr val="CCCCCC"/>
              </a:buClr>
              <a:defRPr i="1">
                <a:solidFill>
                  <a:srgbClr val="CCCCCC"/>
                </a:solidFill>
              </a:defRPr>
            </a:lvl8pPr>
            <a:lvl9pPr lvl="8" algn="ctr">
              <a:spcBef>
                <a:spcPts val="0"/>
              </a:spcBef>
              <a:buClr>
                <a:srgbClr val="CCCCCC"/>
              </a:buClr>
              <a:defRPr i="1">
                <a:solidFill>
                  <a:srgbClr val="CCCCCC"/>
                </a:solidFill>
              </a:defRPr>
            </a:lvl9pPr>
          </a:lstStyle>
          <a:p>
            <a:endParaRPr/>
          </a:p>
        </p:txBody>
      </p:sp>
      <p:sp>
        <p:nvSpPr>
          <p:cNvPr id="18" name="Shape 18"/>
          <p:cNvSpPr txBox="1"/>
          <p:nvPr/>
        </p:nvSpPr>
        <p:spPr>
          <a:xfrm>
            <a:off x="3853200" y="293593"/>
            <a:ext cx="1437600" cy="653699"/>
          </a:xfrm>
          <a:prstGeom prst="rect">
            <a:avLst/>
          </a:prstGeom>
          <a:noFill/>
          <a:ln>
            <a:noFill/>
          </a:ln>
        </p:spPr>
        <p:txBody>
          <a:bodyPr lIns="91425" tIns="91425" rIns="91425" bIns="91425" anchor="t" anchorCtr="0">
            <a:noAutofit/>
          </a:bodyPr>
          <a:lstStyle/>
          <a:p>
            <a:pPr algn="ctr"/>
            <a:r>
              <a:rPr lang="en" sz="9600">
                <a:solidFill>
                  <a:srgbClr val="FF9E00"/>
                </a:solidFill>
                <a:latin typeface="Montserrat"/>
                <a:ea typeface="Montserrat"/>
                <a:cs typeface="Montserrat"/>
                <a:sym typeface="Montserrat"/>
              </a:rPr>
              <a:t>“</a:t>
            </a:r>
          </a:p>
        </p:txBody>
      </p:sp>
    </p:spTree>
    <p:extLst>
      <p:ext uri="{BB962C8B-B14F-4D97-AF65-F5344CB8AC3E}">
        <p14:creationId xmlns:p14="http://schemas.microsoft.com/office/powerpoint/2010/main" val="2545333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19"/>
        <p:cNvGrpSpPr/>
        <p:nvPr/>
      </p:nvGrpSpPr>
      <p:grpSpPr>
        <a:xfrm>
          <a:off x="0" y="0"/>
          <a:ext cx="0" cy="0"/>
          <a:chOff x="0" y="0"/>
          <a:chExt cx="0" cy="0"/>
        </a:xfrm>
      </p:grpSpPr>
      <p:sp>
        <p:nvSpPr>
          <p:cNvPr id="20" name="Shape 20"/>
          <p:cNvSpPr/>
          <p:nvPr/>
        </p:nvSpPr>
        <p:spPr>
          <a:xfrm>
            <a:off x="259950" y="274275"/>
            <a:ext cx="8624125" cy="4594950"/>
          </a:xfrm>
          <a:custGeom>
            <a:avLst/>
            <a:gdLst/>
            <a:ahLst/>
            <a:cxnLst/>
            <a:rect l="0" t="0" r="0" b="0"/>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rgbClr val="FF9E00"/>
            </a:solidFill>
            <a:prstDash val="solid"/>
            <a:miter/>
            <a:headEnd type="none" w="lg" len="lg"/>
            <a:tailEnd type="none" w="lg" len="lg"/>
          </a:ln>
        </p:spPr>
      </p:sp>
      <p:sp>
        <p:nvSpPr>
          <p:cNvPr id="21" name="Shape 21"/>
          <p:cNvSpPr txBox="1">
            <a:spLocks noGrp="1"/>
          </p:cNvSpPr>
          <p:nvPr>
            <p:ph type="title"/>
          </p:nvPr>
        </p:nvSpPr>
        <p:spPr>
          <a:xfrm>
            <a:off x="3241650" y="91565"/>
            <a:ext cx="2660700" cy="7337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916650" y="950850"/>
            <a:ext cx="7310699" cy="3241800"/>
          </a:xfrm>
          <a:prstGeom prst="rect">
            <a:avLst/>
          </a:prstGeom>
        </p:spPr>
        <p:txBody>
          <a:bodyPr lIns="91425" tIns="91425" rIns="91425" bIns="91425" anchor="t" anchorCtr="0"/>
          <a:lstStyle>
            <a:lvl1pPr lvl="0">
              <a:spcBef>
                <a:spcPts val="0"/>
              </a:spcBef>
              <a:defRPr sz="2400"/>
            </a:lvl1pPr>
            <a:lvl2pPr lvl="1">
              <a:spcBef>
                <a:spcPts val="0"/>
              </a:spcBef>
              <a:defRPr/>
            </a:lvl2pPr>
            <a:lvl3pPr lvl="2">
              <a:spcBef>
                <a:spcPts val="0"/>
              </a:spcBef>
              <a:defRPr/>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Tree>
    <p:extLst>
      <p:ext uri="{BB962C8B-B14F-4D97-AF65-F5344CB8AC3E}">
        <p14:creationId xmlns:p14="http://schemas.microsoft.com/office/powerpoint/2010/main" val="324139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23"/>
        <p:cNvGrpSpPr/>
        <p:nvPr/>
      </p:nvGrpSpPr>
      <p:grpSpPr>
        <a:xfrm>
          <a:off x="0" y="0"/>
          <a:ext cx="0" cy="0"/>
          <a:chOff x="0" y="0"/>
          <a:chExt cx="0" cy="0"/>
        </a:xfrm>
      </p:grpSpPr>
      <p:sp>
        <p:nvSpPr>
          <p:cNvPr id="24" name="Shape 24"/>
          <p:cNvSpPr/>
          <p:nvPr/>
        </p:nvSpPr>
        <p:spPr>
          <a:xfrm>
            <a:off x="259950" y="274275"/>
            <a:ext cx="8624125" cy="4594950"/>
          </a:xfrm>
          <a:custGeom>
            <a:avLst/>
            <a:gdLst/>
            <a:ahLst/>
            <a:cxnLst/>
            <a:rect l="0" t="0" r="0" b="0"/>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rgbClr val="FF9E00"/>
            </a:solidFill>
            <a:prstDash val="solid"/>
            <a:miter/>
            <a:headEnd type="none" w="lg" len="lg"/>
            <a:tailEnd type="none" w="lg" len="lg"/>
          </a:ln>
        </p:spPr>
      </p:sp>
      <p:sp>
        <p:nvSpPr>
          <p:cNvPr id="25" name="Shape 25"/>
          <p:cNvSpPr txBox="1">
            <a:spLocks noGrp="1"/>
          </p:cNvSpPr>
          <p:nvPr>
            <p:ph type="title"/>
          </p:nvPr>
        </p:nvSpPr>
        <p:spPr>
          <a:xfrm>
            <a:off x="3241650" y="91565"/>
            <a:ext cx="2660700" cy="7337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840975" y="956004"/>
            <a:ext cx="3621899" cy="29654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
        <p:nvSpPr>
          <p:cNvPr id="27" name="Shape 27"/>
          <p:cNvSpPr txBox="1">
            <a:spLocks noGrp="1"/>
          </p:cNvSpPr>
          <p:nvPr>
            <p:ph type="body" idx="2"/>
          </p:nvPr>
        </p:nvSpPr>
        <p:spPr>
          <a:xfrm>
            <a:off x="4681052" y="956004"/>
            <a:ext cx="3621899" cy="29654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Tree>
    <p:extLst>
      <p:ext uri="{BB962C8B-B14F-4D97-AF65-F5344CB8AC3E}">
        <p14:creationId xmlns:p14="http://schemas.microsoft.com/office/powerpoint/2010/main" val="409566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28"/>
        <p:cNvGrpSpPr/>
        <p:nvPr/>
      </p:nvGrpSpPr>
      <p:grpSpPr>
        <a:xfrm>
          <a:off x="0" y="0"/>
          <a:ext cx="0" cy="0"/>
          <a:chOff x="0" y="0"/>
          <a:chExt cx="0" cy="0"/>
        </a:xfrm>
      </p:grpSpPr>
      <p:sp>
        <p:nvSpPr>
          <p:cNvPr id="29" name="Shape 29"/>
          <p:cNvSpPr/>
          <p:nvPr/>
        </p:nvSpPr>
        <p:spPr>
          <a:xfrm>
            <a:off x="259950" y="274275"/>
            <a:ext cx="8624125" cy="4594950"/>
          </a:xfrm>
          <a:custGeom>
            <a:avLst/>
            <a:gdLst/>
            <a:ahLst/>
            <a:cxnLst/>
            <a:rect l="0" t="0" r="0" b="0"/>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rgbClr val="FF9E00"/>
            </a:solidFill>
            <a:prstDash val="solid"/>
            <a:miter/>
            <a:headEnd type="none" w="lg" len="lg"/>
            <a:tailEnd type="none" w="lg" len="lg"/>
          </a:ln>
        </p:spPr>
      </p:sp>
      <p:sp>
        <p:nvSpPr>
          <p:cNvPr id="30" name="Shape 30"/>
          <p:cNvSpPr txBox="1">
            <a:spLocks noGrp="1"/>
          </p:cNvSpPr>
          <p:nvPr>
            <p:ph type="title"/>
          </p:nvPr>
        </p:nvSpPr>
        <p:spPr>
          <a:xfrm>
            <a:off x="3241650" y="91565"/>
            <a:ext cx="2660700" cy="7337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1" name="Shape 31"/>
          <p:cNvSpPr txBox="1">
            <a:spLocks noGrp="1"/>
          </p:cNvSpPr>
          <p:nvPr>
            <p:ph type="body" idx="1"/>
          </p:nvPr>
        </p:nvSpPr>
        <p:spPr>
          <a:xfrm>
            <a:off x="753900" y="971550"/>
            <a:ext cx="2440499" cy="3241500"/>
          </a:xfrm>
          <a:prstGeom prst="rect">
            <a:avLst/>
          </a:prstGeom>
        </p:spPr>
        <p:txBody>
          <a:bodyPr lIns="91425" tIns="91425" rIns="91425" bIns="91425" anchor="t" anchorCtr="0"/>
          <a:lstStyle>
            <a:lvl1pPr lvl="0" rtl="0">
              <a:spcBef>
                <a:spcPts val="0"/>
              </a:spcBef>
              <a:buSzPct val="100000"/>
              <a:defRPr sz="1800"/>
            </a:lvl1pPr>
            <a:lvl2pPr lvl="1" rtl="0">
              <a:spcBef>
                <a:spcPts val="0"/>
              </a:spcBef>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2" name="Shape 32"/>
          <p:cNvSpPr txBox="1">
            <a:spLocks noGrp="1"/>
          </p:cNvSpPr>
          <p:nvPr>
            <p:ph type="body" idx="2"/>
          </p:nvPr>
        </p:nvSpPr>
        <p:spPr>
          <a:xfrm>
            <a:off x="3319596" y="971550"/>
            <a:ext cx="2440499" cy="3241500"/>
          </a:xfrm>
          <a:prstGeom prst="rect">
            <a:avLst/>
          </a:prstGeom>
        </p:spPr>
        <p:txBody>
          <a:bodyPr lIns="91425" tIns="91425" rIns="91425" bIns="91425" anchor="t" anchorCtr="0"/>
          <a:lstStyle>
            <a:lvl1pPr lvl="0" rtl="0">
              <a:spcBef>
                <a:spcPts val="0"/>
              </a:spcBef>
              <a:buSzPct val="100000"/>
              <a:defRPr sz="1800"/>
            </a:lvl1pPr>
            <a:lvl2pPr lvl="1" rtl="0">
              <a:spcBef>
                <a:spcPts val="0"/>
              </a:spcBef>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3" name="Shape 33"/>
          <p:cNvSpPr txBox="1">
            <a:spLocks noGrp="1"/>
          </p:cNvSpPr>
          <p:nvPr>
            <p:ph type="body" idx="3"/>
          </p:nvPr>
        </p:nvSpPr>
        <p:spPr>
          <a:xfrm>
            <a:off x="5885291" y="971550"/>
            <a:ext cx="2440499" cy="3241500"/>
          </a:xfrm>
          <a:prstGeom prst="rect">
            <a:avLst/>
          </a:prstGeom>
        </p:spPr>
        <p:txBody>
          <a:bodyPr lIns="91425" tIns="91425" rIns="91425" bIns="91425" anchor="t" anchorCtr="0"/>
          <a:lstStyle>
            <a:lvl1pPr lvl="0" rtl="0">
              <a:spcBef>
                <a:spcPts val="0"/>
              </a:spcBef>
              <a:buSzPct val="100000"/>
              <a:defRPr sz="1800"/>
            </a:lvl1pPr>
            <a:lvl2pPr lvl="1" rtl="0">
              <a:spcBef>
                <a:spcPts val="0"/>
              </a:spcBef>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ext uri="{BB962C8B-B14F-4D97-AF65-F5344CB8AC3E}">
        <p14:creationId xmlns:p14="http://schemas.microsoft.com/office/powerpoint/2010/main" val="4002476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3241650" y="91565"/>
            <a:ext cx="2660700" cy="7337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6" name="Shape 36"/>
          <p:cNvSpPr/>
          <p:nvPr/>
        </p:nvSpPr>
        <p:spPr>
          <a:xfrm>
            <a:off x="259950" y="274275"/>
            <a:ext cx="8624125" cy="4594950"/>
          </a:xfrm>
          <a:custGeom>
            <a:avLst/>
            <a:gdLst/>
            <a:ahLst/>
            <a:cxnLst/>
            <a:rect l="0" t="0" r="0" b="0"/>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rgbClr val="FF9E00"/>
            </a:solidFill>
            <a:prstDash val="solid"/>
            <a:miter/>
            <a:headEnd type="none" w="lg" len="lg"/>
            <a:tailEnd type="none" w="lg" len="lg"/>
          </a:ln>
        </p:spPr>
      </p:sp>
    </p:spTree>
    <p:extLst>
      <p:ext uri="{BB962C8B-B14F-4D97-AF65-F5344CB8AC3E}">
        <p14:creationId xmlns:p14="http://schemas.microsoft.com/office/powerpoint/2010/main" val="968199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aption">
    <p:spTree>
      <p:nvGrpSpPr>
        <p:cNvPr id="1" name="Shape 37"/>
        <p:cNvGrpSpPr/>
        <p:nvPr/>
      </p:nvGrpSpPr>
      <p:grpSpPr>
        <a:xfrm>
          <a:off x="0" y="0"/>
          <a:ext cx="0" cy="0"/>
          <a:chOff x="0" y="0"/>
          <a:chExt cx="0" cy="0"/>
        </a:xfrm>
      </p:grpSpPr>
      <p:sp>
        <p:nvSpPr>
          <p:cNvPr id="38" name="Shape 38"/>
          <p:cNvSpPr/>
          <p:nvPr/>
        </p:nvSpPr>
        <p:spPr>
          <a:xfrm rot="10800000" flipH="1">
            <a:off x="259950" y="274275"/>
            <a:ext cx="8624125" cy="4594950"/>
          </a:xfrm>
          <a:custGeom>
            <a:avLst/>
            <a:gdLst/>
            <a:ahLst/>
            <a:cxnLst/>
            <a:rect l="0" t="0" r="0" b="0"/>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rgbClr val="FF9E00"/>
            </a:solidFill>
            <a:prstDash val="solid"/>
            <a:miter/>
            <a:headEnd type="none" w="lg" len="lg"/>
            <a:tailEnd type="none" w="lg" len="lg"/>
          </a:ln>
        </p:spPr>
      </p:sp>
      <p:sp>
        <p:nvSpPr>
          <p:cNvPr id="39" name="Shape 39"/>
          <p:cNvSpPr txBox="1">
            <a:spLocks noGrp="1"/>
          </p:cNvSpPr>
          <p:nvPr>
            <p:ph type="body" idx="1"/>
          </p:nvPr>
        </p:nvSpPr>
        <p:spPr>
          <a:xfrm>
            <a:off x="3104100" y="4513082"/>
            <a:ext cx="2935800" cy="519599"/>
          </a:xfrm>
          <a:prstGeom prst="rect">
            <a:avLst/>
          </a:prstGeom>
        </p:spPr>
        <p:txBody>
          <a:bodyPr lIns="91425" tIns="91425" rIns="91425" bIns="91425" anchor="b" anchorCtr="0"/>
          <a:lstStyle>
            <a:lvl1pPr lvl="0" algn="ctr">
              <a:spcBef>
                <a:spcPts val="360"/>
              </a:spcBef>
              <a:buClr>
                <a:srgbClr val="999999"/>
              </a:buClr>
              <a:buSzPct val="100000"/>
              <a:buNone/>
              <a:defRPr sz="1200" i="1">
                <a:solidFill>
                  <a:srgbClr val="999999"/>
                </a:solidFill>
              </a:defRPr>
            </a:lvl1pPr>
          </a:lstStyle>
          <a:p>
            <a:endParaRPr/>
          </a:p>
        </p:txBody>
      </p:sp>
    </p:spTree>
    <p:extLst>
      <p:ext uri="{BB962C8B-B14F-4D97-AF65-F5344CB8AC3E}">
        <p14:creationId xmlns:p14="http://schemas.microsoft.com/office/powerpoint/2010/main" val="2614178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0"/>
        <p:cNvGrpSpPr/>
        <p:nvPr/>
      </p:nvGrpSpPr>
      <p:grpSpPr>
        <a:xfrm>
          <a:off x="0" y="0"/>
          <a:ext cx="0" cy="0"/>
          <a:chOff x="0" y="0"/>
          <a:chExt cx="0" cy="0"/>
        </a:xfrm>
      </p:grpSpPr>
      <p:sp>
        <p:nvSpPr>
          <p:cNvPr id="41" name="Shape 41"/>
          <p:cNvSpPr/>
          <p:nvPr/>
        </p:nvSpPr>
        <p:spPr>
          <a:xfrm>
            <a:off x="558124" y="550425"/>
            <a:ext cx="8028197" cy="4042637"/>
          </a:xfrm>
          <a:custGeom>
            <a:avLst/>
            <a:gdLst/>
            <a:ahLst/>
            <a:cxnLst/>
            <a:rect l="0" t="0" r="0" b="0"/>
            <a:pathLst>
              <a:path w="344965" h="183798" extrusionOk="0">
                <a:moveTo>
                  <a:pt x="144041" y="38"/>
                </a:moveTo>
                <a:lnTo>
                  <a:pt x="0" y="0"/>
                </a:lnTo>
                <a:lnTo>
                  <a:pt x="0" y="183798"/>
                </a:lnTo>
                <a:lnTo>
                  <a:pt x="344965" y="183798"/>
                </a:lnTo>
                <a:lnTo>
                  <a:pt x="344965" y="0"/>
                </a:lnTo>
                <a:lnTo>
                  <a:pt x="202146" y="38"/>
                </a:lnTo>
              </a:path>
            </a:pathLst>
          </a:custGeom>
          <a:noFill/>
          <a:ln w="76200" cap="flat" cmpd="sng">
            <a:solidFill>
              <a:srgbClr val="FF9E00"/>
            </a:solidFill>
            <a:prstDash val="solid"/>
            <a:miter/>
            <a:headEnd type="none" w="lg" len="lg"/>
            <a:tailEnd type="none" w="lg" len="lg"/>
          </a:ln>
        </p:spPr>
      </p:sp>
    </p:spTree>
    <p:extLst>
      <p:ext uri="{BB962C8B-B14F-4D97-AF65-F5344CB8AC3E}">
        <p14:creationId xmlns:p14="http://schemas.microsoft.com/office/powerpoint/2010/main" val="2679961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inverse">
    <p:bg>
      <p:bgPr>
        <a:solidFill>
          <a:srgbClr val="434343"/>
        </a:solidFill>
        <a:effectLst/>
      </p:bgPr>
    </p:bg>
    <p:spTree>
      <p:nvGrpSpPr>
        <p:cNvPr id="1" name="Shape 42"/>
        <p:cNvGrpSpPr/>
        <p:nvPr/>
      </p:nvGrpSpPr>
      <p:grpSpPr>
        <a:xfrm>
          <a:off x="0" y="0"/>
          <a:ext cx="0" cy="0"/>
          <a:chOff x="0" y="0"/>
          <a:chExt cx="0" cy="0"/>
        </a:xfrm>
      </p:grpSpPr>
      <p:sp>
        <p:nvSpPr>
          <p:cNvPr id="43" name="Shape 43"/>
          <p:cNvSpPr/>
          <p:nvPr/>
        </p:nvSpPr>
        <p:spPr>
          <a:xfrm>
            <a:off x="558124" y="550425"/>
            <a:ext cx="8028197" cy="4042637"/>
          </a:xfrm>
          <a:custGeom>
            <a:avLst/>
            <a:gdLst/>
            <a:ahLst/>
            <a:cxnLst/>
            <a:rect l="0" t="0" r="0" b="0"/>
            <a:pathLst>
              <a:path w="344965" h="183798" extrusionOk="0">
                <a:moveTo>
                  <a:pt x="144041" y="38"/>
                </a:moveTo>
                <a:lnTo>
                  <a:pt x="0" y="0"/>
                </a:lnTo>
                <a:lnTo>
                  <a:pt x="0" y="183798"/>
                </a:lnTo>
                <a:lnTo>
                  <a:pt x="344965" y="183798"/>
                </a:lnTo>
                <a:lnTo>
                  <a:pt x="344965" y="0"/>
                </a:lnTo>
                <a:lnTo>
                  <a:pt x="202146" y="38"/>
                </a:lnTo>
              </a:path>
            </a:pathLst>
          </a:custGeom>
          <a:noFill/>
          <a:ln w="76200" cap="flat" cmpd="sng">
            <a:solidFill>
              <a:srgbClr val="FFFFFF"/>
            </a:solidFill>
            <a:prstDash val="solid"/>
            <a:miter/>
            <a:headEnd type="none" w="lg" len="lg"/>
            <a:tailEnd type="none" w="lg" len="lg"/>
          </a:ln>
        </p:spPr>
      </p:sp>
    </p:spTree>
    <p:extLst>
      <p:ext uri="{BB962C8B-B14F-4D97-AF65-F5344CB8AC3E}">
        <p14:creationId xmlns:p14="http://schemas.microsoft.com/office/powerpoint/2010/main" val="1126361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241650" y="91565"/>
            <a:ext cx="2660700" cy="733799"/>
          </a:xfrm>
          <a:prstGeom prst="rect">
            <a:avLst/>
          </a:prstGeom>
          <a:noFill/>
          <a:ln>
            <a:noFill/>
          </a:ln>
        </p:spPr>
        <p:txBody>
          <a:bodyPr lIns="91425" tIns="91425" rIns="91425" bIns="91425" anchor="t" anchorCtr="0"/>
          <a:lstStyle>
            <a:lvl1pPr lvl="0" algn="ctr">
              <a:spcBef>
                <a:spcPts val="0"/>
              </a:spcBef>
              <a:buClr>
                <a:srgbClr val="999999"/>
              </a:buClr>
              <a:buSzPct val="100000"/>
              <a:buFont typeface="Montserrat"/>
              <a:buNone/>
              <a:defRPr sz="1200" b="1">
                <a:solidFill>
                  <a:srgbClr val="999999"/>
                </a:solidFill>
                <a:latin typeface="Montserrat"/>
                <a:ea typeface="Montserrat"/>
                <a:cs typeface="Montserrat"/>
                <a:sym typeface="Montserrat"/>
              </a:defRPr>
            </a:lvl1pPr>
            <a:lvl2pPr lvl="1" algn="ctr">
              <a:spcBef>
                <a:spcPts val="0"/>
              </a:spcBef>
              <a:buClr>
                <a:srgbClr val="999999"/>
              </a:buClr>
              <a:buSzPct val="100000"/>
              <a:buFont typeface="Montserrat"/>
              <a:buNone/>
              <a:defRPr sz="1200" b="1">
                <a:solidFill>
                  <a:srgbClr val="999999"/>
                </a:solidFill>
                <a:latin typeface="Montserrat"/>
                <a:ea typeface="Montserrat"/>
                <a:cs typeface="Montserrat"/>
                <a:sym typeface="Montserrat"/>
              </a:defRPr>
            </a:lvl2pPr>
            <a:lvl3pPr lvl="2" algn="ctr">
              <a:spcBef>
                <a:spcPts val="0"/>
              </a:spcBef>
              <a:buClr>
                <a:srgbClr val="999999"/>
              </a:buClr>
              <a:buSzPct val="100000"/>
              <a:buFont typeface="Montserrat"/>
              <a:buNone/>
              <a:defRPr sz="1200" b="1">
                <a:solidFill>
                  <a:srgbClr val="999999"/>
                </a:solidFill>
                <a:latin typeface="Montserrat"/>
                <a:ea typeface="Montserrat"/>
                <a:cs typeface="Montserrat"/>
                <a:sym typeface="Montserrat"/>
              </a:defRPr>
            </a:lvl3pPr>
            <a:lvl4pPr lvl="3" algn="ctr">
              <a:spcBef>
                <a:spcPts val="0"/>
              </a:spcBef>
              <a:buClr>
                <a:srgbClr val="999999"/>
              </a:buClr>
              <a:buSzPct val="100000"/>
              <a:buFont typeface="Montserrat"/>
              <a:buNone/>
              <a:defRPr sz="1200" b="1">
                <a:solidFill>
                  <a:srgbClr val="999999"/>
                </a:solidFill>
                <a:latin typeface="Montserrat"/>
                <a:ea typeface="Montserrat"/>
                <a:cs typeface="Montserrat"/>
                <a:sym typeface="Montserrat"/>
              </a:defRPr>
            </a:lvl4pPr>
            <a:lvl5pPr lvl="4" algn="ctr">
              <a:spcBef>
                <a:spcPts val="0"/>
              </a:spcBef>
              <a:buClr>
                <a:srgbClr val="999999"/>
              </a:buClr>
              <a:buSzPct val="100000"/>
              <a:buFont typeface="Montserrat"/>
              <a:buNone/>
              <a:defRPr sz="1200" b="1">
                <a:solidFill>
                  <a:srgbClr val="999999"/>
                </a:solidFill>
                <a:latin typeface="Montserrat"/>
                <a:ea typeface="Montserrat"/>
                <a:cs typeface="Montserrat"/>
                <a:sym typeface="Montserrat"/>
              </a:defRPr>
            </a:lvl5pPr>
            <a:lvl6pPr lvl="5" algn="ctr">
              <a:spcBef>
                <a:spcPts val="0"/>
              </a:spcBef>
              <a:buClr>
                <a:srgbClr val="999999"/>
              </a:buClr>
              <a:buSzPct val="100000"/>
              <a:buFont typeface="Montserrat"/>
              <a:buNone/>
              <a:defRPr sz="1200" b="1">
                <a:solidFill>
                  <a:srgbClr val="999999"/>
                </a:solidFill>
                <a:latin typeface="Montserrat"/>
                <a:ea typeface="Montserrat"/>
                <a:cs typeface="Montserrat"/>
                <a:sym typeface="Montserrat"/>
              </a:defRPr>
            </a:lvl6pPr>
            <a:lvl7pPr lvl="6" algn="ctr">
              <a:spcBef>
                <a:spcPts val="0"/>
              </a:spcBef>
              <a:buClr>
                <a:srgbClr val="999999"/>
              </a:buClr>
              <a:buSzPct val="100000"/>
              <a:buFont typeface="Montserrat"/>
              <a:buNone/>
              <a:defRPr sz="1200" b="1">
                <a:solidFill>
                  <a:srgbClr val="999999"/>
                </a:solidFill>
                <a:latin typeface="Montserrat"/>
                <a:ea typeface="Montserrat"/>
                <a:cs typeface="Montserrat"/>
                <a:sym typeface="Montserrat"/>
              </a:defRPr>
            </a:lvl7pPr>
            <a:lvl8pPr lvl="7" algn="ctr">
              <a:spcBef>
                <a:spcPts val="0"/>
              </a:spcBef>
              <a:buClr>
                <a:srgbClr val="999999"/>
              </a:buClr>
              <a:buSzPct val="100000"/>
              <a:buFont typeface="Montserrat"/>
              <a:buNone/>
              <a:defRPr sz="1200" b="1">
                <a:solidFill>
                  <a:srgbClr val="999999"/>
                </a:solidFill>
                <a:latin typeface="Montserrat"/>
                <a:ea typeface="Montserrat"/>
                <a:cs typeface="Montserrat"/>
                <a:sym typeface="Montserrat"/>
              </a:defRPr>
            </a:lvl8pPr>
            <a:lvl9pPr lvl="8" algn="ctr">
              <a:spcBef>
                <a:spcPts val="0"/>
              </a:spcBef>
              <a:buClr>
                <a:srgbClr val="999999"/>
              </a:buClr>
              <a:buSzPct val="100000"/>
              <a:buFont typeface="Montserrat"/>
              <a:buNone/>
              <a:defRPr sz="1200" b="1">
                <a:solidFill>
                  <a:srgbClr val="999999"/>
                </a:solidFill>
                <a:latin typeface="Montserrat"/>
                <a:ea typeface="Montserrat"/>
                <a:cs typeface="Montserrat"/>
                <a:sym typeface="Montserrat"/>
              </a:defRPr>
            </a:lvl9pPr>
          </a:lstStyle>
          <a:p>
            <a:endParaRPr/>
          </a:p>
        </p:txBody>
      </p:sp>
      <p:sp>
        <p:nvSpPr>
          <p:cNvPr id="7" name="Shape 7"/>
          <p:cNvSpPr txBox="1">
            <a:spLocks noGrp="1"/>
          </p:cNvSpPr>
          <p:nvPr>
            <p:ph type="body" idx="1"/>
          </p:nvPr>
        </p:nvSpPr>
        <p:spPr>
          <a:xfrm>
            <a:off x="916650" y="950850"/>
            <a:ext cx="7310699" cy="3241800"/>
          </a:xfrm>
          <a:prstGeom prst="rect">
            <a:avLst/>
          </a:prstGeom>
          <a:noFill/>
          <a:ln>
            <a:noFill/>
          </a:ln>
        </p:spPr>
        <p:txBody>
          <a:bodyPr lIns="91425" tIns="91425" rIns="91425" bIns="91425" anchor="t" anchorCtr="0"/>
          <a:lstStyle>
            <a:lvl1pPr lvl="0">
              <a:spcBef>
                <a:spcPts val="600"/>
              </a:spcBef>
              <a:buClr>
                <a:srgbClr val="CCCCCC"/>
              </a:buClr>
              <a:buSzPct val="80000"/>
              <a:buFont typeface="Droid Serif"/>
              <a:buChar char="⊡"/>
              <a:defRPr sz="3000">
                <a:solidFill>
                  <a:srgbClr val="434343"/>
                </a:solidFill>
                <a:latin typeface="Droid Serif"/>
                <a:ea typeface="Droid Serif"/>
                <a:cs typeface="Droid Serif"/>
                <a:sym typeface="Droid Serif"/>
              </a:defRPr>
            </a:lvl1pPr>
            <a:lvl2pPr lvl="1">
              <a:spcBef>
                <a:spcPts val="480"/>
              </a:spcBef>
              <a:buClr>
                <a:srgbClr val="CCCCCC"/>
              </a:buClr>
              <a:buSzPct val="75000"/>
              <a:buFont typeface="Droid Serif"/>
              <a:buChar char="□"/>
              <a:defRPr sz="2400">
                <a:solidFill>
                  <a:srgbClr val="434343"/>
                </a:solidFill>
                <a:latin typeface="Droid Serif"/>
                <a:ea typeface="Droid Serif"/>
                <a:cs typeface="Droid Serif"/>
                <a:sym typeface="Droid Serif"/>
              </a:defRPr>
            </a:lvl2pPr>
            <a:lvl3pPr lvl="2">
              <a:spcBef>
                <a:spcPts val="480"/>
              </a:spcBef>
              <a:buClr>
                <a:srgbClr val="CCCCCC"/>
              </a:buClr>
              <a:buSzPct val="100000"/>
              <a:buFont typeface="Droid Serif"/>
              <a:defRPr sz="2400">
                <a:solidFill>
                  <a:srgbClr val="434343"/>
                </a:solidFill>
                <a:latin typeface="Droid Serif"/>
                <a:ea typeface="Droid Serif"/>
                <a:cs typeface="Droid Serif"/>
                <a:sym typeface="Droid Serif"/>
              </a:defRPr>
            </a:lvl3pPr>
            <a:lvl4pPr lvl="3">
              <a:spcBef>
                <a:spcPts val="360"/>
              </a:spcBef>
              <a:buClr>
                <a:srgbClr val="CCCCCC"/>
              </a:buClr>
              <a:buSzPct val="100000"/>
              <a:buFont typeface="Droid Serif"/>
              <a:defRPr sz="1800">
                <a:solidFill>
                  <a:srgbClr val="434343"/>
                </a:solidFill>
                <a:latin typeface="Droid Serif"/>
                <a:ea typeface="Droid Serif"/>
                <a:cs typeface="Droid Serif"/>
                <a:sym typeface="Droid Serif"/>
              </a:defRPr>
            </a:lvl4pPr>
            <a:lvl5pPr lvl="4">
              <a:spcBef>
                <a:spcPts val="360"/>
              </a:spcBef>
              <a:buClr>
                <a:srgbClr val="CCCCCC"/>
              </a:buClr>
              <a:buSzPct val="100000"/>
              <a:buFont typeface="Droid Serif"/>
              <a:defRPr sz="1800">
                <a:solidFill>
                  <a:srgbClr val="434343"/>
                </a:solidFill>
                <a:latin typeface="Droid Serif"/>
                <a:ea typeface="Droid Serif"/>
                <a:cs typeface="Droid Serif"/>
                <a:sym typeface="Droid Serif"/>
              </a:defRPr>
            </a:lvl5pPr>
            <a:lvl6pPr lvl="5">
              <a:spcBef>
                <a:spcPts val="360"/>
              </a:spcBef>
              <a:buClr>
                <a:srgbClr val="434343"/>
              </a:buClr>
              <a:buSzPct val="100000"/>
              <a:buFont typeface="Droid Serif"/>
              <a:defRPr sz="1800">
                <a:solidFill>
                  <a:srgbClr val="434343"/>
                </a:solidFill>
                <a:latin typeface="Droid Serif"/>
                <a:ea typeface="Droid Serif"/>
                <a:cs typeface="Droid Serif"/>
                <a:sym typeface="Droid Serif"/>
              </a:defRPr>
            </a:lvl6pPr>
            <a:lvl7pPr lvl="6">
              <a:spcBef>
                <a:spcPts val="360"/>
              </a:spcBef>
              <a:buClr>
                <a:srgbClr val="434343"/>
              </a:buClr>
              <a:buSzPct val="100000"/>
              <a:buFont typeface="Droid Serif"/>
              <a:defRPr sz="1800">
                <a:solidFill>
                  <a:srgbClr val="434343"/>
                </a:solidFill>
                <a:latin typeface="Droid Serif"/>
                <a:ea typeface="Droid Serif"/>
                <a:cs typeface="Droid Serif"/>
                <a:sym typeface="Droid Serif"/>
              </a:defRPr>
            </a:lvl7pPr>
            <a:lvl8pPr lvl="7">
              <a:spcBef>
                <a:spcPts val="360"/>
              </a:spcBef>
              <a:buClr>
                <a:srgbClr val="434343"/>
              </a:buClr>
              <a:buSzPct val="100000"/>
              <a:buFont typeface="Droid Serif"/>
              <a:defRPr sz="1800">
                <a:solidFill>
                  <a:srgbClr val="434343"/>
                </a:solidFill>
                <a:latin typeface="Droid Serif"/>
                <a:ea typeface="Droid Serif"/>
                <a:cs typeface="Droid Serif"/>
                <a:sym typeface="Droid Serif"/>
              </a:defRPr>
            </a:lvl8pPr>
            <a:lvl9pPr lvl="8">
              <a:spcBef>
                <a:spcPts val="360"/>
              </a:spcBef>
              <a:buClr>
                <a:srgbClr val="434343"/>
              </a:buClr>
              <a:buSzPct val="100000"/>
              <a:buFont typeface="Droid Serif"/>
              <a:defRPr sz="1800">
                <a:solidFill>
                  <a:srgbClr val="434343"/>
                </a:solidFill>
                <a:latin typeface="Droid Serif"/>
                <a:ea typeface="Droid Serif"/>
                <a:cs typeface="Droid Serif"/>
                <a:sym typeface="Droid Serif"/>
              </a:defRPr>
            </a:lvl9pPr>
          </a:lstStyle>
          <a:p>
            <a:endParaRPr/>
          </a:p>
        </p:txBody>
      </p:sp>
    </p:spTree>
    <p:extLst>
      <p:ext uri="{BB962C8B-B14F-4D97-AF65-F5344CB8AC3E}">
        <p14:creationId xmlns:p14="http://schemas.microsoft.com/office/powerpoint/2010/main" val="620594782"/>
      </p:ext>
    </p:extLst>
  </p:cSld>
  <p:clrMap bg1="lt1" tx1="dk1" bg2="dk2" tx2="lt2" accent1="accent1" accent2="accent2" accent3="accent3" accent4="accent4" accent5="accent5" accent6="accent6" hlink="hlink" folHlink="folHlink"/>
  <p:sldLayoutIdLst>
    <p:sldLayoutId id="2147483660"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85" r:id="rId10"/>
    <p:sldLayoutId id="214748368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flickr.com/photos/52232708@N00" TargetMode="External"/><Relationship Id="rId3" Type="http://schemas.openxmlformats.org/officeDocument/2006/relationships/image" Target="../media/image11.jpg"/><Relationship Id="rId7" Type="http://schemas.openxmlformats.org/officeDocument/2006/relationships/hyperlink" Target="2.0https:/commons.wikimedia.org/wiki/Portland,_Oregon#/media/File:The_Willamette.jpg"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hyperlink" Target="http://www.nclaonline.org/professional-development/event/lead-change-north-carolina" TargetMode="External"/><Relationship Id="rId5" Type="http://schemas.openxmlformats.org/officeDocument/2006/relationships/image" Target="../media/image13.jpg"/><Relationship Id="rId4" Type="http://schemas.openxmlformats.org/officeDocument/2006/relationships/image" Target="../media/image12.jpg"/><Relationship Id="rId9" Type="http://schemas.openxmlformats.org/officeDocument/2006/relationships/hyperlink" Target="http://creativecommons.org/licenses/by/2.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hyperlink" Target="http://www.exlibrisgroup.com/" TargetMode="External"/><Relationship Id="rId3" Type="http://schemas.openxmlformats.org/officeDocument/2006/relationships/image" Target="../media/image15.jpg"/><Relationship Id="rId7" Type="http://schemas.openxmlformats.org/officeDocument/2006/relationships/hyperlink" Target="http://www.exlibrisgroup.com/category/AlmaOverview"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jpg"/><Relationship Id="rId10" Type="http://schemas.openxmlformats.org/officeDocument/2006/relationships/hyperlink" Target="http://www.exlibrisgroup.com/category/PrimoOverview" TargetMode="External"/><Relationship Id="rId4" Type="http://schemas.openxmlformats.org/officeDocument/2006/relationships/image" Target="../media/image16.jpg"/><Relationship Id="rId9" Type="http://schemas.openxmlformats.org/officeDocument/2006/relationships/hyperlink" Target="Millennium&#8221;http:/www.dartmouth.edu/~library/dltg/images/Installing%20Innovative%20Millennium.jpg"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13.xml"/><Relationship Id="rId16"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36.jpg"/><Relationship Id="rId4" Type="http://schemas.openxmlformats.org/officeDocument/2006/relationships/hyperlink" Target="http://el-una.org/meetings/meeting-archives/eluna-2015/eluna-2015-meeting-local-information/"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gif"/><Relationship Id="rId7" Type="http://schemas.openxmlformats.org/officeDocument/2006/relationships/hyperlink" Target="http://guin.library.oregonstate.edu/files/pictures/picture-94.jpg"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rapidill.org/" TargetMode="External"/><Relationship Id="rId5" Type="http://schemas.openxmlformats.org/officeDocument/2006/relationships/image" Target="../media/image39.jpg"/><Relationship Id="rId4" Type="http://schemas.openxmlformats.org/officeDocument/2006/relationships/image" Target="../media/image38.jp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hyperlink" Target="http://www.personalityonline.com/"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hyperlink" Target="http://www.humanmetric.com/cgi-win/JTypes2.asp"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pixabay.com/en/gears-cogs-machine-machinery-1236578/" TargetMode="External"/><Relationship Id="rId2" Type="http://schemas.openxmlformats.org/officeDocument/2006/relationships/image" Target="../media/image43.jpeg"/><Relationship Id="rId1" Type="http://schemas.openxmlformats.org/officeDocument/2006/relationships/slideLayout" Target="../slideLayouts/slideLayout6.xml"/><Relationship Id="rId5" Type="http://schemas.openxmlformats.org/officeDocument/2006/relationships/hyperlink" Target="https://creativecommons.org/publicdomain/zero/1.0/deed.en" TargetMode="External"/><Relationship Id="rId4" Type="http://schemas.openxmlformats.org/officeDocument/2006/relationships/hyperlink" Target="https://pixabay.com/en/users/MustangJoe-2162920/"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clker.com/clipart-people-around-circle-holding-hands.html" TargetMode="External"/><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hyperlink" Target="http://www.clker.com/profile-172918.html"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kitterphoto.com/?portfolio=jungle-waterfall" TargetMode="External"/><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hyperlink" Target="skitterphoto.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hyperlink" Target="https://en.wikipedia.org/wiki/PrivateBank_Theatre#/media/File:BOAauditorium.jpg" TargetMode="External"/><Relationship Id="rId2" Type="http://schemas.openxmlformats.org/officeDocument/2006/relationships/image" Target="../media/image46.jpeg"/><Relationship Id="rId1" Type="http://schemas.openxmlformats.org/officeDocument/2006/relationships/slideLayout" Target="../slideLayouts/slideLayout6.xml"/><Relationship Id="rId5" Type="http://schemas.openxmlformats.org/officeDocument/2006/relationships/hyperlink" Target="http://creativecommons.org/licenses/by-sa/3.0/" TargetMode="External"/><Relationship Id="rId4" Type="http://schemas.openxmlformats.org/officeDocument/2006/relationships/hyperlink" Target="https://en.wikipedia.org/wiki/User:Kimberlyhobart"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hyperlink" Target="http://acrl.ala.org/dirmentoring/wp-content/uploads/2015/05/cropped-CLDMP-2005-2006.pn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hyperlink" Target="http://acrl.ala.org/dirmentoring/wp-content/uploads/2015/05/cropped-CLDMP-2005-2006.pn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hyperlink" Target="http://acrl.ala.org/dirmentoring/wp-content/uploads/2015/05/cropped-CLDMP-2005-2006.png" TargetMode="External"/><Relationship Id="rId4" Type="http://schemas.openxmlformats.org/officeDocument/2006/relationships/hyperlink" Target="http://acrl.ala.org/dirmentoring/wp-content/uploads/2015/05/CLDMP-2007-2008-full.pn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hyperlink" Target="https://commons.wikimedia.org/wiki/File:OSU_Valley_Library_(Benton_County,_Oregon_scenic_images)_(benDA0041).jpg"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hyperlink" Target="https://creativecommons.org/licenses/by/3.0/deed.en" TargetMode="External"/><Relationship Id="rId4" Type="http://schemas.openxmlformats.org/officeDocument/2006/relationships/hyperlink" Target="https://commons.wikimedia.org/wiki/File:Manila_bay_sunset.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Shape 48"/>
          <p:cNvSpPr txBox="1">
            <a:spLocks noGrp="1"/>
          </p:cNvSpPr>
          <p:nvPr>
            <p:ph type="ctrTitle"/>
          </p:nvPr>
        </p:nvSpPr>
        <p:spPr>
          <a:xfrm>
            <a:off x="2296373" y="1352550"/>
            <a:ext cx="4551299" cy="1159799"/>
          </a:xfrm>
          <a:prstGeom prst="rect">
            <a:avLst/>
          </a:prstGeom>
        </p:spPr>
        <p:txBody>
          <a:bodyPr lIns="91425" tIns="91425" rIns="91425" bIns="91425" anchor="ctr" anchorCtr="0">
            <a:noAutofit/>
          </a:bodyPr>
          <a:lstStyle/>
          <a:p>
            <a:pPr lvl="0">
              <a:spcBef>
                <a:spcPts val="0"/>
              </a:spcBef>
              <a:buNone/>
            </a:pPr>
            <a:r>
              <a:rPr lang="en" dirty="0" smtClean="0"/>
              <a:t>Lessons in Leadership: Stories from the Field</a:t>
            </a:r>
            <a:endParaRPr lang="en" dirty="0"/>
          </a:p>
        </p:txBody>
      </p:sp>
      <p:sp>
        <p:nvSpPr>
          <p:cNvPr id="49" name="Shape 49"/>
          <p:cNvSpPr/>
          <p:nvPr/>
        </p:nvSpPr>
        <p:spPr>
          <a:xfrm>
            <a:off x="4255104" y="512098"/>
            <a:ext cx="633839" cy="576508"/>
          </a:xfrm>
          <a:custGeom>
            <a:avLst/>
            <a:gdLst/>
            <a:ahLst/>
            <a:cxnLst/>
            <a:rect l="0" t="0" r="0" b="0"/>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FFFFFF"/>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3" name="TextBox 2"/>
          <p:cNvSpPr txBox="1"/>
          <p:nvPr/>
        </p:nvSpPr>
        <p:spPr>
          <a:xfrm>
            <a:off x="4724400" y="3028950"/>
            <a:ext cx="3429000" cy="1384995"/>
          </a:xfrm>
          <a:prstGeom prst="rect">
            <a:avLst/>
          </a:prstGeom>
          <a:noFill/>
        </p:spPr>
        <p:txBody>
          <a:bodyPr wrap="square" rtlCol="0">
            <a:spAutoFit/>
          </a:bodyPr>
          <a:lstStyle/>
          <a:p>
            <a:pPr algn="r"/>
            <a:r>
              <a:rPr lang="en-US" dirty="0">
                <a:solidFill>
                  <a:schemeClr val="tx1">
                    <a:lumMod val="75000"/>
                    <a:lumOff val="25000"/>
                  </a:schemeClr>
                </a:solidFill>
              </a:rPr>
              <a:t>Elaine Hirsch, Lewis &amp; Clark</a:t>
            </a:r>
            <a:endParaRPr lang="en-US" dirty="0" smtClean="0">
              <a:solidFill>
                <a:schemeClr val="tx1">
                  <a:lumMod val="75000"/>
                  <a:lumOff val="25000"/>
                </a:schemeClr>
              </a:solidFill>
            </a:endParaRPr>
          </a:p>
          <a:p>
            <a:pPr algn="r"/>
            <a:r>
              <a:rPr lang="en-US" dirty="0" smtClean="0">
                <a:solidFill>
                  <a:schemeClr val="tx1">
                    <a:lumMod val="75000"/>
                    <a:lumOff val="25000"/>
                  </a:schemeClr>
                </a:solidFill>
              </a:rPr>
              <a:t>Uta Hussong-Christian, OSU</a:t>
            </a:r>
            <a:endParaRPr lang="en-US" dirty="0">
              <a:solidFill>
                <a:schemeClr val="tx1">
                  <a:lumMod val="75000"/>
                  <a:lumOff val="25000"/>
                </a:schemeClr>
              </a:solidFill>
            </a:endParaRPr>
          </a:p>
          <a:p>
            <a:pPr algn="r"/>
            <a:r>
              <a:rPr lang="en-US" dirty="0" smtClean="0">
                <a:solidFill>
                  <a:schemeClr val="tx1">
                    <a:lumMod val="75000"/>
                    <a:lumOff val="25000"/>
                  </a:schemeClr>
                </a:solidFill>
              </a:rPr>
              <a:t>Suzanne Sager, PSU</a:t>
            </a:r>
          </a:p>
          <a:p>
            <a:pPr algn="r"/>
            <a:r>
              <a:rPr lang="en-US" dirty="0" smtClean="0">
                <a:solidFill>
                  <a:schemeClr val="tx1">
                    <a:lumMod val="75000"/>
                    <a:lumOff val="25000"/>
                  </a:schemeClr>
                </a:solidFill>
              </a:rPr>
              <a:t>Steve Silver, Northwest Christian</a:t>
            </a:r>
          </a:p>
          <a:p>
            <a:pPr algn="r"/>
            <a:r>
              <a:rPr lang="en-US" dirty="0">
                <a:solidFill>
                  <a:schemeClr val="tx1">
                    <a:lumMod val="75000"/>
                    <a:lumOff val="25000"/>
                  </a:schemeClr>
                </a:solidFill>
              </a:rPr>
              <a:t>Ian Scofield , OSU</a:t>
            </a:r>
          </a:p>
          <a:p>
            <a:pPr algn="r"/>
            <a:r>
              <a:rPr lang="en-US" dirty="0" smtClean="0">
                <a:solidFill>
                  <a:schemeClr val="tx1">
                    <a:lumMod val="75000"/>
                    <a:lumOff val="25000"/>
                  </a:schemeClr>
                </a:solidFill>
              </a:rPr>
              <a:t> </a:t>
            </a:r>
          </a:p>
        </p:txBody>
      </p:sp>
      <p:sp>
        <p:nvSpPr>
          <p:cNvPr id="4" name="TextBox 3"/>
          <p:cNvSpPr txBox="1"/>
          <p:nvPr/>
        </p:nvSpPr>
        <p:spPr>
          <a:xfrm>
            <a:off x="990600" y="3562350"/>
            <a:ext cx="4191000" cy="523220"/>
          </a:xfrm>
          <a:prstGeom prst="rect">
            <a:avLst/>
          </a:prstGeom>
          <a:noFill/>
        </p:spPr>
        <p:txBody>
          <a:bodyPr wrap="square" rtlCol="0">
            <a:spAutoFit/>
          </a:bodyPr>
          <a:lstStyle/>
          <a:p>
            <a:r>
              <a:rPr lang="en-US" dirty="0" smtClean="0">
                <a:solidFill>
                  <a:schemeClr val="tx1">
                    <a:lumMod val="75000"/>
                    <a:lumOff val="25000"/>
                  </a:schemeClr>
                </a:solidFill>
              </a:rPr>
              <a:t>OLA Annual Conference</a:t>
            </a:r>
          </a:p>
          <a:p>
            <a:r>
              <a:rPr lang="en-US" dirty="0" smtClean="0">
                <a:solidFill>
                  <a:schemeClr val="tx1">
                    <a:lumMod val="75000"/>
                    <a:lumOff val="25000"/>
                  </a:schemeClr>
                </a:solidFill>
              </a:rPr>
              <a:t>April 22, 2016</a:t>
            </a:r>
            <a:endParaRPr lang="en-US" dirty="0">
              <a:solidFill>
                <a:schemeClr val="tx1">
                  <a:lumMod val="75000"/>
                  <a:lumOff val="25000"/>
                </a:schemeClr>
              </a:solidFill>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17000" b="-17000"/>
          </a:stretch>
        </a:blipFill>
        <a:effectLst/>
      </p:bgPr>
    </p:bg>
    <p:spTree>
      <p:nvGrpSpPr>
        <p:cNvPr id="1" name="Shape 121"/>
        <p:cNvGrpSpPr/>
        <p:nvPr/>
      </p:nvGrpSpPr>
      <p:grpSpPr>
        <a:xfrm>
          <a:off x="0" y="0"/>
          <a:ext cx="0" cy="0"/>
          <a:chOff x="0" y="0"/>
          <a:chExt cx="0" cy="0"/>
        </a:xfrm>
      </p:grpSpPr>
      <p:pic>
        <p:nvPicPr>
          <p:cNvPr id="4" name="Shape 127"/>
          <p:cNvPicPr preferRelativeResize="0">
            <a:picLocks/>
          </p:cNvPicPr>
          <p:nvPr/>
        </p:nvPicPr>
        <p:blipFill rotWithShape="1">
          <a:blip r:embed="rId4">
            <a:alphaModFix/>
          </a:blip>
          <a:srcRect/>
          <a:stretch/>
        </p:blipFill>
        <p:spPr>
          <a:xfrm>
            <a:off x="2057400" y="285750"/>
            <a:ext cx="5029200" cy="2222739"/>
          </a:xfrm>
          <a:prstGeom prst="rect">
            <a:avLst/>
          </a:prstGeom>
          <a:noFill/>
          <a:ln>
            <a:noFill/>
          </a:ln>
        </p:spPr>
      </p:pic>
      <p:sp>
        <p:nvSpPr>
          <p:cNvPr id="5" name="Shape 129"/>
          <p:cNvSpPr txBox="1"/>
          <p:nvPr/>
        </p:nvSpPr>
        <p:spPr>
          <a:xfrm>
            <a:off x="628650" y="1600202"/>
            <a:ext cx="7886699" cy="2563559"/>
          </a:xfrm>
          <a:prstGeom prst="rect">
            <a:avLst/>
          </a:prstGeom>
          <a:blipFill rotWithShape="1">
            <a:blip r:embed="rId5">
              <a:alphaModFix amt="21000"/>
            </a:blip>
            <a:tile tx="0" ty="0" sx="100000" sy="100000" flip="none" algn="tl"/>
          </a:blipFill>
          <a:ln>
            <a:noFill/>
          </a:ln>
        </p:spPr>
        <p:txBody>
          <a:bodyPr lIns="68567" tIns="34274" rIns="68567" bIns="34274" anchor="t" anchorCtr="0">
            <a:noAutofit/>
          </a:bodyPr>
          <a:lstStyle/>
          <a:p>
            <a:pPr marL="171446" indent="-171446">
              <a:lnSpc>
                <a:spcPct val="90000"/>
              </a:lnSpc>
              <a:buClr>
                <a:srgbClr val="000000"/>
              </a:buClr>
            </a:pPr>
            <a:endParaRPr sz="2100" dirty="0">
              <a:latin typeface="Calibri"/>
              <a:ea typeface="Calibri"/>
              <a:cs typeface="Calibri"/>
              <a:sym typeface="Calibri"/>
            </a:endParaRPr>
          </a:p>
          <a:p>
            <a:pPr marL="171446" indent="-171446">
              <a:lnSpc>
                <a:spcPct val="90000"/>
              </a:lnSpc>
              <a:spcBef>
                <a:spcPts val="750"/>
              </a:spcBef>
              <a:buClr>
                <a:srgbClr val="000000"/>
              </a:buClr>
            </a:pPr>
            <a:endParaRPr sz="2100" dirty="0">
              <a:latin typeface="Calibri"/>
              <a:ea typeface="Calibri"/>
              <a:cs typeface="Calibri"/>
              <a:sym typeface="Calibri"/>
            </a:endParaRPr>
          </a:p>
          <a:p>
            <a:pPr marL="171446" indent="-171446">
              <a:lnSpc>
                <a:spcPct val="90000"/>
              </a:lnSpc>
              <a:spcBef>
                <a:spcPts val="750"/>
              </a:spcBef>
              <a:buClr>
                <a:srgbClr val="000000"/>
              </a:buClr>
              <a:buSzPct val="100000"/>
              <a:buFont typeface="Arial"/>
              <a:buChar char="•"/>
            </a:pPr>
            <a:endParaRPr lang="en-US" sz="1500" dirty="0">
              <a:latin typeface="Calibri"/>
              <a:ea typeface="Calibri"/>
              <a:cs typeface="Calibri"/>
              <a:sym typeface="Calibri"/>
            </a:endParaRPr>
          </a:p>
          <a:p>
            <a:pPr marL="171446" indent="-171446" algn="ctr">
              <a:lnSpc>
                <a:spcPct val="90000"/>
              </a:lnSpc>
              <a:spcBef>
                <a:spcPts val="750"/>
              </a:spcBef>
              <a:buClr>
                <a:srgbClr val="000000"/>
              </a:buClr>
              <a:buSzPct val="100000"/>
              <a:buFont typeface="Arial"/>
              <a:buChar char="•"/>
            </a:pPr>
            <a:r>
              <a:rPr lang="en-US" sz="2400" dirty="0">
                <a:latin typeface="Calibri"/>
                <a:ea typeface="Calibri"/>
                <a:cs typeface="Calibri"/>
                <a:sym typeface="Calibri"/>
              </a:rPr>
              <a:t>Leadership is choosing to make a difference</a:t>
            </a:r>
          </a:p>
          <a:p>
            <a:pPr marL="171446" indent="-171446" algn="ctr">
              <a:lnSpc>
                <a:spcPct val="90000"/>
              </a:lnSpc>
              <a:spcBef>
                <a:spcPts val="750"/>
              </a:spcBef>
              <a:buClr>
                <a:srgbClr val="000000"/>
              </a:buClr>
              <a:buSzPct val="100000"/>
              <a:buFont typeface="Arial"/>
              <a:buChar char="•"/>
            </a:pPr>
            <a:r>
              <a:rPr lang="en-US" sz="2400" dirty="0">
                <a:latin typeface="Calibri"/>
                <a:ea typeface="Calibri"/>
                <a:cs typeface="Calibri"/>
                <a:sym typeface="Calibri"/>
              </a:rPr>
              <a:t>Leadership involves utilizing our strengths </a:t>
            </a:r>
          </a:p>
          <a:p>
            <a:pPr algn="ctr">
              <a:lnSpc>
                <a:spcPct val="90000"/>
              </a:lnSpc>
              <a:spcBef>
                <a:spcPts val="750"/>
              </a:spcBef>
              <a:buClr>
                <a:srgbClr val="000000"/>
              </a:buClr>
              <a:buSzPct val="100000"/>
            </a:pPr>
            <a:endParaRPr lang="en-US" sz="1200" dirty="0">
              <a:latin typeface="Calibri"/>
              <a:ea typeface="Calibri"/>
              <a:cs typeface="Calibri"/>
              <a:sym typeface="Calibri"/>
            </a:endParaRPr>
          </a:p>
          <a:p>
            <a:pPr algn="ctr">
              <a:lnSpc>
                <a:spcPct val="90000"/>
              </a:lnSpc>
              <a:spcBef>
                <a:spcPts val="750"/>
              </a:spcBef>
              <a:buClr>
                <a:srgbClr val="000000"/>
              </a:buClr>
              <a:buSzPct val="100000"/>
            </a:pPr>
            <a:r>
              <a:rPr lang="en-US" sz="3600" dirty="0">
                <a:latin typeface="Calibri"/>
                <a:ea typeface="Calibri"/>
                <a:cs typeface="Calibri"/>
                <a:sym typeface="Calibri"/>
              </a:rPr>
              <a:t>Anyone can be a Leader</a:t>
            </a:r>
          </a:p>
          <a:p>
            <a:pPr marL="171446" indent="-171446">
              <a:lnSpc>
                <a:spcPct val="90000"/>
              </a:lnSpc>
              <a:spcBef>
                <a:spcPts val="750"/>
              </a:spcBef>
              <a:buClr>
                <a:srgbClr val="000000"/>
              </a:buClr>
              <a:buSzPct val="100000"/>
              <a:buFont typeface="Arial"/>
              <a:buChar char="•"/>
            </a:pPr>
            <a:endParaRPr lang="en-US" sz="2100" dirty="0">
              <a:latin typeface="Calibri"/>
              <a:ea typeface="Calibri"/>
              <a:cs typeface="Calibri"/>
              <a:sym typeface="Calibri"/>
            </a:endParaRPr>
          </a:p>
          <a:p>
            <a:pPr marL="171446" indent="-171446">
              <a:lnSpc>
                <a:spcPct val="90000"/>
              </a:lnSpc>
              <a:spcBef>
                <a:spcPts val="750"/>
              </a:spcBef>
              <a:buClr>
                <a:srgbClr val="000000"/>
              </a:buClr>
            </a:pPr>
            <a:endParaRPr sz="2100" dirty="0">
              <a:latin typeface="Calibri"/>
              <a:ea typeface="Calibri"/>
              <a:cs typeface="Calibri"/>
              <a:sym typeface="Calibri"/>
            </a:endParaRPr>
          </a:p>
        </p:txBody>
      </p:sp>
      <p:sp>
        <p:nvSpPr>
          <p:cNvPr id="6" name="Shape 128"/>
          <p:cNvSpPr txBox="1"/>
          <p:nvPr/>
        </p:nvSpPr>
        <p:spPr>
          <a:xfrm>
            <a:off x="4114800" y="4629150"/>
            <a:ext cx="4526780" cy="315330"/>
          </a:xfrm>
          <a:prstGeom prst="rect">
            <a:avLst/>
          </a:prstGeom>
          <a:noFill/>
          <a:ln>
            <a:noFill/>
          </a:ln>
        </p:spPr>
        <p:txBody>
          <a:bodyPr lIns="68567" tIns="34274" rIns="68567" bIns="34274" anchor="t" anchorCtr="0">
            <a:noAutofit/>
          </a:bodyPr>
          <a:lstStyle/>
          <a:p>
            <a:pPr algn="r">
              <a:buSzPct val="25000"/>
            </a:pPr>
            <a:r>
              <a:rPr lang="en-US" sz="800" dirty="0" smtClean="0">
                <a:latin typeface="Calibri"/>
                <a:ea typeface="Calibri"/>
                <a:cs typeface="Calibri"/>
                <a:sym typeface="Calibri"/>
              </a:rPr>
              <a:t>Logo: “</a:t>
            </a:r>
            <a:r>
              <a:rPr lang="en-US" sz="800" dirty="0" smtClean="0">
                <a:latin typeface="Calibri"/>
                <a:ea typeface="Calibri"/>
                <a:cs typeface="Calibri"/>
                <a:sym typeface="Calibri"/>
                <a:hlinkClick r:id="rId6"/>
              </a:rPr>
              <a:t>Lead the Change</a:t>
            </a:r>
            <a:r>
              <a:rPr lang="en-US" sz="800" dirty="0" smtClean="0">
                <a:latin typeface="Calibri"/>
                <a:ea typeface="Calibri"/>
                <a:cs typeface="Calibri"/>
                <a:sym typeface="Calibri"/>
              </a:rPr>
              <a:t>”, North Carolina Library Association </a:t>
            </a:r>
            <a:endParaRPr lang="en-US" sz="800" dirty="0">
              <a:latin typeface="Calibri"/>
              <a:ea typeface="Calibri"/>
              <a:cs typeface="Calibri"/>
              <a:sym typeface="Calibri"/>
            </a:endParaRPr>
          </a:p>
          <a:p>
            <a:pPr algn="r">
              <a:buSzPct val="25000"/>
            </a:pPr>
            <a:r>
              <a:rPr lang="en-US" sz="800" dirty="0" smtClean="0">
                <a:latin typeface="Calibri"/>
                <a:ea typeface="Calibri"/>
                <a:cs typeface="Calibri"/>
                <a:sym typeface="Calibri"/>
              </a:rPr>
              <a:t>Photo: “</a:t>
            </a:r>
            <a:r>
              <a:rPr lang="en-US" sz="800" dirty="0" smtClean="0">
                <a:latin typeface="Calibri"/>
                <a:ea typeface="Calibri"/>
                <a:cs typeface="Calibri"/>
                <a:sym typeface="Calibri"/>
                <a:hlinkClick r:id="rId7"/>
              </a:rPr>
              <a:t>Rowing on the Willamette River, Portland, Oregon</a:t>
            </a:r>
            <a:r>
              <a:rPr lang="en-US" sz="800" dirty="0" smtClean="0">
                <a:latin typeface="Calibri"/>
                <a:ea typeface="Calibri"/>
                <a:cs typeface="Calibri"/>
                <a:sym typeface="Calibri"/>
              </a:rPr>
              <a:t>” by </a:t>
            </a:r>
            <a:r>
              <a:rPr lang="en-US" sz="800" dirty="0" smtClean="0">
                <a:latin typeface="Calibri"/>
                <a:ea typeface="Calibri"/>
                <a:cs typeface="Calibri"/>
                <a:sym typeface="Calibri"/>
                <a:hlinkClick r:id="rId8"/>
              </a:rPr>
              <a:t>Kris</a:t>
            </a:r>
            <a:r>
              <a:rPr lang="en-US" sz="800" dirty="0" smtClean="0">
                <a:latin typeface="Calibri"/>
                <a:ea typeface="Calibri"/>
                <a:cs typeface="Calibri"/>
                <a:sym typeface="Calibri"/>
              </a:rPr>
              <a:t>, used under </a:t>
            </a:r>
            <a:r>
              <a:rPr lang="en-US" sz="800" dirty="0" smtClean="0">
                <a:latin typeface="Calibri"/>
                <a:ea typeface="Calibri"/>
                <a:cs typeface="Calibri"/>
                <a:sym typeface="Calibri"/>
                <a:hlinkClick r:id="rId9"/>
              </a:rPr>
              <a:t>CC BY 2.0</a:t>
            </a:r>
            <a:endParaRPr lang="en-US" sz="800" dirty="0">
              <a:latin typeface="Calibri"/>
              <a:ea typeface="Calibri"/>
              <a:cs typeface="Calibri"/>
              <a:sym typeface="Calibri"/>
            </a:endParaRPr>
          </a:p>
        </p:txBody>
      </p:sp>
    </p:spTree>
    <p:extLst>
      <p:ext uri="{BB962C8B-B14F-4D97-AF65-F5344CB8AC3E}">
        <p14:creationId xmlns:p14="http://schemas.microsoft.com/office/powerpoint/2010/main" val="2821012376"/>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5" name="TextBox 4"/>
          <p:cNvSpPr txBox="1"/>
          <p:nvPr/>
        </p:nvSpPr>
        <p:spPr>
          <a:xfrm>
            <a:off x="1775361" y="59271"/>
            <a:ext cx="5559535" cy="430887"/>
          </a:xfrm>
          <a:prstGeom prst="rect">
            <a:avLst/>
          </a:prstGeom>
          <a:solidFill>
            <a:schemeClr val="bg1"/>
          </a:solidFill>
        </p:spPr>
        <p:txBody>
          <a:bodyPr wrap="none" rtlCol="0">
            <a:spAutoFit/>
          </a:bodyPr>
          <a:lstStyle/>
          <a:p>
            <a:r>
              <a:rPr lang="en-US" sz="2200" b="1" dirty="0" smtClean="0">
                <a:solidFill>
                  <a:srgbClr val="FF9E00"/>
                </a:solidFill>
                <a:latin typeface="Montserrat"/>
              </a:rPr>
              <a:t>MAKING AN “EXCEL”ENT DIFFERENCE</a:t>
            </a:r>
            <a:endParaRPr lang="en-US" sz="2200" b="1" dirty="0">
              <a:solidFill>
                <a:srgbClr val="FF9E00"/>
              </a:solidFill>
              <a:latin typeface="Montserrat"/>
            </a:endParaRPr>
          </a:p>
        </p:txBody>
      </p:sp>
      <p:pic>
        <p:nvPicPr>
          <p:cNvPr id="8" name="Picture 7"/>
          <p:cNvPicPr>
            <a:picLocks noChangeAspect="1"/>
          </p:cNvPicPr>
          <p:nvPr/>
        </p:nvPicPr>
        <p:blipFill>
          <a:blip r:embed="rId3"/>
          <a:stretch>
            <a:fillRect/>
          </a:stretch>
        </p:blipFill>
        <p:spPr>
          <a:xfrm>
            <a:off x="574450" y="971550"/>
            <a:ext cx="7995101" cy="2968166"/>
          </a:xfrm>
          <a:prstGeom prst="rect">
            <a:avLst/>
          </a:prstGeom>
        </p:spPr>
      </p:pic>
    </p:spTree>
    <p:extLst>
      <p:ext uri="{BB962C8B-B14F-4D97-AF65-F5344CB8AC3E}">
        <p14:creationId xmlns:p14="http://schemas.microsoft.com/office/powerpoint/2010/main" val="4099456520"/>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5" name="TextBox 4"/>
          <p:cNvSpPr txBox="1"/>
          <p:nvPr/>
        </p:nvSpPr>
        <p:spPr>
          <a:xfrm>
            <a:off x="835238" y="133350"/>
            <a:ext cx="7473521" cy="430887"/>
          </a:xfrm>
          <a:prstGeom prst="rect">
            <a:avLst/>
          </a:prstGeom>
          <a:solidFill>
            <a:schemeClr val="bg1"/>
          </a:solidFill>
        </p:spPr>
        <p:txBody>
          <a:bodyPr wrap="none" rtlCol="0">
            <a:spAutoFit/>
          </a:bodyPr>
          <a:lstStyle/>
          <a:p>
            <a:r>
              <a:rPr lang="en-US" sz="2200" b="1" dirty="0" smtClean="0">
                <a:solidFill>
                  <a:srgbClr val="FF9E00"/>
                </a:solidFill>
                <a:latin typeface="Montserrat"/>
              </a:rPr>
              <a:t>ANYONE CAN BE A LEADER – CATALOG MIGRATION</a:t>
            </a:r>
            <a:endParaRPr lang="en-US" sz="2200" b="1" dirty="0">
              <a:solidFill>
                <a:srgbClr val="FF9E00"/>
              </a:solidFill>
              <a:latin typeface="Montserrat"/>
            </a:endParaRPr>
          </a:p>
        </p:txBody>
      </p:sp>
      <p:pic>
        <p:nvPicPr>
          <p:cNvPr id="4" name="Shape 135"/>
          <p:cNvPicPr preferRelativeResize="0">
            <a:picLocks noGrp="1"/>
          </p:cNvPicPr>
          <p:nvPr>
            <p:ph type="body" idx="1"/>
          </p:nvPr>
        </p:nvPicPr>
        <p:blipFill rotWithShape="1">
          <a:blip r:embed="rId3">
            <a:alphaModFix/>
          </a:blip>
          <a:srcRect l="35386" t="16538" r="5486" b="21895"/>
          <a:stretch/>
        </p:blipFill>
        <p:spPr>
          <a:xfrm>
            <a:off x="1066800" y="1753160"/>
            <a:ext cx="2294513" cy="1676806"/>
          </a:xfrm>
          <a:prstGeom prst="rect">
            <a:avLst/>
          </a:prstGeom>
          <a:noFill/>
          <a:ln>
            <a:noFill/>
          </a:ln>
        </p:spPr>
      </p:pic>
      <p:sp>
        <p:nvSpPr>
          <p:cNvPr id="6" name="Shape 140"/>
          <p:cNvSpPr/>
          <p:nvPr/>
        </p:nvSpPr>
        <p:spPr>
          <a:xfrm>
            <a:off x="3657600" y="2311012"/>
            <a:ext cx="1148035" cy="549934"/>
          </a:xfrm>
          <a:prstGeom prst="rightArrow">
            <a:avLst>
              <a:gd name="adj1" fmla="val 50000"/>
              <a:gd name="adj2" fmla="val 50000"/>
            </a:avLst>
          </a:prstGeom>
          <a:solidFill>
            <a:schemeClr val="accent6"/>
          </a:solidFill>
          <a:ln w="12700" cap="flat" cmpd="sng">
            <a:solidFill>
              <a:srgbClr val="517E33"/>
            </a:solidFill>
            <a:prstDash val="solid"/>
            <a:miter/>
            <a:headEnd type="none" w="med" len="med"/>
            <a:tailEnd type="none" w="med" len="med"/>
          </a:ln>
        </p:spPr>
        <p:txBody>
          <a:bodyPr lIns="68567" tIns="34274" rIns="68567" bIns="34274" anchor="ctr" anchorCtr="0">
            <a:noAutofit/>
          </a:bodyPr>
          <a:lstStyle/>
          <a:p>
            <a:pPr algn="ctr"/>
            <a:endParaRPr>
              <a:solidFill>
                <a:srgbClr val="FFFFFF"/>
              </a:solidFill>
              <a:latin typeface="Calibri"/>
              <a:ea typeface="Calibri"/>
              <a:cs typeface="Calibri"/>
              <a:sym typeface="Calibri"/>
            </a:endParaRPr>
          </a:p>
        </p:txBody>
      </p:sp>
      <p:pic>
        <p:nvPicPr>
          <p:cNvPr id="7" name="Shape 138"/>
          <p:cNvPicPr preferRelativeResize="0"/>
          <p:nvPr/>
        </p:nvPicPr>
        <p:blipFill rotWithShape="1">
          <a:blip r:embed="rId4">
            <a:alphaModFix/>
          </a:blip>
          <a:srcRect l="63878"/>
          <a:stretch/>
        </p:blipFill>
        <p:spPr>
          <a:xfrm>
            <a:off x="5428252" y="1559664"/>
            <a:ext cx="1049192" cy="693539"/>
          </a:xfrm>
          <a:prstGeom prst="rect">
            <a:avLst/>
          </a:prstGeom>
          <a:noFill/>
          <a:ln>
            <a:noFill/>
          </a:ln>
        </p:spPr>
      </p:pic>
      <p:pic>
        <p:nvPicPr>
          <p:cNvPr id="9" name="Shape 137"/>
          <p:cNvPicPr preferRelativeResize="0">
            <a:picLocks/>
          </p:cNvPicPr>
          <p:nvPr/>
        </p:nvPicPr>
        <p:blipFill rotWithShape="1">
          <a:blip r:embed="rId5">
            <a:alphaModFix/>
          </a:blip>
          <a:srcRect/>
          <a:stretch/>
        </p:blipFill>
        <p:spPr>
          <a:xfrm>
            <a:off x="5087308" y="2245534"/>
            <a:ext cx="3648074" cy="523875"/>
          </a:xfrm>
          <a:prstGeom prst="rect">
            <a:avLst/>
          </a:prstGeom>
          <a:noFill/>
          <a:ln>
            <a:noFill/>
          </a:ln>
        </p:spPr>
      </p:pic>
      <p:pic>
        <p:nvPicPr>
          <p:cNvPr id="10" name="Shape 139"/>
          <p:cNvPicPr preferRelativeResize="0"/>
          <p:nvPr/>
        </p:nvPicPr>
        <p:blipFill rotWithShape="1">
          <a:blip r:embed="rId6">
            <a:alphaModFix/>
          </a:blip>
          <a:srcRect l="45201" r="25384"/>
          <a:stretch/>
        </p:blipFill>
        <p:spPr>
          <a:xfrm>
            <a:off x="5448044" y="2860945"/>
            <a:ext cx="1082093" cy="580887"/>
          </a:xfrm>
          <a:prstGeom prst="rect">
            <a:avLst/>
          </a:prstGeom>
          <a:noFill/>
          <a:ln>
            <a:noFill/>
          </a:ln>
        </p:spPr>
      </p:pic>
      <p:sp>
        <p:nvSpPr>
          <p:cNvPr id="11" name="TextBox 10"/>
          <p:cNvSpPr txBox="1"/>
          <p:nvPr/>
        </p:nvSpPr>
        <p:spPr>
          <a:xfrm>
            <a:off x="7799108" y="4248150"/>
            <a:ext cx="1019302" cy="807911"/>
          </a:xfrm>
          <a:prstGeom prst="rect">
            <a:avLst/>
          </a:prstGeom>
          <a:noFill/>
        </p:spPr>
        <p:txBody>
          <a:bodyPr wrap="square" lIns="68579" tIns="34289" rIns="68579" bIns="34289" rtlCol="0">
            <a:spAutoFit/>
          </a:bodyPr>
          <a:lstStyle/>
          <a:p>
            <a:pPr algn="r"/>
            <a:r>
              <a:rPr lang="en-US" sz="800" dirty="0" smtClean="0"/>
              <a:t>Logo: “</a:t>
            </a:r>
            <a:r>
              <a:rPr lang="en-US" sz="800" dirty="0" smtClean="0">
                <a:hlinkClick r:id="rId7"/>
              </a:rPr>
              <a:t>Alma</a:t>
            </a:r>
            <a:r>
              <a:rPr lang="en-US" sz="800" dirty="0" smtClean="0"/>
              <a:t>”</a:t>
            </a:r>
          </a:p>
          <a:p>
            <a:pPr algn="r"/>
            <a:r>
              <a:rPr lang="en-US" sz="800" dirty="0" smtClean="0"/>
              <a:t>Logo: “</a:t>
            </a:r>
            <a:r>
              <a:rPr lang="en-US" sz="800" dirty="0" err="1" smtClean="0">
                <a:hlinkClick r:id="rId8"/>
              </a:rPr>
              <a:t>ExLibris</a:t>
            </a:r>
            <a:r>
              <a:rPr lang="en-US" sz="800" dirty="0" smtClean="0"/>
              <a:t>”</a:t>
            </a:r>
          </a:p>
          <a:p>
            <a:pPr algn="r"/>
            <a:r>
              <a:rPr lang="en-US" sz="800" dirty="0" smtClean="0"/>
              <a:t>Logo: “</a:t>
            </a:r>
            <a:r>
              <a:rPr lang="en-US" sz="800" dirty="0" smtClean="0">
                <a:hlinkClick r:id="rId9"/>
              </a:rPr>
              <a:t>Millennium</a:t>
            </a:r>
            <a:r>
              <a:rPr lang="en-US" sz="800" dirty="0" smtClean="0"/>
              <a:t>”</a:t>
            </a:r>
          </a:p>
          <a:p>
            <a:pPr algn="r"/>
            <a:r>
              <a:rPr lang="en-US" sz="800" dirty="0" smtClean="0"/>
              <a:t>Logo: “</a:t>
            </a:r>
            <a:r>
              <a:rPr lang="en-US" sz="800" dirty="0" smtClean="0">
                <a:hlinkClick r:id="rId10"/>
              </a:rPr>
              <a:t>Primo</a:t>
            </a:r>
            <a:r>
              <a:rPr lang="en-US" sz="800" dirty="0" smtClean="0"/>
              <a:t>”</a:t>
            </a:r>
          </a:p>
          <a:p>
            <a:r>
              <a:rPr lang="en-US" sz="800" dirty="0" smtClean="0"/>
              <a:t> </a:t>
            </a:r>
            <a:endParaRPr lang="en-US" sz="800" dirty="0"/>
          </a:p>
          <a:p>
            <a:endParaRPr lang="en-US" sz="800" dirty="0"/>
          </a:p>
        </p:txBody>
      </p:sp>
    </p:spTree>
    <p:extLst>
      <p:ext uri="{BB962C8B-B14F-4D97-AF65-F5344CB8AC3E}">
        <p14:creationId xmlns:p14="http://schemas.microsoft.com/office/powerpoint/2010/main" val="4005623310"/>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6" name="Shape 146"/>
          <p:cNvPicPr preferRelativeResize="0"/>
          <p:nvPr/>
        </p:nvPicPr>
        <p:blipFill rotWithShape="1">
          <a:blip r:embed="rId3">
            <a:alphaModFix/>
          </a:blip>
          <a:srcRect/>
          <a:stretch/>
        </p:blipFill>
        <p:spPr>
          <a:xfrm>
            <a:off x="693094" y="1466445"/>
            <a:ext cx="7718898" cy="3458183"/>
          </a:xfrm>
          <a:prstGeom prst="rect">
            <a:avLst/>
          </a:prstGeom>
          <a:noFill/>
          <a:ln>
            <a:noFill/>
          </a:ln>
        </p:spPr>
      </p:pic>
      <p:pic>
        <p:nvPicPr>
          <p:cNvPr id="147" name="Shape 147"/>
          <p:cNvPicPr preferRelativeResize="0"/>
          <p:nvPr/>
        </p:nvPicPr>
        <p:blipFill rotWithShape="1">
          <a:blip r:embed="rId4">
            <a:alphaModFix/>
          </a:blip>
          <a:srcRect/>
          <a:stretch/>
        </p:blipFill>
        <p:spPr>
          <a:xfrm>
            <a:off x="161722" y="1027257"/>
            <a:ext cx="4865046" cy="2511180"/>
          </a:xfrm>
          <a:prstGeom prst="rect">
            <a:avLst/>
          </a:prstGeom>
          <a:noFill/>
          <a:ln>
            <a:noFill/>
          </a:ln>
        </p:spPr>
      </p:pic>
      <p:pic>
        <p:nvPicPr>
          <p:cNvPr id="148" name="Shape 148"/>
          <p:cNvPicPr preferRelativeResize="0"/>
          <p:nvPr/>
        </p:nvPicPr>
        <p:blipFill rotWithShape="1">
          <a:blip r:embed="rId5">
            <a:alphaModFix/>
          </a:blip>
          <a:srcRect/>
          <a:stretch/>
        </p:blipFill>
        <p:spPr>
          <a:xfrm>
            <a:off x="3319565" y="1138138"/>
            <a:ext cx="5479103" cy="2458665"/>
          </a:xfrm>
          <a:prstGeom prst="rect">
            <a:avLst/>
          </a:prstGeom>
          <a:noFill/>
          <a:ln>
            <a:noFill/>
          </a:ln>
        </p:spPr>
      </p:pic>
      <p:pic>
        <p:nvPicPr>
          <p:cNvPr id="149" name="Shape 149"/>
          <p:cNvPicPr preferRelativeResize="0"/>
          <p:nvPr/>
        </p:nvPicPr>
        <p:blipFill rotWithShape="1">
          <a:blip r:embed="rId6">
            <a:alphaModFix/>
          </a:blip>
          <a:srcRect/>
          <a:stretch/>
        </p:blipFill>
        <p:spPr>
          <a:xfrm>
            <a:off x="409779" y="1138137"/>
            <a:ext cx="7652020" cy="3604097"/>
          </a:xfrm>
          <a:prstGeom prst="rect">
            <a:avLst/>
          </a:prstGeom>
          <a:noFill/>
          <a:ln>
            <a:noFill/>
          </a:ln>
        </p:spPr>
      </p:pic>
      <p:pic>
        <p:nvPicPr>
          <p:cNvPr id="150" name="Shape 150"/>
          <p:cNvPicPr preferRelativeResize="0"/>
          <p:nvPr/>
        </p:nvPicPr>
        <p:blipFill rotWithShape="1">
          <a:blip r:embed="rId7">
            <a:alphaModFix/>
          </a:blip>
          <a:srcRect/>
          <a:stretch/>
        </p:blipFill>
        <p:spPr>
          <a:xfrm>
            <a:off x="762407" y="1013956"/>
            <a:ext cx="6591705" cy="2743352"/>
          </a:xfrm>
          <a:prstGeom prst="rect">
            <a:avLst/>
          </a:prstGeom>
          <a:noFill/>
          <a:ln>
            <a:noFill/>
          </a:ln>
        </p:spPr>
      </p:pic>
      <p:pic>
        <p:nvPicPr>
          <p:cNvPr id="151" name="Shape 151"/>
          <p:cNvPicPr preferRelativeResize="0"/>
          <p:nvPr/>
        </p:nvPicPr>
        <p:blipFill rotWithShape="1">
          <a:blip r:embed="rId8">
            <a:alphaModFix/>
          </a:blip>
          <a:srcRect/>
          <a:stretch/>
        </p:blipFill>
        <p:spPr>
          <a:xfrm>
            <a:off x="638380" y="1185960"/>
            <a:ext cx="6715731" cy="3275135"/>
          </a:xfrm>
          <a:prstGeom prst="rect">
            <a:avLst/>
          </a:prstGeom>
          <a:noFill/>
          <a:ln>
            <a:noFill/>
          </a:ln>
        </p:spPr>
      </p:pic>
      <p:pic>
        <p:nvPicPr>
          <p:cNvPr id="152" name="Shape 152"/>
          <p:cNvPicPr preferRelativeResize="0"/>
          <p:nvPr/>
        </p:nvPicPr>
        <p:blipFill rotWithShape="1">
          <a:blip r:embed="rId9">
            <a:alphaModFix/>
          </a:blip>
          <a:srcRect/>
          <a:stretch/>
        </p:blipFill>
        <p:spPr>
          <a:xfrm>
            <a:off x="1021405" y="1022535"/>
            <a:ext cx="7040394" cy="3438560"/>
          </a:xfrm>
          <a:prstGeom prst="rect">
            <a:avLst/>
          </a:prstGeom>
          <a:noFill/>
          <a:ln>
            <a:noFill/>
          </a:ln>
        </p:spPr>
      </p:pic>
      <p:pic>
        <p:nvPicPr>
          <p:cNvPr id="153" name="Shape 153"/>
          <p:cNvPicPr preferRelativeResize="0"/>
          <p:nvPr/>
        </p:nvPicPr>
        <p:blipFill rotWithShape="1">
          <a:blip r:embed="rId10">
            <a:alphaModFix/>
          </a:blip>
          <a:srcRect/>
          <a:stretch/>
        </p:blipFill>
        <p:spPr>
          <a:xfrm>
            <a:off x="1021406" y="1022536"/>
            <a:ext cx="7901291" cy="3982345"/>
          </a:xfrm>
          <a:prstGeom prst="rect">
            <a:avLst/>
          </a:prstGeom>
          <a:noFill/>
          <a:ln>
            <a:noFill/>
          </a:ln>
        </p:spPr>
      </p:pic>
      <p:pic>
        <p:nvPicPr>
          <p:cNvPr id="154" name="Shape 154"/>
          <p:cNvPicPr preferRelativeResize="0"/>
          <p:nvPr/>
        </p:nvPicPr>
        <p:blipFill rotWithShape="1">
          <a:blip r:embed="rId11">
            <a:alphaModFix/>
          </a:blip>
          <a:srcRect/>
          <a:stretch/>
        </p:blipFill>
        <p:spPr>
          <a:xfrm>
            <a:off x="894336" y="1092437"/>
            <a:ext cx="7586968" cy="3649797"/>
          </a:xfrm>
          <a:prstGeom prst="rect">
            <a:avLst/>
          </a:prstGeom>
          <a:noFill/>
          <a:ln>
            <a:noFill/>
          </a:ln>
        </p:spPr>
      </p:pic>
      <p:pic>
        <p:nvPicPr>
          <p:cNvPr id="155" name="Shape 155"/>
          <p:cNvPicPr preferRelativeResize="0"/>
          <p:nvPr/>
        </p:nvPicPr>
        <p:blipFill rotWithShape="1">
          <a:blip r:embed="rId12">
            <a:alphaModFix/>
          </a:blip>
          <a:srcRect/>
          <a:stretch/>
        </p:blipFill>
        <p:spPr>
          <a:xfrm>
            <a:off x="479087" y="927952"/>
            <a:ext cx="5014608" cy="2442680"/>
          </a:xfrm>
          <a:prstGeom prst="rect">
            <a:avLst/>
          </a:prstGeom>
          <a:noFill/>
          <a:ln>
            <a:noFill/>
          </a:ln>
        </p:spPr>
      </p:pic>
      <p:pic>
        <p:nvPicPr>
          <p:cNvPr id="156" name="Shape 156"/>
          <p:cNvPicPr preferRelativeResize="0"/>
          <p:nvPr/>
        </p:nvPicPr>
        <p:blipFill rotWithShape="1">
          <a:blip r:embed="rId13">
            <a:alphaModFix/>
          </a:blip>
          <a:srcRect/>
          <a:stretch/>
        </p:blipFill>
        <p:spPr>
          <a:xfrm>
            <a:off x="2897016" y="1416939"/>
            <a:ext cx="5423782" cy="2426372"/>
          </a:xfrm>
          <a:prstGeom prst="rect">
            <a:avLst/>
          </a:prstGeom>
          <a:noFill/>
          <a:ln>
            <a:noFill/>
          </a:ln>
        </p:spPr>
      </p:pic>
      <p:pic>
        <p:nvPicPr>
          <p:cNvPr id="157" name="Shape 157"/>
          <p:cNvPicPr preferRelativeResize="0"/>
          <p:nvPr/>
        </p:nvPicPr>
        <p:blipFill rotWithShape="1">
          <a:blip r:embed="rId14">
            <a:alphaModFix/>
          </a:blip>
          <a:srcRect/>
          <a:stretch/>
        </p:blipFill>
        <p:spPr>
          <a:xfrm>
            <a:off x="285750" y="2016707"/>
            <a:ext cx="5069329" cy="2580579"/>
          </a:xfrm>
          <a:prstGeom prst="rect">
            <a:avLst/>
          </a:prstGeom>
          <a:noFill/>
          <a:ln>
            <a:noFill/>
          </a:ln>
        </p:spPr>
      </p:pic>
      <p:pic>
        <p:nvPicPr>
          <p:cNvPr id="158" name="Shape 158"/>
          <p:cNvPicPr preferRelativeResize="0"/>
          <p:nvPr/>
        </p:nvPicPr>
        <p:blipFill rotWithShape="1">
          <a:blip r:embed="rId15">
            <a:alphaModFix/>
          </a:blip>
          <a:srcRect/>
          <a:stretch/>
        </p:blipFill>
        <p:spPr>
          <a:xfrm>
            <a:off x="932033" y="1193852"/>
            <a:ext cx="6750388" cy="3093277"/>
          </a:xfrm>
          <a:prstGeom prst="rect">
            <a:avLst/>
          </a:prstGeom>
          <a:noFill/>
          <a:ln>
            <a:noFill/>
          </a:ln>
        </p:spPr>
      </p:pic>
      <p:pic>
        <p:nvPicPr>
          <p:cNvPr id="159" name="Shape 159"/>
          <p:cNvPicPr preferRelativeResize="0"/>
          <p:nvPr/>
        </p:nvPicPr>
        <p:blipFill rotWithShape="1">
          <a:blip r:embed="rId16">
            <a:alphaModFix/>
          </a:blip>
          <a:srcRect/>
          <a:stretch/>
        </p:blipFill>
        <p:spPr>
          <a:xfrm>
            <a:off x="1100742" y="1564301"/>
            <a:ext cx="4810939" cy="2176611"/>
          </a:xfrm>
          <a:prstGeom prst="rect">
            <a:avLst/>
          </a:prstGeom>
          <a:noFill/>
          <a:ln>
            <a:noFill/>
          </a:ln>
        </p:spPr>
      </p:pic>
      <p:pic>
        <p:nvPicPr>
          <p:cNvPr id="160" name="Shape 160"/>
          <p:cNvPicPr preferRelativeResize="0"/>
          <p:nvPr/>
        </p:nvPicPr>
        <p:blipFill rotWithShape="1">
          <a:blip r:embed="rId17">
            <a:alphaModFix/>
          </a:blip>
          <a:srcRect/>
          <a:stretch/>
        </p:blipFill>
        <p:spPr>
          <a:xfrm>
            <a:off x="699604" y="1620617"/>
            <a:ext cx="3769994" cy="2572702"/>
          </a:xfrm>
          <a:prstGeom prst="rect">
            <a:avLst/>
          </a:prstGeom>
          <a:noFill/>
          <a:ln>
            <a:noFill/>
          </a:ln>
        </p:spPr>
      </p:pic>
      <p:pic>
        <p:nvPicPr>
          <p:cNvPr id="161" name="Shape 161"/>
          <p:cNvPicPr preferRelativeResize="0"/>
          <p:nvPr/>
        </p:nvPicPr>
        <p:blipFill rotWithShape="1">
          <a:blip r:embed="rId17">
            <a:alphaModFix/>
          </a:blip>
          <a:srcRect/>
          <a:stretch/>
        </p:blipFill>
        <p:spPr>
          <a:xfrm>
            <a:off x="4577786" y="1676189"/>
            <a:ext cx="4089558" cy="2739389"/>
          </a:xfrm>
          <a:prstGeom prst="rect">
            <a:avLst/>
          </a:prstGeom>
          <a:noFill/>
          <a:ln>
            <a:noFill/>
          </a:ln>
        </p:spPr>
      </p:pic>
      <p:pic>
        <p:nvPicPr>
          <p:cNvPr id="162" name="Shape 162"/>
          <p:cNvPicPr preferRelativeResize="0"/>
          <p:nvPr/>
        </p:nvPicPr>
        <p:blipFill rotWithShape="1">
          <a:blip r:embed="rId18">
            <a:alphaModFix/>
          </a:blip>
          <a:srcRect/>
          <a:stretch/>
        </p:blipFill>
        <p:spPr>
          <a:xfrm>
            <a:off x="745991" y="1184188"/>
            <a:ext cx="7315806" cy="3111173"/>
          </a:xfrm>
          <a:prstGeom prst="rect">
            <a:avLst/>
          </a:prstGeom>
          <a:noFill/>
          <a:ln>
            <a:noFill/>
          </a:ln>
        </p:spPr>
      </p:pic>
      <p:pic>
        <p:nvPicPr>
          <p:cNvPr id="163" name="Shape 163"/>
          <p:cNvPicPr preferRelativeResize="0"/>
          <p:nvPr/>
        </p:nvPicPr>
        <p:blipFill rotWithShape="1">
          <a:blip r:embed="rId8">
            <a:alphaModFix/>
          </a:blip>
          <a:srcRect/>
          <a:stretch/>
        </p:blipFill>
        <p:spPr>
          <a:xfrm>
            <a:off x="658440" y="1123692"/>
            <a:ext cx="7924708" cy="3236390"/>
          </a:xfrm>
          <a:prstGeom prst="rect">
            <a:avLst/>
          </a:prstGeom>
          <a:noFill/>
          <a:ln>
            <a:noFill/>
          </a:ln>
        </p:spPr>
      </p:pic>
      <p:sp>
        <p:nvSpPr>
          <p:cNvPr id="24" name="TextBox 23"/>
          <p:cNvSpPr txBox="1"/>
          <p:nvPr/>
        </p:nvSpPr>
        <p:spPr>
          <a:xfrm>
            <a:off x="2095259" y="153386"/>
            <a:ext cx="4892686" cy="430887"/>
          </a:xfrm>
          <a:prstGeom prst="rect">
            <a:avLst/>
          </a:prstGeom>
          <a:solidFill>
            <a:schemeClr val="bg1"/>
          </a:solidFill>
        </p:spPr>
        <p:txBody>
          <a:bodyPr wrap="none" rtlCol="0">
            <a:spAutoFit/>
          </a:bodyPr>
          <a:lstStyle/>
          <a:p>
            <a:r>
              <a:rPr lang="en-US" sz="2200" b="1" dirty="0" smtClean="0">
                <a:solidFill>
                  <a:srgbClr val="FF9E00"/>
                </a:solidFill>
                <a:latin typeface="Montserrat"/>
              </a:rPr>
              <a:t>USING “EXCEL”ENT STRENGTHS</a:t>
            </a:r>
            <a:endParaRPr lang="en-US" sz="2200" b="1" dirty="0">
              <a:solidFill>
                <a:srgbClr val="FF9E00"/>
              </a:solidFill>
              <a:latin typeface="Montserrat"/>
            </a:endParaRPr>
          </a:p>
        </p:txBody>
      </p:sp>
    </p:spTree>
    <p:extLst>
      <p:ext uri="{BB962C8B-B14F-4D97-AF65-F5344CB8AC3E}">
        <p14:creationId xmlns:p14="http://schemas.microsoft.com/office/powerpoint/2010/main" val="113092950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6"/>
                                        </p:tgtEl>
                                        <p:attrNameLst>
                                          <p:attrName>style.visibility</p:attrName>
                                        </p:attrNameLst>
                                      </p:cBhvr>
                                      <p:to>
                                        <p:strVal val="visible"/>
                                      </p:to>
                                    </p:set>
                                    <p:anim calcmode="lin" valueType="num">
                                      <p:cBhvr additive="base">
                                        <p:cTn id="7" dur="500"/>
                                        <p:tgtEl>
                                          <p:spTgt spid="146"/>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47"/>
                                        </p:tgtEl>
                                        <p:attrNameLst>
                                          <p:attrName>style.visibility</p:attrName>
                                        </p:attrNameLst>
                                      </p:cBhvr>
                                      <p:to>
                                        <p:strVal val="visible"/>
                                      </p:to>
                                    </p:set>
                                    <p:anim calcmode="lin" valueType="num">
                                      <p:cBhvr additive="base">
                                        <p:cTn id="11" dur="500"/>
                                        <p:tgtEl>
                                          <p:spTgt spid="147"/>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148"/>
                                        </p:tgtEl>
                                        <p:attrNameLst>
                                          <p:attrName>style.visibility</p:attrName>
                                        </p:attrNameLst>
                                      </p:cBhvr>
                                      <p:to>
                                        <p:strVal val="visible"/>
                                      </p:to>
                                    </p:set>
                                    <p:anim calcmode="lin" valueType="num">
                                      <p:cBhvr additive="base">
                                        <p:cTn id="15" dur="500"/>
                                        <p:tgtEl>
                                          <p:spTgt spid="148"/>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149"/>
                                        </p:tgtEl>
                                        <p:attrNameLst>
                                          <p:attrName>style.visibility</p:attrName>
                                        </p:attrNameLst>
                                      </p:cBhvr>
                                      <p:to>
                                        <p:strVal val="visible"/>
                                      </p:to>
                                    </p:set>
                                    <p:anim calcmode="lin" valueType="num">
                                      <p:cBhvr additive="base">
                                        <p:cTn id="19" dur="500"/>
                                        <p:tgtEl>
                                          <p:spTgt spid="149"/>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150"/>
                                        </p:tgtEl>
                                        <p:attrNameLst>
                                          <p:attrName>style.visibility</p:attrName>
                                        </p:attrNameLst>
                                      </p:cBhvr>
                                      <p:to>
                                        <p:strVal val="visible"/>
                                      </p:to>
                                    </p:set>
                                    <p:anim calcmode="lin" valueType="num">
                                      <p:cBhvr additive="base">
                                        <p:cTn id="23" dur="500"/>
                                        <p:tgtEl>
                                          <p:spTgt spid="150"/>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151"/>
                                        </p:tgtEl>
                                        <p:attrNameLst>
                                          <p:attrName>style.visibility</p:attrName>
                                        </p:attrNameLst>
                                      </p:cBhvr>
                                      <p:to>
                                        <p:strVal val="visible"/>
                                      </p:to>
                                    </p:set>
                                    <p:anim calcmode="lin" valueType="num">
                                      <p:cBhvr additive="base">
                                        <p:cTn id="27" dur="500"/>
                                        <p:tgtEl>
                                          <p:spTgt spid="151"/>
                                        </p:tgtEl>
                                        <p:attrNameLst>
                                          <p:attrName>ppt_x</p:attrName>
                                        </p:attrNameLst>
                                      </p:cBhvr>
                                      <p:tavLst>
                                        <p:tav tm="0">
                                          <p:val>
                                            <p:strVal val="#ppt_x-1"/>
                                          </p:val>
                                        </p:tav>
                                        <p:tav tm="100000">
                                          <p:val>
                                            <p:strVal val="#ppt_x"/>
                                          </p:val>
                                        </p:tav>
                                      </p:tavLst>
                                    </p:anim>
                                  </p:childTnLst>
                                </p:cTn>
                              </p:par>
                            </p:childTnLst>
                          </p:cTn>
                        </p:par>
                        <p:par>
                          <p:cTn id="28" fill="hold">
                            <p:stCondLst>
                              <p:cond delay="3000"/>
                            </p:stCondLst>
                            <p:childTnLst>
                              <p:par>
                                <p:cTn id="29" presetID="2" presetClass="entr" presetSubtype="8" fill="hold" nodeType="afterEffect">
                                  <p:stCondLst>
                                    <p:cond delay="0"/>
                                  </p:stCondLst>
                                  <p:childTnLst>
                                    <p:set>
                                      <p:cBhvr>
                                        <p:cTn id="30" dur="1" fill="hold">
                                          <p:stCondLst>
                                            <p:cond delay="0"/>
                                          </p:stCondLst>
                                        </p:cTn>
                                        <p:tgtEl>
                                          <p:spTgt spid="152"/>
                                        </p:tgtEl>
                                        <p:attrNameLst>
                                          <p:attrName>style.visibility</p:attrName>
                                        </p:attrNameLst>
                                      </p:cBhvr>
                                      <p:to>
                                        <p:strVal val="visible"/>
                                      </p:to>
                                    </p:set>
                                    <p:anim calcmode="lin" valueType="num">
                                      <p:cBhvr additive="base">
                                        <p:cTn id="31" dur="500"/>
                                        <p:tgtEl>
                                          <p:spTgt spid="152"/>
                                        </p:tgtEl>
                                        <p:attrNameLst>
                                          <p:attrName>ppt_x</p:attrName>
                                        </p:attrNameLst>
                                      </p:cBhvr>
                                      <p:tavLst>
                                        <p:tav tm="0">
                                          <p:val>
                                            <p:strVal val="#ppt_x-1"/>
                                          </p:val>
                                        </p:tav>
                                        <p:tav tm="100000">
                                          <p:val>
                                            <p:strVal val="#ppt_x"/>
                                          </p:val>
                                        </p:tav>
                                      </p:tavLst>
                                    </p:anim>
                                  </p:childTnLst>
                                </p:cTn>
                              </p:par>
                            </p:childTnLst>
                          </p:cTn>
                        </p:par>
                        <p:par>
                          <p:cTn id="32" fill="hold">
                            <p:stCondLst>
                              <p:cond delay="3500"/>
                            </p:stCondLst>
                            <p:childTnLst>
                              <p:par>
                                <p:cTn id="33" presetID="2" presetClass="entr" presetSubtype="2" fill="hold" nodeType="afterEffect">
                                  <p:stCondLst>
                                    <p:cond delay="0"/>
                                  </p:stCondLst>
                                  <p:childTnLst>
                                    <p:set>
                                      <p:cBhvr>
                                        <p:cTn id="34" dur="1" fill="hold">
                                          <p:stCondLst>
                                            <p:cond delay="0"/>
                                          </p:stCondLst>
                                        </p:cTn>
                                        <p:tgtEl>
                                          <p:spTgt spid="153"/>
                                        </p:tgtEl>
                                        <p:attrNameLst>
                                          <p:attrName>style.visibility</p:attrName>
                                        </p:attrNameLst>
                                      </p:cBhvr>
                                      <p:to>
                                        <p:strVal val="visible"/>
                                      </p:to>
                                    </p:set>
                                    <p:anim calcmode="lin" valueType="num">
                                      <p:cBhvr additive="base">
                                        <p:cTn id="35" dur="500"/>
                                        <p:tgtEl>
                                          <p:spTgt spid="153"/>
                                        </p:tgtEl>
                                        <p:attrNameLst>
                                          <p:attrName>ppt_x</p:attrName>
                                        </p:attrNameLst>
                                      </p:cBhvr>
                                      <p:tavLst>
                                        <p:tav tm="0">
                                          <p:val>
                                            <p:strVal val="#ppt_x+1"/>
                                          </p:val>
                                        </p:tav>
                                        <p:tav tm="100000">
                                          <p:val>
                                            <p:strVal val="#ppt_x"/>
                                          </p:val>
                                        </p:tav>
                                      </p:tavLst>
                                    </p:anim>
                                  </p:childTnLst>
                                </p:cTn>
                              </p:par>
                            </p:childTnLst>
                          </p:cTn>
                        </p:par>
                        <p:par>
                          <p:cTn id="36" fill="hold">
                            <p:stCondLst>
                              <p:cond delay="4000"/>
                            </p:stCondLst>
                            <p:childTnLst>
                              <p:par>
                                <p:cTn id="37" presetID="2" presetClass="entr" presetSubtype="8" fill="hold" nodeType="afterEffect">
                                  <p:stCondLst>
                                    <p:cond delay="0"/>
                                  </p:stCondLst>
                                  <p:childTnLst>
                                    <p:set>
                                      <p:cBhvr>
                                        <p:cTn id="38" dur="1" fill="hold">
                                          <p:stCondLst>
                                            <p:cond delay="0"/>
                                          </p:stCondLst>
                                        </p:cTn>
                                        <p:tgtEl>
                                          <p:spTgt spid="154"/>
                                        </p:tgtEl>
                                        <p:attrNameLst>
                                          <p:attrName>style.visibility</p:attrName>
                                        </p:attrNameLst>
                                      </p:cBhvr>
                                      <p:to>
                                        <p:strVal val="visible"/>
                                      </p:to>
                                    </p:set>
                                    <p:anim calcmode="lin" valueType="num">
                                      <p:cBhvr additive="base">
                                        <p:cTn id="39" dur="500"/>
                                        <p:tgtEl>
                                          <p:spTgt spid="154"/>
                                        </p:tgtEl>
                                        <p:attrNameLst>
                                          <p:attrName>ppt_x</p:attrName>
                                        </p:attrNameLst>
                                      </p:cBhvr>
                                      <p:tavLst>
                                        <p:tav tm="0">
                                          <p:val>
                                            <p:strVal val="#ppt_x-1"/>
                                          </p:val>
                                        </p:tav>
                                        <p:tav tm="100000">
                                          <p:val>
                                            <p:strVal val="#ppt_x"/>
                                          </p:val>
                                        </p:tav>
                                      </p:tavLst>
                                    </p:anim>
                                  </p:childTnLst>
                                </p:cTn>
                              </p:par>
                            </p:childTnLst>
                          </p:cTn>
                        </p:par>
                        <p:par>
                          <p:cTn id="40" fill="hold">
                            <p:stCondLst>
                              <p:cond delay="4500"/>
                            </p:stCondLst>
                            <p:childTnLst>
                              <p:par>
                                <p:cTn id="41" presetID="2" presetClass="entr" presetSubtype="1" fill="hold" nodeType="afterEffect">
                                  <p:stCondLst>
                                    <p:cond delay="0"/>
                                  </p:stCondLst>
                                  <p:childTnLst>
                                    <p:set>
                                      <p:cBhvr>
                                        <p:cTn id="42" dur="1" fill="hold">
                                          <p:stCondLst>
                                            <p:cond delay="0"/>
                                          </p:stCondLst>
                                        </p:cTn>
                                        <p:tgtEl>
                                          <p:spTgt spid="155"/>
                                        </p:tgtEl>
                                        <p:attrNameLst>
                                          <p:attrName>style.visibility</p:attrName>
                                        </p:attrNameLst>
                                      </p:cBhvr>
                                      <p:to>
                                        <p:strVal val="visible"/>
                                      </p:to>
                                    </p:set>
                                    <p:anim calcmode="lin" valueType="num">
                                      <p:cBhvr additive="base">
                                        <p:cTn id="43" dur="500"/>
                                        <p:tgtEl>
                                          <p:spTgt spid="155"/>
                                        </p:tgtEl>
                                        <p:attrNameLst>
                                          <p:attrName>ppt_y</p:attrName>
                                        </p:attrNameLst>
                                      </p:cBhvr>
                                      <p:tavLst>
                                        <p:tav tm="0">
                                          <p:val>
                                            <p:strVal val="#ppt_y-1"/>
                                          </p:val>
                                        </p:tav>
                                        <p:tav tm="100000">
                                          <p:val>
                                            <p:strVal val="#ppt_y"/>
                                          </p:val>
                                        </p:tav>
                                      </p:tavLst>
                                    </p:anim>
                                  </p:childTnLst>
                                </p:cTn>
                              </p:par>
                            </p:childTnLst>
                          </p:cTn>
                        </p:par>
                        <p:par>
                          <p:cTn id="44" fill="hold">
                            <p:stCondLst>
                              <p:cond delay="5000"/>
                            </p:stCondLst>
                            <p:childTnLst>
                              <p:par>
                                <p:cTn id="45" presetID="2" presetClass="entr" presetSubtype="8" fill="hold" nodeType="afterEffect">
                                  <p:stCondLst>
                                    <p:cond delay="0"/>
                                  </p:stCondLst>
                                  <p:childTnLst>
                                    <p:set>
                                      <p:cBhvr>
                                        <p:cTn id="46" dur="1" fill="hold">
                                          <p:stCondLst>
                                            <p:cond delay="0"/>
                                          </p:stCondLst>
                                        </p:cTn>
                                        <p:tgtEl>
                                          <p:spTgt spid="156"/>
                                        </p:tgtEl>
                                        <p:attrNameLst>
                                          <p:attrName>style.visibility</p:attrName>
                                        </p:attrNameLst>
                                      </p:cBhvr>
                                      <p:to>
                                        <p:strVal val="visible"/>
                                      </p:to>
                                    </p:set>
                                    <p:anim calcmode="lin" valueType="num">
                                      <p:cBhvr additive="base">
                                        <p:cTn id="47" dur="500"/>
                                        <p:tgtEl>
                                          <p:spTgt spid="156"/>
                                        </p:tgtEl>
                                        <p:attrNameLst>
                                          <p:attrName>ppt_x</p:attrName>
                                        </p:attrNameLst>
                                      </p:cBhvr>
                                      <p:tavLst>
                                        <p:tav tm="0">
                                          <p:val>
                                            <p:strVal val="#ppt_x-1"/>
                                          </p:val>
                                        </p:tav>
                                        <p:tav tm="100000">
                                          <p:val>
                                            <p:strVal val="#ppt_x"/>
                                          </p:val>
                                        </p:tav>
                                      </p:tavLst>
                                    </p:anim>
                                  </p:childTnLst>
                                </p:cTn>
                              </p:par>
                            </p:childTnLst>
                          </p:cTn>
                        </p:par>
                        <p:par>
                          <p:cTn id="48" fill="hold">
                            <p:stCondLst>
                              <p:cond delay="5500"/>
                            </p:stCondLst>
                            <p:childTnLst>
                              <p:par>
                                <p:cTn id="49" presetID="2" presetClass="entr" presetSubtype="8" fill="hold" nodeType="afterEffect">
                                  <p:stCondLst>
                                    <p:cond delay="0"/>
                                  </p:stCondLst>
                                  <p:childTnLst>
                                    <p:set>
                                      <p:cBhvr>
                                        <p:cTn id="50" dur="1" fill="hold">
                                          <p:stCondLst>
                                            <p:cond delay="0"/>
                                          </p:stCondLst>
                                        </p:cTn>
                                        <p:tgtEl>
                                          <p:spTgt spid="157"/>
                                        </p:tgtEl>
                                        <p:attrNameLst>
                                          <p:attrName>style.visibility</p:attrName>
                                        </p:attrNameLst>
                                      </p:cBhvr>
                                      <p:to>
                                        <p:strVal val="visible"/>
                                      </p:to>
                                    </p:set>
                                    <p:anim calcmode="lin" valueType="num">
                                      <p:cBhvr additive="base">
                                        <p:cTn id="51" dur="500"/>
                                        <p:tgtEl>
                                          <p:spTgt spid="157"/>
                                        </p:tgtEl>
                                        <p:attrNameLst>
                                          <p:attrName>ppt_x</p:attrName>
                                        </p:attrNameLst>
                                      </p:cBhvr>
                                      <p:tavLst>
                                        <p:tav tm="0">
                                          <p:val>
                                            <p:strVal val="#ppt_x-1"/>
                                          </p:val>
                                        </p:tav>
                                        <p:tav tm="100000">
                                          <p:val>
                                            <p:strVal val="#ppt_x"/>
                                          </p:val>
                                        </p:tav>
                                      </p:tavLst>
                                    </p:anim>
                                  </p:childTnLst>
                                </p:cTn>
                              </p:par>
                            </p:childTnLst>
                          </p:cTn>
                        </p:par>
                        <p:par>
                          <p:cTn id="52" fill="hold">
                            <p:stCondLst>
                              <p:cond delay="6000"/>
                            </p:stCondLst>
                            <p:childTnLst>
                              <p:par>
                                <p:cTn id="53" presetID="2" presetClass="entr" presetSubtype="8" fill="hold" nodeType="afterEffect">
                                  <p:stCondLst>
                                    <p:cond delay="0"/>
                                  </p:stCondLst>
                                  <p:childTnLst>
                                    <p:set>
                                      <p:cBhvr>
                                        <p:cTn id="54" dur="1" fill="hold">
                                          <p:stCondLst>
                                            <p:cond delay="0"/>
                                          </p:stCondLst>
                                        </p:cTn>
                                        <p:tgtEl>
                                          <p:spTgt spid="158"/>
                                        </p:tgtEl>
                                        <p:attrNameLst>
                                          <p:attrName>style.visibility</p:attrName>
                                        </p:attrNameLst>
                                      </p:cBhvr>
                                      <p:to>
                                        <p:strVal val="visible"/>
                                      </p:to>
                                    </p:set>
                                    <p:anim calcmode="lin" valueType="num">
                                      <p:cBhvr additive="base">
                                        <p:cTn id="55" dur="500"/>
                                        <p:tgtEl>
                                          <p:spTgt spid="158"/>
                                        </p:tgtEl>
                                        <p:attrNameLst>
                                          <p:attrName>ppt_x</p:attrName>
                                        </p:attrNameLst>
                                      </p:cBhvr>
                                      <p:tavLst>
                                        <p:tav tm="0">
                                          <p:val>
                                            <p:strVal val="#ppt_x-1"/>
                                          </p:val>
                                        </p:tav>
                                        <p:tav tm="100000">
                                          <p:val>
                                            <p:strVal val="#ppt_x"/>
                                          </p:val>
                                        </p:tav>
                                      </p:tavLst>
                                    </p:anim>
                                  </p:childTnLst>
                                </p:cTn>
                              </p:par>
                            </p:childTnLst>
                          </p:cTn>
                        </p:par>
                        <p:par>
                          <p:cTn id="56" fill="hold">
                            <p:stCondLst>
                              <p:cond delay="6500"/>
                            </p:stCondLst>
                            <p:childTnLst>
                              <p:par>
                                <p:cTn id="57" presetID="2" presetClass="entr" presetSubtype="4" fill="hold" nodeType="afterEffect">
                                  <p:stCondLst>
                                    <p:cond delay="0"/>
                                  </p:stCondLst>
                                  <p:childTnLst>
                                    <p:set>
                                      <p:cBhvr>
                                        <p:cTn id="58" dur="1" fill="hold">
                                          <p:stCondLst>
                                            <p:cond delay="0"/>
                                          </p:stCondLst>
                                        </p:cTn>
                                        <p:tgtEl>
                                          <p:spTgt spid="159"/>
                                        </p:tgtEl>
                                        <p:attrNameLst>
                                          <p:attrName>style.visibility</p:attrName>
                                        </p:attrNameLst>
                                      </p:cBhvr>
                                      <p:to>
                                        <p:strVal val="visible"/>
                                      </p:to>
                                    </p:set>
                                    <p:anim calcmode="lin" valueType="num">
                                      <p:cBhvr additive="base">
                                        <p:cTn id="59" dur="500"/>
                                        <p:tgtEl>
                                          <p:spTgt spid="159"/>
                                        </p:tgtEl>
                                        <p:attrNameLst>
                                          <p:attrName>ppt_y</p:attrName>
                                        </p:attrNameLst>
                                      </p:cBhvr>
                                      <p:tavLst>
                                        <p:tav tm="0">
                                          <p:val>
                                            <p:strVal val="#ppt_y+1"/>
                                          </p:val>
                                        </p:tav>
                                        <p:tav tm="100000">
                                          <p:val>
                                            <p:strVal val="#ppt_y"/>
                                          </p:val>
                                        </p:tav>
                                      </p:tavLst>
                                    </p:anim>
                                  </p:childTnLst>
                                </p:cTn>
                              </p:par>
                            </p:childTnLst>
                          </p:cTn>
                        </p:par>
                        <p:par>
                          <p:cTn id="60" fill="hold">
                            <p:stCondLst>
                              <p:cond delay="7000"/>
                            </p:stCondLst>
                            <p:childTnLst>
                              <p:par>
                                <p:cTn id="61" presetID="2" presetClass="entr" presetSubtype="2" fill="hold" nodeType="afterEffect">
                                  <p:stCondLst>
                                    <p:cond delay="0"/>
                                  </p:stCondLst>
                                  <p:childTnLst>
                                    <p:set>
                                      <p:cBhvr>
                                        <p:cTn id="62" dur="1" fill="hold">
                                          <p:stCondLst>
                                            <p:cond delay="0"/>
                                          </p:stCondLst>
                                        </p:cTn>
                                        <p:tgtEl>
                                          <p:spTgt spid="160"/>
                                        </p:tgtEl>
                                        <p:attrNameLst>
                                          <p:attrName>style.visibility</p:attrName>
                                        </p:attrNameLst>
                                      </p:cBhvr>
                                      <p:to>
                                        <p:strVal val="visible"/>
                                      </p:to>
                                    </p:set>
                                    <p:anim calcmode="lin" valueType="num">
                                      <p:cBhvr additive="base">
                                        <p:cTn id="63" dur="500"/>
                                        <p:tgtEl>
                                          <p:spTgt spid="160"/>
                                        </p:tgtEl>
                                        <p:attrNameLst>
                                          <p:attrName>ppt_x</p:attrName>
                                        </p:attrNameLst>
                                      </p:cBhvr>
                                      <p:tavLst>
                                        <p:tav tm="0">
                                          <p:val>
                                            <p:strVal val="#ppt_x+1"/>
                                          </p:val>
                                        </p:tav>
                                        <p:tav tm="100000">
                                          <p:val>
                                            <p:strVal val="#ppt_x"/>
                                          </p:val>
                                        </p:tav>
                                      </p:tavLst>
                                    </p:anim>
                                  </p:childTnLst>
                                </p:cTn>
                              </p:par>
                            </p:childTnLst>
                          </p:cTn>
                        </p:par>
                        <p:par>
                          <p:cTn id="64" fill="hold">
                            <p:stCondLst>
                              <p:cond delay="7500"/>
                            </p:stCondLst>
                            <p:childTnLst>
                              <p:par>
                                <p:cTn id="65" presetID="2" presetClass="entr" presetSubtype="8" fill="hold" nodeType="afterEffect">
                                  <p:stCondLst>
                                    <p:cond delay="0"/>
                                  </p:stCondLst>
                                  <p:childTnLst>
                                    <p:set>
                                      <p:cBhvr>
                                        <p:cTn id="66" dur="1" fill="hold">
                                          <p:stCondLst>
                                            <p:cond delay="0"/>
                                          </p:stCondLst>
                                        </p:cTn>
                                        <p:tgtEl>
                                          <p:spTgt spid="161"/>
                                        </p:tgtEl>
                                        <p:attrNameLst>
                                          <p:attrName>style.visibility</p:attrName>
                                        </p:attrNameLst>
                                      </p:cBhvr>
                                      <p:to>
                                        <p:strVal val="visible"/>
                                      </p:to>
                                    </p:set>
                                    <p:anim calcmode="lin" valueType="num">
                                      <p:cBhvr additive="base">
                                        <p:cTn id="67" dur="500"/>
                                        <p:tgtEl>
                                          <p:spTgt spid="161"/>
                                        </p:tgtEl>
                                        <p:attrNameLst>
                                          <p:attrName>ppt_x</p:attrName>
                                        </p:attrNameLst>
                                      </p:cBhvr>
                                      <p:tavLst>
                                        <p:tav tm="0">
                                          <p:val>
                                            <p:strVal val="#ppt_x-1"/>
                                          </p:val>
                                        </p:tav>
                                        <p:tav tm="100000">
                                          <p:val>
                                            <p:strVal val="#ppt_x"/>
                                          </p:val>
                                        </p:tav>
                                      </p:tavLst>
                                    </p:anim>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162"/>
                                        </p:tgtEl>
                                        <p:attrNameLst>
                                          <p:attrName>style.visibility</p:attrName>
                                        </p:attrNameLst>
                                      </p:cBhvr>
                                      <p:to>
                                        <p:strVal val="visible"/>
                                      </p:to>
                                    </p:set>
                                    <p:animEffect transition="in" filter="fade">
                                      <p:cBhvr>
                                        <p:cTn id="71" dur="500"/>
                                        <p:tgtEl>
                                          <p:spTgt spid="162"/>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163"/>
                                        </p:tgtEl>
                                        <p:attrNameLst>
                                          <p:attrName>style.visibility</p:attrName>
                                        </p:attrNameLst>
                                      </p:cBhvr>
                                      <p:to>
                                        <p:strVal val="visible"/>
                                      </p:to>
                                    </p:set>
                                    <p:animEffect transition="in" filter="fade">
                                      <p:cBhvr>
                                        <p:cTn id="75" dur="10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1000"/>
          </a:blip>
          <a:stretch>
            <a:fillRect/>
          </a:stretch>
        </a:blipFill>
        <a:effectLst/>
      </p:bgPr>
    </p:bg>
    <p:spTree>
      <p:nvGrpSpPr>
        <p:cNvPr id="1" name="Shape 167"/>
        <p:cNvGrpSpPr/>
        <p:nvPr/>
      </p:nvGrpSpPr>
      <p:grpSpPr>
        <a:xfrm>
          <a:off x="0" y="0"/>
          <a:ext cx="0" cy="0"/>
          <a:chOff x="0" y="0"/>
          <a:chExt cx="0" cy="0"/>
        </a:xfrm>
      </p:grpSpPr>
      <p:sp>
        <p:nvSpPr>
          <p:cNvPr id="168" name="Shape 168"/>
          <p:cNvSpPr txBox="1">
            <a:spLocks noGrp="1"/>
          </p:cNvSpPr>
          <p:nvPr>
            <p:ph type="title" idx="4294967295"/>
          </p:nvPr>
        </p:nvSpPr>
        <p:spPr>
          <a:xfrm>
            <a:off x="0" y="2273300"/>
            <a:ext cx="7886700" cy="995363"/>
          </a:xfrm>
          <a:prstGeom prst="rect">
            <a:avLst/>
          </a:prstGeom>
          <a:noFill/>
          <a:ln>
            <a:noFill/>
          </a:ln>
        </p:spPr>
        <p:txBody>
          <a:bodyPr lIns="68567" tIns="34274" rIns="68567" bIns="34274" anchor="ctr" anchorCtr="0">
            <a:noAutofit/>
          </a:bodyPr>
          <a:lstStyle/>
          <a:p>
            <a:pPr algn="ctr">
              <a:buClr>
                <a:schemeClr val="lt1"/>
              </a:buClr>
              <a:buSzPct val="25000"/>
            </a:pPr>
            <a:r>
              <a:rPr lang="en-US" sz="4500" b="1" dirty="0">
                <a:solidFill>
                  <a:schemeClr val="lt1"/>
                </a:solidFill>
              </a:rPr>
              <a:t>ELUNA Conference</a:t>
            </a:r>
            <a:br>
              <a:rPr lang="en-US" sz="4500" b="1" dirty="0">
                <a:solidFill>
                  <a:schemeClr val="lt1"/>
                </a:solidFill>
              </a:rPr>
            </a:br>
            <a:r>
              <a:rPr lang="en-US" sz="1800" b="1" dirty="0">
                <a:solidFill>
                  <a:schemeClr val="lt1"/>
                </a:solidFill>
              </a:rPr>
              <a:t>Minneapolis, Minnesota May 2015</a:t>
            </a:r>
            <a:endParaRPr lang="en-US" sz="6000" b="1" dirty="0">
              <a:solidFill>
                <a:schemeClr val="lt1"/>
              </a:solidFill>
            </a:endParaRPr>
          </a:p>
        </p:txBody>
      </p:sp>
      <p:sp>
        <p:nvSpPr>
          <p:cNvPr id="169" name="Shape 169"/>
          <p:cNvSpPr txBox="1"/>
          <p:nvPr/>
        </p:nvSpPr>
        <p:spPr>
          <a:xfrm>
            <a:off x="6096000" y="4814375"/>
            <a:ext cx="2545080" cy="242374"/>
          </a:xfrm>
          <a:prstGeom prst="rect">
            <a:avLst/>
          </a:prstGeom>
          <a:noFill/>
          <a:ln>
            <a:noFill/>
          </a:ln>
        </p:spPr>
        <p:txBody>
          <a:bodyPr lIns="68567" tIns="34274" rIns="68567" bIns="34274" anchor="t" anchorCtr="0">
            <a:noAutofit/>
          </a:bodyPr>
          <a:lstStyle/>
          <a:p>
            <a:pPr algn="r">
              <a:buSzPct val="25000"/>
            </a:pPr>
            <a:r>
              <a:rPr lang="en-US" sz="800" dirty="0" smtClean="0">
                <a:latin typeface="Calibri"/>
                <a:ea typeface="Calibri"/>
                <a:cs typeface="Calibri"/>
                <a:sym typeface="Calibri"/>
              </a:rPr>
              <a:t>Photo and logo: </a:t>
            </a:r>
            <a:r>
              <a:rPr lang="en-US" sz="800" dirty="0" smtClean="0">
                <a:latin typeface="Calibri"/>
                <a:ea typeface="Calibri"/>
                <a:cs typeface="Calibri"/>
                <a:sym typeface="Calibri"/>
                <a:hlinkClick r:id="rId4"/>
              </a:rPr>
              <a:t>ELUNA 2015 Meeting, Minneapolis</a:t>
            </a:r>
            <a:endParaRPr lang="en-US" sz="800" dirty="0">
              <a:latin typeface="Calibri"/>
              <a:ea typeface="Calibri"/>
              <a:cs typeface="Calibri"/>
              <a:sym typeface="Calibri"/>
            </a:endParaRPr>
          </a:p>
        </p:txBody>
      </p:sp>
      <p:pic>
        <p:nvPicPr>
          <p:cNvPr id="170" name="Shape 170"/>
          <p:cNvPicPr preferRelativeResize="0"/>
          <p:nvPr/>
        </p:nvPicPr>
        <p:blipFill rotWithShape="1">
          <a:blip r:embed="rId5">
            <a:alphaModFix/>
          </a:blip>
          <a:srcRect l="-805" t="2553" r="78883" b="1778"/>
          <a:stretch/>
        </p:blipFill>
        <p:spPr>
          <a:xfrm>
            <a:off x="6785555" y="1268017"/>
            <a:ext cx="1521143" cy="1503003"/>
          </a:xfrm>
          <a:prstGeom prst="rect">
            <a:avLst/>
          </a:prstGeom>
          <a:noFill/>
          <a:ln>
            <a:noFill/>
          </a:ln>
        </p:spPr>
      </p:pic>
    </p:spTree>
    <p:extLst>
      <p:ext uri="{BB962C8B-B14F-4D97-AF65-F5344CB8AC3E}">
        <p14:creationId xmlns:p14="http://schemas.microsoft.com/office/powerpoint/2010/main" val="3465200697"/>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pic>
        <p:nvPicPr>
          <p:cNvPr id="176" name="Shape 176"/>
          <p:cNvPicPr preferRelativeResize="0"/>
          <p:nvPr/>
        </p:nvPicPr>
        <p:blipFill rotWithShape="1">
          <a:blip r:embed="rId3">
            <a:alphaModFix/>
          </a:blip>
          <a:srcRect r="49518"/>
          <a:stretch/>
        </p:blipFill>
        <p:spPr>
          <a:xfrm>
            <a:off x="6572250" y="1731101"/>
            <a:ext cx="2268379" cy="621506"/>
          </a:xfrm>
          <a:prstGeom prst="rect">
            <a:avLst/>
          </a:prstGeom>
          <a:noFill/>
          <a:ln>
            <a:noFill/>
          </a:ln>
        </p:spPr>
      </p:pic>
      <p:pic>
        <p:nvPicPr>
          <p:cNvPr id="178" name="Shape 178"/>
          <p:cNvPicPr preferRelativeResize="0"/>
          <p:nvPr/>
        </p:nvPicPr>
        <p:blipFill rotWithShape="1">
          <a:blip r:embed="rId4">
            <a:alphaModFix/>
          </a:blip>
          <a:srcRect/>
          <a:stretch/>
        </p:blipFill>
        <p:spPr>
          <a:xfrm>
            <a:off x="640081" y="1548221"/>
            <a:ext cx="2413159" cy="1608772"/>
          </a:xfrm>
          <a:prstGeom prst="rect">
            <a:avLst/>
          </a:prstGeom>
          <a:noFill/>
          <a:ln>
            <a:noFill/>
          </a:ln>
        </p:spPr>
      </p:pic>
      <p:pic>
        <p:nvPicPr>
          <p:cNvPr id="179" name="Shape 179"/>
          <p:cNvPicPr preferRelativeResize="0"/>
          <p:nvPr/>
        </p:nvPicPr>
        <p:blipFill rotWithShape="1">
          <a:blip r:embed="rId5">
            <a:alphaModFix/>
          </a:blip>
          <a:srcRect/>
          <a:stretch/>
        </p:blipFill>
        <p:spPr>
          <a:xfrm>
            <a:off x="2228110" y="806316"/>
            <a:ext cx="1535906" cy="557213"/>
          </a:xfrm>
          <a:prstGeom prst="rect">
            <a:avLst/>
          </a:prstGeom>
          <a:noFill/>
          <a:ln>
            <a:noFill/>
          </a:ln>
        </p:spPr>
      </p:pic>
      <p:sp>
        <p:nvSpPr>
          <p:cNvPr id="180" name="Shape 180"/>
          <p:cNvSpPr/>
          <p:nvPr/>
        </p:nvSpPr>
        <p:spPr>
          <a:xfrm rot="19049085">
            <a:off x="5753925" y="2628694"/>
            <a:ext cx="1015298" cy="319445"/>
          </a:xfrm>
          <a:prstGeom prst="rightArrow">
            <a:avLst>
              <a:gd name="adj1" fmla="val 50000"/>
              <a:gd name="adj2" fmla="val 50000"/>
            </a:avLst>
          </a:prstGeom>
          <a:solidFill>
            <a:schemeClr val="accent1"/>
          </a:solidFill>
          <a:ln w="12700" cap="flat" cmpd="sng">
            <a:solidFill>
              <a:srgbClr val="42719B"/>
            </a:solidFill>
            <a:prstDash val="solid"/>
            <a:miter/>
            <a:headEnd type="none" w="med" len="med"/>
            <a:tailEnd type="none" w="med" len="med"/>
          </a:ln>
        </p:spPr>
        <p:txBody>
          <a:bodyPr lIns="68567" tIns="34274" rIns="68567" bIns="34274" anchor="ctr" anchorCtr="0">
            <a:noAutofit/>
          </a:bodyPr>
          <a:lstStyle/>
          <a:p>
            <a:pPr algn="ctr"/>
            <a:endParaRPr>
              <a:solidFill>
                <a:srgbClr val="FFFFFF"/>
              </a:solidFill>
              <a:latin typeface="Calibri"/>
              <a:ea typeface="Calibri"/>
              <a:cs typeface="Calibri"/>
              <a:sym typeface="Calibri"/>
            </a:endParaRPr>
          </a:p>
        </p:txBody>
      </p:sp>
      <p:sp>
        <p:nvSpPr>
          <p:cNvPr id="181" name="Shape 181"/>
          <p:cNvSpPr/>
          <p:nvPr/>
        </p:nvSpPr>
        <p:spPr>
          <a:xfrm>
            <a:off x="5741546" y="4400550"/>
            <a:ext cx="3075331" cy="439102"/>
          </a:xfrm>
          <a:prstGeom prst="rect">
            <a:avLst/>
          </a:prstGeom>
          <a:noFill/>
          <a:ln>
            <a:noFill/>
          </a:ln>
        </p:spPr>
        <p:txBody>
          <a:bodyPr lIns="68567" tIns="34274" rIns="68567" bIns="34274" anchor="t" anchorCtr="0">
            <a:noAutofit/>
          </a:bodyPr>
          <a:lstStyle/>
          <a:p>
            <a:pPr>
              <a:buSzPct val="25000"/>
            </a:pPr>
            <a:endParaRPr lang="en-US" sz="800" dirty="0" smtClean="0">
              <a:latin typeface="Calibri"/>
              <a:ea typeface="Calibri"/>
              <a:cs typeface="Calibri"/>
              <a:sym typeface="Calibri"/>
            </a:endParaRPr>
          </a:p>
          <a:p>
            <a:pPr algn="r">
              <a:buSzPct val="25000"/>
            </a:pPr>
            <a:r>
              <a:rPr lang="en-US" sz="800" dirty="0" smtClean="0">
                <a:latin typeface="Calibri"/>
                <a:ea typeface="Calibri"/>
                <a:cs typeface="Calibri"/>
                <a:sym typeface="Calibri"/>
              </a:rPr>
              <a:t>Logo: “</a:t>
            </a:r>
            <a:r>
              <a:rPr lang="en-US" sz="800" dirty="0" smtClean="0">
                <a:latin typeface="Calibri"/>
                <a:ea typeface="Calibri"/>
                <a:cs typeface="Calibri"/>
                <a:sym typeface="Calibri"/>
                <a:hlinkClick r:id="rId6"/>
              </a:rPr>
              <a:t>Rapid ILL</a:t>
            </a:r>
            <a:r>
              <a:rPr lang="en-US" sz="800" dirty="0" smtClean="0">
                <a:latin typeface="Calibri"/>
                <a:ea typeface="Calibri"/>
                <a:cs typeface="Calibri"/>
                <a:sym typeface="Calibri"/>
              </a:rPr>
              <a:t>”</a:t>
            </a:r>
          </a:p>
          <a:p>
            <a:pPr algn="r">
              <a:buSzPct val="25000"/>
            </a:pPr>
            <a:r>
              <a:rPr lang="en-US" sz="800" dirty="0" smtClean="0">
                <a:latin typeface="Calibri"/>
                <a:ea typeface="Calibri"/>
                <a:cs typeface="Calibri"/>
                <a:sym typeface="Calibri"/>
              </a:rPr>
              <a:t> Photo:  “</a:t>
            </a:r>
            <a:r>
              <a:rPr lang="en-US" sz="800" dirty="0" smtClean="0">
                <a:latin typeface="Calibri"/>
                <a:ea typeface="Calibri"/>
                <a:cs typeface="Calibri"/>
                <a:sym typeface="Calibri"/>
                <a:hlinkClick r:id="rId7"/>
              </a:rPr>
              <a:t>Picture-94</a:t>
            </a:r>
            <a:r>
              <a:rPr lang="en-US" sz="800" dirty="0" smtClean="0">
                <a:latin typeface="Calibri"/>
                <a:ea typeface="Calibri"/>
                <a:cs typeface="Calibri"/>
                <a:sym typeface="Calibri"/>
              </a:rPr>
              <a:t>”,  </a:t>
            </a:r>
            <a:r>
              <a:rPr lang="en-US" sz="800" dirty="0" err="1" smtClean="0">
                <a:latin typeface="Calibri"/>
                <a:ea typeface="Calibri"/>
                <a:cs typeface="Calibri"/>
                <a:sym typeface="Calibri"/>
              </a:rPr>
              <a:t>Guin</a:t>
            </a:r>
            <a:r>
              <a:rPr lang="en-US" sz="800" dirty="0" smtClean="0">
                <a:latin typeface="Calibri"/>
                <a:ea typeface="Calibri"/>
                <a:cs typeface="Calibri"/>
                <a:sym typeface="Calibri"/>
              </a:rPr>
              <a:t> Library  (OSU)</a:t>
            </a:r>
            <a:endParaRPr lang="en-US" sz="800" dirty="0">
              <a:latin typeface="Calibri"/>
              <a:ea typeface="Calibri"/>
              <a:cs typeface="Calibri"/>
              <a:sym typeface="Calibri"/>
            </a:endParaRPr>
          </a:p>
        </p:txBody>
      </p:sp>
      <p:pic>
        <p:nvPicPr>
          <p:cNvPr id="9" name="Shape 189"/>
          <p:cNvPicPr preferRelativeResize="0"/>
          <p:nvPr/>
        </p:nvPicPr>
        <p:blipFill rotWithShape="1">
          <a:blip r:embed="rId8">
            <a:alphaModFix/>
          </a:blip>
          <a:srcRect l="733" t="3249" r="46795" b="5322"/>
          <a:stretch/>
        </p:blipFill>
        <p:spPr>
          <a:xfrm>
            <a:off x="3356017" y="1637538"/>
            <a:ext cx="1943100" cy="1380172"/>
          </a:xfrm>
          <a:prstGeom prst="rect">
            <a:avLst/>
          </a:prstGeom>
          <a:noFill/>
          <a:ln w="228600" cap="sq" cmpd="thickThin">
            <a:solidFill>
              <a:srgbClr val="000000"/>
            </a:solidFill>
            <a:prstDash val="solid"/>
            <a:miter/>
            <a:headEnd type="none" w="med" len="med"/>
            <a:tailEnd type="none" w="med" len="med"/>
          </a:ln>
        </p:spPr>
      </p:pic>
      <p:pic>
        <p:nvPicPr>
          <p:cNvPr id="10" name="Shape 188"/>
          <p:cNvPicPr preferRelativeResize="0"/>
          <p:nvPr/>
        </p:nvPicPr>
        <p:blipFill rotWithShape="1">
          <a:blip r:embed="rId9">
            <a:alphaModFix/>
          </a:blip>
          <a:srcRect t="9418" b="66738"/>
          <a:stretch/>
        </p:blipFill>
        <p:spPr>
          <a:xfrm>
            <a:off x="640081" y="3517683"/>
            <a:ext cx="5101465" cy="641821"/>
          </a:xfrm>
          <a:prstGeom prst="rect">
            <a:avLst/>
          </a:prstGeom>
          <a:noFill/>
          <a:ln w="228600" cap="sq" cmpd="thickThin">
            <a:solidFill>
              <a:srgbClr val="000000"/>
            </a:solidFill>
            <a:prstDash val="solid"/>
            <a:miter/>
            <a:headEnd type="none" w="med" len="med"/>
            <a:tailEnd type="none" w="med" len="med"/>
          </a:ln>
        </p:spPr>
      </p:pic>
      <p:sp>
        <p:nvSpPr>
          <p:cNvPr id="2" name="TextBox 1"/>
          <p:cNvSpPr txBox="1"/>
          <p:nvPr/>
        </p:nvSpPr>
        <p:spPr>
          <a:xfrm>
            <a:off x="6743700" y="3337156"/>
            <a:ext cx="2000250" cy="807914"/>
          </a:xfrm>
          <a:prstGeom prst="rect">
            <a:avLst/>
          </a:prstGeom>
          <a:solidFill>
            <a:schemeClr val="accent2">
              <a:lumMod val="75000"/>
            </a:schemeClr>
          </a:solidFill>
          <a:scene3d>
            <a:camera prst="isometricLeftDown">
              <a:rot lat="457608" lon="447178" rev="21000000"/>
            </a:camera>
            <a:lightRig rig="threePt" dir="t"/>
          </a:scene3d>
          <a:sp3d extrusionH="76200">
            <a:bevelT/>
            <a:bevelB/>
            <a:extrusionClr>
              <a:schemeClr val="tx1"/>
            </a:extrusionClr>
          </a:sp3d>
        </p:spPr>
        <p:txBody>
          <a:bodyPr wrap="square" lIns="68579" tIns="34289" rIns="68579" bIns="34289" rtlCol="0">
            <a:spAutoFit/>
          </a:bodyPr>
          <a:lstStyle/>
          <a:p>
            <a:r>
              <a:rPr lang="en-US" sz="2400" b="1" dirty="0"/>
              <a:t>Anyone Can Be A Leader</a:t>
            </a:r>
          </a:p>
        </p:txBody>
      </p:sp>
      <p:sp>
        <p:nvSpPr>
          <p:cNvPr id="14" name="TextBox 13"/>
          <p:cNvSpPr txBox="1"/>
          <p:nvPr/>
        </p:nvSpPr>
        <p:spPr>
          <a:xfrm>
            <a:off x="2095259" y="153386"/>
            <a:ext cx="4889480" cy="430887"/>
          </a:xfrm>
          <a:prstGeom prst="rect">
            <a:avLst/>
          </a:prstGeom>
          <a:solidFill>
            <a:schemeClr val="bg1"/>
          </a:solidFill>
        </p:spPr>
        <p:txBody>
          <a:bodyPr wrap="none" rtlCol="0">
            <a:spAutoFit/>
          </a:bodyPr>
          <a:lstStyle/>
          <a:p>
            <a:r>
              <a:rPr lang="en-US" sz="2200" b="1" dirty="0" smtClean="0">
                <a:solidFill>
                  <a:srgbClr val="FF9E00"/>
                </a:solidFill>
                <a:latin typeface="Montserrat"/>
              </a:rPr>
              <a:t>ELUNA “A-HA!” – RAPID ILL LOAD</a:t>
            </a:r>
            <a:endParaRPr lang="en-US" sz="2200" b="1" dirty="0">
              <a:solidFill>
                <a:srgbClr val="FF9E00"/>
              </a:solidFill>
              <a:latin typeface="Montserrat"/>
            </a:endParaRPr>
          </a:p>
        </p:txBody>
      </p:sp>
    </p:spTree>
    <p:extLst>
      <p:ext uri="{BB962C8B-B14F-4D97-AF65-F5344CB8AC3E}">
        <p14:creationId xmlns:p14="http://schemas.microsoft.com/office/powerpoint/2010/main" val="1775763073"/>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2" name="Shape 72"/>
          <p:cNvSpPr txBox="1"/>
          <p:nvPr/>
        </p:nvSpPr>
        <p:spPr>
          <a:xfrm>
            <a:off x="2863932" y="499867"/>
            <a:ext cx="3429000" cy="557099"/>
          </a:xfrm>
          <a:prstGeom prst="rect">
            <a:avLst/>
          </a:prstGeom>
          <a:solidFill>
            <a:srgbClr val="FF9E00"/>
          </a:solidFill>
          <a:ln>
            <a:noFill/>
          </a:ln>
        </p:spPr>
        <p:txBody>
          <a:bodyPr lIns="91425" tIns="91425" rIns="91425" bIns="91425" anchor="t" anchorCtr="0">
            <a:noAutofit/>
          </a:bodyPr>
          <a:lstStyle/>
          <a:p>
            <a:pPr lvl="0" algn="ctr">
              <a:spcBef>
                <a:spcPts val="0"/>
              </a:spcBef>
              <a:buNone/>
            </a:pPr>
            <a:r>
              <a:rPr lang="en" sz="2400" b="1" dirty="0" smtClean="0">
                <a:solidFill>
                  <a:srgbClr val="FFFFFF"/>
                </a:solidFill>
                <a:latin typeface="Montserrat"/>
                <a:ea typeface="Montserrat"/>
                <a:cs typeface="Montserrat"/>
                <a:sym typeface="Montserrat"/>
              </a:rPr>
              <a:t>THE PATH FORWARD</a:t>
            </a:r>
            <a:endParaRPr lang="en" sz="2400" b="1" dirty="0">
              <a:solidFill>
                <a:srgbClr val="FFFFFF"/>
              </a:solidFill>
              <a:latin typeface="Montserrat"/>
              <a:ea typeface="Montserrat"/>
              <a:cs typeface="Montserrat"/>
              <a:sym typeface="Montserrat"/>
            </a:endParaRPr>
          </a:p>
        </p:txBody>
      </p:sp>
      <p:sp>
        <p:nvSpPr>
          <p:cNvPr id="4" name="Shape 195"/>
          <p:cNvSpPr txBox="1">
            <a:spLocks/>
          </p:cNvSpPr>
          <p:nvPr/>
        </p:nvSpPr>
        <p:spPr>
          <a:xfrm>
            <a:off x="914400" y="1056966"/>
            <a:ext cx="7124700" cy="3495984"/>
          </a:xfrm>
          <a:prstGeom prst="rect">
            <a:avLst/>
          </a:prstGeom>
          <a:noFill/>
          <a:ln>
            <a:noFill/>
          </a:ln>
        </p:spPr>
        <p:txBody>
          <a:bodyPr lIns="68567" tIns="34274" rIns="68567" bIns="34274"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CCCCCC"/>
              </a:buClr>
              <a:buSzPct val="80000"/>
              <a:buFont typeface="Droid Serif"/>
              <a:buChar char="⊡"/>
              <a:defRPr sz="3000" b="0" i="0" u="none" strike="noStrike" cap="none">
                <a:solidFill>
                  <a:srgbClr val="434343"/>
                </a:solidFill>
                <a:latin typeface="Droid Serif"/>
                <a:ea typeface="Droid Serif"/>
                <a:cs typeface="Droid Serif"/>
                <a:sym typeface="Droid Serif"/>
              </a:defRPr>
            </a:lvl1pPr>
            <a:lvl2pPr marR="0" lvl="1" algn="l" rtl="0">
              <a:lnSpc>
                <a:spcPct val="100000"/>
              </a:lnSpc>
              <a:spcBef>
                <a:spcPts val="480"/>
              </a:spcBef>
              <a:spcAft>
                <a:spcPts val="0"/>
              </a:spcAft>
              <a:buClr>
                <a:srgbClr val="CCCCCC"/>
              </a:buClr>
              <a:buSzPct val="75000"/>
              <a:buFont typeface="Droid Serif"/>
              <a:buChar char="□"/>
              <a:defRPr sz="2400" b="0" i="0" u="none" strike="noStrike" cap="none">
                <a:solidFill>
                  <a:srgbClr val="434343"/>
                </a:solidFill>
                <a:latin typeface="Droid Serif"/>
                <a:ea typeface="Droid Serif"/>
                <a:cs typeface="Droid Serif"/>
                <a:sym typeface="Droid Serif"/>
              </a:defRPr>
            </a:lvl2pPr>
            <a:lvl3pPr marR="0" lvl="2" algn="l" rtl="0">
              <a:lnSpc>
                <a:spcPct val="100000"/>
              </a:lnSpc>
              <a:spcBef>
                <a:spcPts val="480"/>
              </a:spcBef>
              <a:spcAft>
                <a:spcPts val="0"/>
              </a:spcAft>
              <a:buClr>
                <a:srgbClr val="CCCCCC"/>
              </a:buClr>
              <a:buSzPct val="100000"/>
              <a:buFont typeface="Droid Serif"/>
              <a:buNone/>
              <a:defRPr sz="2400" b="0" i="0" u="none" strike="noStrike" cap="none">
                <a:solidFill>
                  <a:srgbClr val="434343"/>
                </a:solidFill>
                <a:latin typeface="Droid Serif"/>
                <a:ea typeface="Droid Serif"/>
                <a:cs typeface="Droid Serif"/>
                <a:sym typeface="Droid Serif"/>
              </a:defRPr>
            </a:lvl3pPr>
            <a:lvl4pPr marR="0" lvl="3" algn="l" rtl="0">
              <a:lnSpc>
                <a:spcPct val="100000"/>
              </a:lnSpc>
              <a:spcBef>
                <a:spcPts val="360"/>
              </a:spcBef>
              <a:spcAft>
                <a:spcPts val="0"/>
              </a:spcAft>
              <a:buClr>
                <a:srgbClr val="CCCCCC"/>
              </a:buClr>
              <a:buSzPct val="100000"/>
              <a:buFont typeface="Droid Serif"/>
              <a:buNone/>
              <a:defRPr sz="1800" b="0" i="0" u="none" strike="noStrike" cap="none">
                <a:solidFill>
                  <a:srgbClr val="434343"/>
                </a:solidFill>
                <a:latin typeface="Droid Serif"/>
                <a:ea typeface="Droid Serif"/>
                <a:cs typeface="Droid Serif"/>
                <a:sym typeface="Droid Serif"/>
              </a:defRPr>
            </a:lvl4pPr>
            <a:lvl5pPr marR="0" lvl="4" algn="l" rtl="0">
              <a:lnSpc>
                <a:spcPct val="100000"/>
              </a:lnSpc>
              <a:spcBef>
                <a:spcPts val="360"/>
              </a:spcBef>
              <a:spcAft>
                <a:spcPts val="0"/>
              </a:spcAft>
              <a:buClr>
                <a:srgbClr val="CCCCCC"/>
              </a:buClr>
              <a:buSzPct val="100000"/>
              <a:buFont typeface="Droid Serif"/>
              <a:buNone/>
              <a:defRPr sz="1800" b="0" i="0" u="none" strike="noStrike" cap="none">
                <a:solidFill>
                  <a:srgbClr val="434343"/>
                </a:solidFill>
                <a:latin typeface="Droid Serif"/>
                <a:ea typeface="Droid Serif"/>
                <a:cs typeface="Droid Serif"/>
                <a:sym typeface="Droid Serif"/>
              </a:defRPr>
            </a:lvl5pPr>
            <a:lvl6pPr marR="0" lvl="5" algn="l" rtl="0">
              <a:lnSpc>
                <a:spcPct val="100000"/>
              </a:lnSpc>
              <a:spcBef>
                <a:spcPts val="360"/>
              </a:spcBef>
              <a:spcAft>
                <a:spcPts val="0"/>
              </a:spcAft>
              <a:buClr>
                <a:srgbClr val="434343"/>
              </a:buClr>
              <a:buSzPct val="100000"/>
              <a:buFont typeface="Droid Serif"/>
              <a:buNone/>
              <a:defRPr sz="1800" b="0" i="0" u="none" strike="noStrike" cap="none">
                <a:solidFill>
                  <a:srgbClr val="434343"/>
                </a:solidFill>
                <a:latin typeface="Droid Serif"/>
                <a:ea typeface="Droid Serif"/>
                <a:cs typeface="Droid Serif"/>
                <a:sym typeface="Droid Serif"/>
              </a:defRPr>
            </a:lvl6pPr>
            <a:lvl7pPr marR="0" lvl="6" algn="l" rtl="0">
              <a:lnSpc>
                <a:spcPct val="100000"/>
              </a:lnSpc>
              <a:spcBef>
                <a:spcPts val="360"/>
              </a:spcBef>
              <a:spcAft>
                <a:spcPts val="0"/>
              </a:spcAft>
              <a:buClr>
                <a:srgbClr val="434343"/>
              </a:buClr>
              <a:buSzPct val="100000"/>
              <a:buFont typeface="Droid Serif"/>
              <a:buNone/>
              <a:defRPr sz="1800" b="0" i="0" u="none" strike="noStrike" cap="none">
                <a:solidFill>
                  <a:srgbClr val="434343"/>
                </a:solidFill>
                <a:latin typeface="Droid Serif"/>
                <a:ea typeface="Droid Serif"/>
                <a:cs typeface="Droid Serif"/>
                <a:sym typeface="Droid Serif"/>
              </a:defRPr>
            </a:lvl7pPr>
            <a:lvl8pPr marR="0" lvl="7" algn="l" rtl="0">
              <a:lnSpc>
                <a:spcPct val="100000"/>
              </a:lnSpc>
              <a:spcBef>
                <a:spcPts val="360"/>
              </a:spcBef>
              <a:spcAft>
                <a:spcPts val="0"/>
              </a:spcAft>
              <a:buClr>
                <a:srgbClr val="434343"/>
              </a:buClr>
              <a:buSzPct val="100000"/>
              <a:buFont typeface="Droid Serif"/>
              <a:buNone/>
              <a:defRPr sz="1800" b="0" i="0" u="none" strike="noStrike" cap="none">
                <a:solidFill>
                  <a:srgbClr val="434343"/>
                </a:solidFill>
                <a:latin typeface="Droid Serif"/>
                <a:ea typeface="Droid Serif"/>
                <a:cs typeface="Droid Serif"/>
                <a:sym typeface="Droid Serif"/>
              </a:defRPr>
            </a:lvl8pPr>
            <a:lvl9pPr marR="0" lvl="8" algn="l" rtl="0">
              <a:lnSpc>
                <a:spcPct val="100000"/>
              </a:lnSpc>
              <a:spcBef>
                <a:spcPts val="360"/>
              </a:spcBef>
              <a:spcAft>
                <a:spcPts val="0"/>
              </a:spcAft>
              <a:buClr>
                <a:srgbClr val="434343"/>
              </a:buClr>
              <a:buSzPct val="100000"/>
              <a:buFont typeface="Droid Serif"/>
              <a:buNone/>
              <a:defRPr sz="1800" b="0" i="0" u="none" strike="noStrike" cap="none">
                <a:solidFill>
                  <a:srgbClr val="434343"/>
                </a:solidFill>
                <a:latin typeface="Droid Serif"/>
                <a:ea typeface="Droid Serif"/>
                <a:cs typeface="Droid Serif"/>
                <a:sym typeface="Droid Serif"/>
              </a:defRPr>
            </a:lvl9pPr>
          </a:lstStyle>
          <a:p>
            <a:pPr lvl="2" indent="-171446">
              <a:lnSpc>
                <a:spcPct val="80000"/>
              </a:lnSpc>
              <a:spcBef>
                <a:spcPts val="0"/>
              </a:spcBef>
              <a:buSzPct val="97368"/>
            </a:pPr>
            <a:endParaRPr lang="en-US" sz="1400" dirty="0" smtClean="0"/>
          </a:p>
          <a:p>
            <a:pPr lvl="3" indent="-171446">
              <a:lnSpc>
                <a:spcPct val="80000"/>
              </a:lnSpc>
              <a:buSzPct val="99351"/>
            </a:pPr>
            <a:endParaRPr lang="en-US" dirty="0" smtClean="0"/>
          </a:p>
          <a:p>
            <a:pPr lvl="3" indent="-171446">
              <a:lnSpc>
                <a:spcPct val="80000"/>
              </a:lnSpc>
              <a:buSzPct val="101156"/>
            </a:pPr>
            <a:r>
              <a:rPr lang="en-US" sz="2400" dirty="0" smtClean="0"/>
              <a:t>Attending ELUNA again this year</a:t>
            </a:r>
          </a:p>
          <a:p>
            <a:pPr lvl="3" indent="-171446">
              <a:lnSpc>
                <a:spcPct val="80000"/>
              </a:lnSpc>
              <a:buSzPct val="101156"/>
            </a:pPr>
            <a:r>
              <a:rPr lang="en-US" sz="2400" dirty="0" smtClean="0"/>
              <a:t>Future leadership opportunities</a:t>
            </a:r>
          </a:p>
          <a:p>
            <a:pPr lvl="3" indent="-171446">
              <a:lnSpc>
                <a:spcPct val="80000"/>
              </a:lnSpc>
              <a:buSzPct val="101156"/>
            </a:pPr>
            <a:endParaRPr lang="en-US" sz="2400" dirty="0" smtClean="0"/>
          </a:p>
          <a:p>
            <a:pPr lvl="3" indent="-171446">
              <a:lnSpc>
                <a:spcPct val="80000"/>
              </a:lnSpc>
              <a:buSzPct val="101156"/>
            </a:pPr>
            <a:r>
              <a:rPr lang="en-US" sz="2400" dirty="0" smtClean="0"/>
              <a:t>We can always learn new skills</a:t>
            </a:r>
          </a:p>
          <a:p>
            <a:pPr lvl="3" indent="-171446">
              <a:lnSpc>
                <a:spcPct val="80000"/>
              </a:lnSpc>
              <a:buSzPct val="101156"/>
            </a:pPr>
            <a:r>
              <a:rPr lang="en-US" sz="2400" dirty="0" smtClean="0"/>
              <a:t>We should reflect on our growth often</a:t>
            </a:r>
          </a:p>
          <a:p>
            <a:pPr lvl="3" indent="-171446">
              <a:lnSpc>
                <a:spcPct val="80000"/>
              </a:lnSpc>
              <a:buSzPct val="101156"/>
            </a:pPr>
            <a:endParaRPr lang="en-US" sz="2400" dirty="0" smtClean="0"/>
          </a:p>
          <a:p>
            <a:pPr lvl="3" indent="-171446">
              <a:lnSpc>
                <a:spcPct val="80000"/>
              </a:lnSpc>
              <a:buSzPct val="101156"/>
            </a:pPr>
            <a:endParaRPr lang="en-US" sz="2400" dirty="0" smtClean="0"/>
          </a:p>
          <a:p>
            <a:pPr marL="1714457" lvl="5">
              <a:lnSpc>
                <a:spcPct val="80000"/>
              </a:lnSpc>
              <a:buSzPct val="101156"/>
            </a:pPr>
            <a:r>
              <a:rPr lang="en-US" sz="3000" dirty="0" smtClean="0"/>
              <a:t>Anyone can be a leader</a:t>
            </a:r>
          </a:p>
          <a:p>
            <a:pPr lvl="3" indent="-171446">
              <a:lnSpc>
                <a:spcPct val="80000"/>
              </a:lnSpc>
              <a:buSzPct val="99107"/>
            </a:pPr>
            <a:endParaRPr lang="en-US" sz="2100" dirty="0" smtClean="0"/>
          </a:p>
          <a:p>
            <a:pPr lvl="3" indent="-171446">
              <a:lnSpc>
                <a:spcPct val="80000"/>
              </a:lnSpc>
              <a:buSzPct val="99107"/>
            </a:pPr>
            <a:endParaRPr lang="en-US" sz="2100" dirty="0" smtClean="0"/>
          </a:p>
          <a:p>
            <a:pPr lvl="3" indent="-171446">
              <a:lnSpc>
                <a:spcPct val="80000"/>
              </a:lnSpc>
              <a:buSzPct val="99107"/>
            </a:pPr>
            <a:endParaRPr lang="en-US" sz="2100" dirty="0" smtClean="0"/>
          </a:p>
          <a:p>
            <a:pPr lvl="2" indent="-171446">
              <a:lnSpc>
                <a:spcPct val="80000"/>
              </a:lnSpc>
              <a:buSzPct val="98666"/>
            </a:pPr>
            <a:endParaRPr lang="en-US" sz="2200" dirty="0"/>
          </a:p>
        </p:txBody>
      </p:sp>
    </p:spTree>
    <p:extLst>
      <p:ext uri="{BB962C8B-B14F-4D97-AF65-F5344CB8AC3E}">
        <p14:creationId xmlns:p14="http://schemas.microsoft.com/office/powerpoint/2010/main" val="3201248952"/>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4" name="Shape 64"/>
          <p:cNvSpPr txBox="1">
            <a:spLocks noGrp="1"/>
          </p:cNvSpPr>
          <p:nvPr>
            <p:ph type="subTitle" idx="4294967295"/>
          </p:nvPr>
        </p:nvSpPr>
        <p:spPr>
          <a:xfrm>
            <a:off x="1274762" y="1657350"/>
            <a:ext cx="6594475" cy="784225"/>
          </a:xfrm>
          <a:prstGeom prst="rect">
            <a:avLst/>
          </a:prstGeom>
        </p:spPr>
        <p:txBody>
          <a:bodyPr lIns="91425" tIns="91425" rIns="91425" bIns="91425" anchor="b" anchorCtr="0">
            <a:noAutofit/>
          </a:bodyPr>
          <a:lstStyle/>
          <a:p>
            <a:pPr lvl="0" algn="ctr">
              <a:spcBef>
                <a:spcPts val="0"/>
              </a:spcBef>
              <a:buNone/>
            </a:pPr>
            <a:r>
              <a:rPr lang="en" b="1" dirty="0" smtClean="0"/>
              <a:t>Suzanne Sager</a:t>
            </a:r>
            <a:endParaRPr lang="en" b="1" dirty="0"/>
          </a:p>
        </p:txBody>
      </p:sp>
      <p:sp>
        <p:nvSpPr>
          <p:cNvPr id="65" name="Shape 65"/>
          <p:cNvSpPr txBox="1">
            <a:spLocks noGrp="1"/>
          </p:cNvSpPr>
          <p:nvPr>
            <p:ph type="body" idx="4294967295"/>
          </p:nvPr>
        </p:nvSpPr>
        <p:spPr>
          <a:xfrm>
            <a:off x="1274762" y="2343150"/>
            <a:ext cx="6594475" cy="784225"/>
          </a:xfrm>
          <a:prstGeom prst="rect">
            <a:avLst/>
          </a:prstGeom>
        </p:spPr>
        <p:txBody>
          <a:bodyPr lIns="91425" tIns="91425" rIns="91425" bIns="91425" anchor="t" anchorCtr="0">
            <a:noAutofit/>
          </a:bodyPr>
          <a:lstStyle/>
          <a:p>
            <a:pPr lvl="0" algn="ctr" rtl="0">
              <a:spcBef>
                <a:spcPts val="0"/>
              </a:spcBef>
              <a:buNone/>
            </a:pPr>
            <a:r>
              <a:rPr lang="en" sz="1800" dirty="0" smtClean="0"/>
              <a:t>Monograph Cataloging Assistant</a:t>
            </a:r>
          </a:p>
          <a:p>
            <a:pPr lvl="0" algn="ctr" rtl="0">
              <a:spcBef>
                <a:spcPts val="0"/>
              </a:spcBef>
              <a:buNone/>
            </a:pPr>
            <a:r>
              <a:rPr lang="en" sz="1800" dirty="0" smtClean="0"/>
              <a:t>Portland State University Library</a:t>
            </a:r>
            <a:endParaRPr lang="en" sz="18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85750"/>
            <a:ext cx="91440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0965085"/>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TextBox 1"/>
          <p:cNvSpPr txBox="1"/>
          <p:nvPr/>
        </p:nvSpPr>
        <p:spPr>
          <a:xfrm>
            <a:off x="2019058" y="453176"/>
            <a:ext cx="5105885" cy="430887"/>
          </a:xfrm>
          <a:prstGeom prst="rect">
            <a:avLst/>
          </a:prstGeom>
          <a:solidFill>
            <a:schemeClr val="bg1"/>
          </a:solidFill>
        </p:spPr>
        <p:txBody>
          <a:bodyPr wrap="none" rtlCol="0">
            <a:spAutoFit/>
          </a:bodyPr>
          <a:lstStyle/>
          <a:p>
            <a:r>
              <a:rPr lang="en-US" sz="2200" b="1" dirty="0" smtClean="0">
                <a:solidFill>
                  <a:srgbClr val="FF9E00"/>
                </a:solidFill>
                <a:latin typeface="Montserrat"/>
              </a:rPr>
              <a:t>MY CAREER IN THE LIBRARY FIELD</a:t>
            </a:r>
            <a:endParaRPr lang="en-US" sz="2200" b="1" dirty="0">
              <a:solidFill>
                <a:srgbClr val="FF9E00"/>
              </a:solidFill>
              <a:latin typeface="Montserrat"/>
            </a:endParaRPr>
          </a:p>
        </p:txBody>
      </p:sp>
      <p:sp>
        <p:nvSpPr>
          <p:cNvPr id="3" name="TextBox 2"/>
          <p:cNvSpPr txBox="1"/>
          <p:nvPr/>
        </p:nvSpPr>
        <p:spPr>
          <a:xfrm>
            <a:off x="914401" y="1200150"/>
            <a:ext cx="7315200"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Montserrat"/>
              </a:rPr>
              <a:t>August 7, 1986 – started working in the library at Portland State University as a clerical </a:t>
            </a:r>
            <a:r>
              <a:rPr lang="en-US" sz="2000" dirty="0" smtClean="0">
                <a:latin typeface="Montserrat"/>
              </a:rPr>
              <a:t>assistant</a:t>
            </a:r>
          </a:p>
          <a:p>
            <a:endParaRPr lang="en-US" sz="2000" dirty="0">
              <a:latin typeface="Montserrat"/>
            </a:endParaRPr>
          </a:p>
          <a:p>
            <a:pPr marL="285750" indent="-285750">
              <a:buFont typeface="Arial" panose="020B0604020202020204" pitchFamily="34" charset="0"/>
              <a:buChar char="•"/>
            </a:pPr>
            <a:r>
              <a:rPr lang="en-US" sz="2000" dirty="0">
                <a:latin typeface="Montserrat"/>
              </a:rPr>
              <a:t>June 2000 – graduated from Portland State University with a BA in History and a miner in International </a:t>
            </a:r>
            <a:r>
              <a:rPr lang="en-US" sz="2000" dirty="0" smtClean="0">
                <a:latin typeface="Montserrat"/>
              </a:rPr>
              <a:t>Studies</a:t>
            </a:r>
          </a:p>
          <a:p>
            <a:pPr marL="285750" indent="-285750">
              <a:buFont typeface="Arial" panose="020B0604020202020204" pitchFamily="34" charset="0"/>
              <a:buChar char="•"/>
            </a:pPr>
            <a:endParaRPr lang="en-US" sz="2000" dirty="0">
              <a:latin typeface="Montserrat"/>
            </a:endParaRPr>
          </a:p>
          <a:p>
            <a:pPr marL="285750" indent="-285750">
              <a:buFont typeface="Arial" panose="020B0604020202020204" pitchFamily="34" charset="0"/>
              <a:buChar char="•"/>
            </a:pPr>
            <a:r>
              <a:rPr lang="en-US" sz="2000" dirty="0">
                <a:latin typeface="Montserrat"/>
              </a:rPr>
              <a:t>June 2005 – graduated from the University of Illinois at Urbana-Champaign with an MS in Library and Information Science</a:t>
            </a:r>
          </a:p>
        </p:txBody>
      </p:sp>
    </p:spTree>
    <p:extLst>
      <p:ext uri="{BB962C8B-B14F-4D97-AF65-F5344CB8AC3E}">
        <p14:creationId xmlns:p14="http://schemas.microsoft.com/office/powerpoint/2010/main" val="55169754"/>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TextBox 1"/>
          <p:cNvSpPr txBox="1"/>
          <p:nvPr/>
        </p:nvSpPr>
        <p:spPr>
          <a:xfrm>
            <a:off x="866688" y="466967"/>
            <a:ext cx="7362913" cy="430887"/>
          </a:xfrm>
          <a:prstGeom prst="rect">
            <a:avLst/>
          </a:prstGeom>
          <a:solidFill>
            <a:schemeClr val="bg1"/>
          </a:solidFill>
        </p:spPr>
        <p:txBody>
          <a:bodyPr wrap="none" rtlCol="0">
            <a:spAutoFit/>
          </a:bodyPr>
          <a:lstStyle/>
          <a:p>
            <a:r>
              <a:rPr lang="en-US" sz="2200" b="1" dirty="0" smtClean="0">
                <a:solidFill>
                  <a:srgbClr val="FF9E00"/>
                </a:solidFill>
                <a:latin typeface="Montserrat"/>
              </a:rPr>
              <a:t>PROFESSIONAL ACTIVITIES PRIOR TO PNLA LEADS</a:t>
            </a:r>
            <a:endParaRPr lang="en-US" sz="2200" b="1" dirty="0">
              <a:solidFill>
                <a:srgbClr val="FF9E00"/>
              </a:solidFill>
              <a:latin typeface="Montserrat"/>
            </a:endParaRPr>
          </a:p>
        </p:txBody>
      </p:sp>
      <p:sp>
        <p:nvSpPr>
          <p:cNvPr id="4" name="TextBox 3"/>
          <p:cNvSpPr txBox="1"/>
          <p:nvPr/>
        </p:nvSpPr>
        <p:spPr>
          <a:xfrm>
            <a:off x="914401" y="1200150"/>
            <a:ext cx="7315200" cy="2462213"/>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Montserrat"/>
              </a:rPr>
              <a:t>Estacada Public Library Board, </a:t>
            </a:r>
            <a:r>
              <a:rPr lang="en-US" sz="2000" dirty="0" smtClean="0">
                <a:latin typeface="Montserrat"/>
              </a:rPr>
              <a:t>1999-2006</a:t>
            </a:r>
          </a:p>
          <a:p>
            <a:endParaRPr lang="en-US" sz="2000" dirty="0">
              <a:latin typeface="Montserrat"/>
            </a:endParaRPr>
          </a:p>
          <a:p>
            <a:pPr marL="285750" indent="-285750">
              <a:buFont typeface="Arial" panose="020B0604020202020204" pitchFamily="34" charset="0"/>
              <a:buChar char="•"/>
            </a:pPr>
            <a:r>
              <a:rPr lang="en-US" sz="2000" dirty="0">
                <a:latin typeface="Montserrat"/>
              </a:rPr>
              <a:t>OLA Support Staff Division, (</a:t>
            </a:r>
            <a:r>
              <a:rPr lang="en-US" sz="2000" dirty="0" smtClean="0">
                <a:latin typeface="Montserrat"/>
              </a:rPr>
              <a:t>chair-elect/chair/past-chair, member-at-large</a:t>
            </a:r>
            <a:r>
              <a:rPr lang="en-US" sz="2000" dirty="0">
                <a:latin typeface="Montserrat"/>
              </a:rPr>
              <a:t>, recorder and member of the conference committee), </a:t>
            </a:r>
            <a:r>
              <a:rPr lang="en-US" sz="2000" dirty="0" smtClean="0">
                <a:latin typeface="Montserrat"/>
              </a:rPr>
              <a:t>2000-2008</a:t>
            </a:r>
          </a:p>
          <a:p>
            <a:endParaRPr lang="en-US" sz="2000" dirty="0">
              <a:latin typeface="Montserrat"/>
            </a:endParaRPr>
          </a:p>
          <a:p>
            <a:pPr marL="285750" indent="-285750">
              <a:buFont typeface="Arial" panose="020B0604020202020204" pitchFamily="34" charset="0"/>
              <a:buChar char="•"/>
            </a:pPr>
            <a:r>
              <a:rPr lang="en-US" sz="2000" dirty="0">
                <a:latin typeface="Montserrat"/>
              </a:rPr>
              <a:t>OLA Board, Treasurer, 2001-2005</a:t>
            </a:r>
          </a:p>
          <a:p>
            <a:endParaRPr lang="en-US" dirty="0"/>
          </a:p>
        </p:txBody>
      </p:sp>
    </p:spTree>
    <p:extLst>
      <p:ext uri="{BB962C8B-B14F-4D97-AF65-F5344CB8AC3E}">
        <p14:creationId xmlns:p14="http://schemas.microsoft.com/office/powerpoint/2010/main" val="2327342233"/>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2037600" y="2161800"/>
            <a:ext cx="5068799" cy="819899"/>
          </a:xfrm>
          <a:prstGeom prst="rect">
            <a:avLst/>
          </a:prstGeom>
        </p:spPr>
        <p:txBody>
          <a:bodyPr lIns="91425" tIns="91425" rIns="91425" bIns="91425" anchor="ctr" anchorCtr="0">
            <a:noAutofit/>
          </a:bodyPr>
          <a:lstStyle/>
          <a:p>
            <a:pPr lvl="0">
              <a:buNone/>
            </a:pPr>
            <a:r>
              <a:rPr lang="en" sz="2400" dirty="0"/>
              <a:t>Leadership is a process of social influence, which maximizes the efforts of others, towards the achievement </a:t>
            </a:r>
            <a:r>
              <a:rPr lang="en" sz="2400" dirty="0" smtClean="0"/>
              <a:t>of </a:t>
            </a:r>
            <a:r>
              <a:rPr lang="en" sz="2400" dirty="0"/>
              <a:t>a goal.</a:t>
            </a:r>
          </a:p>
          <a:p>
            <a:pPr lvl="0">
              <a:buNone/>
            </a:pPr>
            <a:endParaRPr lang="en" dirty="0"/>
          </a:p>
          <a:p>
            <a:pPr lvl="0" algn="r">
              <a:buNone/>
            </a:pPr>
            <a:r>
              <a:rPr lang="en" dirty="0"/>
              <a:t> - </a:t>
            </a:r>
            <a:r>
              <a:rPr lang="en" sz="1050" dirty="0"/>
              <a:t>Kevin Kruse, </a:t>
            </a:r>
            <a:r>
              <a:rPr lang="en" sz="1050" dirty="0" smtClean="0"/>
              <a:t>2013</a:t>
            </a:r>
            <a:endParaRPr lang="en" sz="1050" dirty="0"/>
          </a:p>
        </p:txBody>
      </p:sp>
    </p:spTree>
    <p:extLst>
      <p:ext uri="{BB962C8B-B14F-4D97-AF65-F5344CB8AC3E}">
        <p14:creationId xmlns:p14="http://schemas.microsoft.com/office/powerpoint/2010/main" val="4075753669"/>
      </p:ext>
    </p:extLst>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TextBox 1"/>
          <p:cNvSpPr txBox="1"/>
          <p:nvPr/>
        </p:nvSpPr>
        <p:spPr>
          <a:xfrm>
            <a:off x="1142216" y="466969"/>
            <a:ext cx="6859570" cy="430887"/>
          </a:xfrm>
          <a:prstGeom prst="rect">
            <a:avLst/>
          </a:prstGeom>
          <a:solidFill>
            <a:schemeClr val="bg1"/>
          </a:solidFill>
        </p:spPr>
        <p:txBody>
          <a:bodyPr wrap="none" rtlCol="0">
            <a:spAutoFit/>
          </a:bodyPr>
          <a:lstStyle/>
          <a:p>
            <a:r>
              <a:rPr lang="en-US" sz="2200" b="1" dirty="0" smtClean="0">
                <a:solidFill>
                  <a:srgbClr val="FF9E00"/>
                </a:solidFill>
                <a:latin typeface="Montserrat"/>
              </a:rPr>
              <a:t>PROFESSIONAL ACTIVITIES SINCE PNLA LEADS</a:t>
            </a:r>
            <a:endParaRPr lang="en-US" sz="2200" b="1" dirty="0">
              <a:solidFill>
                <a:srgbClr val="FF9E00"/>
              </a:solidFill>
              <a:latin typeface="Montserrat"/>
            </a:endParaRPr>
          </a:p>
        </p:txBody>
      </p:sp>
      <p:sp>
        <p:nvSpPr>
          <p:cNvPr id="4" name="TextBox 3"/>
          <p:cNvSpPr txBox="1"/>
          <p:nvPr/>
        </p:nvSpPr>
        <p:spPr>
          <a:xfrm>
            <a:off x="914401" y="1352550"/>
            <a:ext cx="7315200" cy="307777"/>
          </a:xfrm>
          <a:prstGeom prst="rect">
            <a:avLst/>
          </a:prstGeom>
          <a:noFill/>
        </p:spPr>
        <p:txBody>
          <a:bodyPr wrap="square" rtlCol="0">
            <a:spAutoFit/>
          </a:bodyPr>
          <a:lstStyle/>
          <a:p>
            <a:endParaRPr lang="en-US" dirty="0"/>
          </a:p>
        </p:txBody>
      </p:sp>
      <p:sp>
        <p:nvSpPr>
          <p:cNvPr id="3" name="TextBox 2"/>
          <p:cNvSpPr txBox="1"/>
          <p:nvPr/>
        </p:nvSpPr>
        <p:spPr>
          <a:xfrm>
            <a:off x="914401" y="1200150"/>
            <a:ext cx="7315200" cy="3385542"/>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Montserrat"/>
              </a:rPr>
              <a:t>ALA Chapter Relations Committee, </a:t>
            </a:r>
            <a:r>
              <a:rPr lang="en-US" sz="2000" dirty="0" smtClean="0">
                <a:latin typeface="Montserrat"/>
              </a:rPr>
              <a:t>2014-2016</a:t>
            </a:r>
          </a:p>
          <a:p>
            <a:endParaRPr lang="en-US" sz="2000" dirty="0">
              <a:latin typeface="Montserrat"/>
            </a:endParaRPr>
          </a:p>
          <a:p>
            <a:pPr marL="342900" indent="-342900">
              <a:buFont typeface="Arial" panose="020B0604020202020204" pitchFamily="34" charset="0"/>
              <a:buChar char="•"/>
            </a:pPr>
            <a:r>
              <a:rPr lang="en-US" sz="2000" dirty="0">
                <a:latin typeface="Montserrat"/>
              </a:rPr>
              <a:t>ALA Salaries &amp; Status of Library Employees Committee, 2010-2011, </a:t>
            </a:r>
            <a:r>
              <a:rPr lang="en-US" sz="2000" dirty="0" smtClean="0">
                <a:latin typeface="Montserrat"/>
              </a:rPr>
              <a:t>2015-2016</a:t>
            </a:r>
          </a:p>
          <a:p>
            <a:endParaRPr lang="en-US" sz="2000" dirty="0">
              <a:latin typeface="Montserrat"/>
            </a:endParaRPr>
          </a:p>
          <a:p>
            <a:pPr marL="342900" indent="-342900">
              <a:buFont typeface="Arial" panose="020B0604020202020204" pitchFamily="34" charset="0"/>
              <a:buChar char="•"/>
            </a:pPr>
            <a:r>
              <a:rPr lang="en-US" sz="2000" dirty="0">
                <a:latin typeface="Montserrat"/>
              </a:rPr>
              <a:t>Estacada Public Library Board, </a:t>
            </a:r>
            <a:r>
              <a:rPr lang="en-US" sz="2000" dirty="0" smtClean="0">
                <a:latin typeface="Montserrat"/>
              </a:rPr>
              <a:t>2012-Present</a:t>
            </a:r>
          </a:p>
          <a:p>
            <a:endParaRPr lang="en-US" sz="2000" dirty="0">
              <a:latin typeface="Montserrat"/>
            </a:endParaRPr>
          </a:p>
          <a:p>
            <a:pPr marL="342900" indent="-342900">
              <a:buFont typeface="Arial" panose="020B0604020202020204" pitchFamily="34" charset="0"/>
              <a:buChar char="•"/>
            </a:pPr>
            <a:r>
              <a:rPr lang="en-US" sz="2000" dirty="0">
                <a:latin typeface="Montserrat"/>
              </a:rPr>
              <a:t>OLA Representative to ALA, 2007-2010 &amp; </a:t>
            </a:r>
            <a:r>
              <a:rPr lang="en-US" sz="2000" dirty="0" smtClean="0">
                <a:latin typeface="Montserrat"/>
              </a:rPr>
              <a:t>2013-2016</a:t>
            </a:r>
          </a:p>
          <a:p>
            <a:endParaRPr lang="en-US" sz="2000" dirty="0">
              <a:latin typeface="Montserrat"/>
            </a:endParaRPr>
          </a:p>
          <a:p>
            <a:pPr marL="342900" indent="-342900">
              <a:buFont typeface="Arial" panose="020B0604020202020204" pitchFamily="34" charset="0"/>
              <a:buChar char="•"/>
            </a:pPr>
            <a:r>
              <a:rPr lang="en-US" sz="2000" dirty="0">
                <a:latin typeface="Montserrat"/>
              </a:rPr>
              <a:t>OLA Conference Committee, 2009, 2011, 2013, 2014, 2015</a:t>
            </a:r>
          </a:p>
          <a:p>
            <a:endParaRPr lang="en-US" dirty="0"/>
          </a:p>
        </p:txBody>
      </p:sp>
    </p:spTree>
    <p:extLst>
      <p:ext uri="{BB962C8B-B14F-4D97-AF65-F5344CB8AC3E}">
        <p14:creationId xmlns:p14="http://schemas.microsoft.com/office/powerpoint/2010/main" val="635331795"/>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TextBox 1"/>
          <p:cNvSpPr txBox="1"/>
          <p:nvPr/>
        </p:nvSpPr>
        <p:spPr>
          <a:xfrm>
            <a:off x="3069598" y="453178"/>
            <a:ext cx="3007555" cy="461665"/>
          </a:xfrm>
          <a:prstGeom prst="rect">
            <a:avLst/>
          </a:prstGeom>
          <a:solidFill>
            <a:schemeClr val="bg1"/>
          </a:solidFill>
        </p:spPr>
        <p:txBody>
          <a:bodyPr wrap="none" rtlCol="0">
            <a:spAutoFit/>
          </a:bodyPr>
          <a:lstStyle/>
          <a:p>
            <a:r>
              <a:rPr lang="en-US" sz="2400" b="1" dirty="0" smtClean="0">
                <a:solidFill>
                  <a:srgbClr val="FF9E00"/>
                </a:solidFill>
                <a:latin typeface="Montserrat"/>
              </a:rPr>
              <a:t>PNLA LEADS, 2006</a:t>
            </a:r>
            <a:endParaRPr lang="en-US" sz="2400" b="1" dirty="0">
              <a:solidFill>
                <a:srgbClr val="FF9E00"/>
              </a:solidFill>
              <a:latin typeface="Montserrat"/>
            </a:endParaRPr>
          </a:p>
        </p:txBody>
      </p:sp>
      <p:sp>
        <p:nvSpPr>
          <p:cNvPr id="3" name="TextBox 2"/>
          <p:cNvSpPr txBox="1"/>
          <p:nvPr/>
        </p:nvSpPr>
        <p:spPr>
          <a:xfrm>
            <a:off x="917154" y="1123950"/>
            <a:ext cx="7312445" cy="3077766"/>
          </a:xfrm>
          <a:prstGeom prst="rect">
            <a:avLst/>
          </a:prstGeom>
          <a:noFill/>
        </p:spPr>
        <p:txBody>
          <a:bodyPr wrap="square" rtlCol="0">
            <a:spAutoFit/>
          </a:bodyPr>
          <a:lstStyle/>
          <a:p>
            <a:pPr marL="285750" indent="-285750">
              <a:buFont typeface="Arial" panose="020B0604020202020204" pitchFamily="34" charset="0"/>
              <a:buChar char="•"/>
            </a:pPr>
            <a:r>
              <a:rPr lang="en-US" sz="2000" dirty="0"/>
              <a:t>October 22-27, 2006 (Sunday-Friday)</a:t>
            </a:r>
          </a:p>
          <a:p>
            <a:pPr marL="285750" indent="-285750">
              <a:buFont typeface="Arial" panose="020B0604020202020204" pitchFamily="34" charset="0"/>
              <a:buChar char="•"/>
            </a:pPr>
            <a:r>
              <a:rPr lang="en-US" sz="2000" dirty="0"/>
              <a:t>Tamarack Resort, Donnelly, Idaho</a:t>
            </a:r>
          </a:p>
          <a:p>
            <a:pPr marL="285750" indent="-285750">
              <a:buFont typeface="Arial" panose="020B0604020202020204" pitchFamily="34" charset="0"/>
              <a:buChar char="•"/>
            </a:pPr>
            <a:r>
              <a:rPr lang="en-US" sz="2000" dirty="0"/>
              <a:t>Facilitators: Becky Schreiber &amp; John Shannon, Schreiber Shannon Associates</a:t>
            </a:r>
          </a:p>
          <a:p>
            <a:pPr marL="285750" indent="-285750">
              <a:buFont typeface="Arial" panose="020B0604020202020204" pitchFamily="34" charset="0"/>
              <a:buChar char="•"/>
            </a:pPr>
            <a:r>
              <a:rPr lang="en-US" sz="2000" dirty="0"/>
              <a:t>32 participants and 8 mentors</a:t>
            </a:r>
          </a:p>
          <a:p>
            <a:pPr marL="285750" indent="-285750">
              <a:buFont typeface="Arial" panose="020B0604020202020204" pitchFamily="34" charset="0"/>
              <a:buChar char="•"/>
            </a:pPr>
            <a:r>
              <a:rPr lang="en-US" sz="2000" dirty="0"/>
              <a:t>Open to both support and professional library employees from the Pacific Northwest who have exhibited leadership potential, a successful work </a:t>
            </a:r>
            <a:r>
              <a:rPr lang="en-US" sz="2000" dirty="0" smtClean="0"/>
              <a:t>experience, </a:t>
            </a:r>
            <a:r>
              <a:rPr lang="en-US" sz="2000" dirty="0"/>
              <a:t>and dedication to the profession</a:t>
            </a:r>
          </a:p>
          <a:p>
            <a:endParaRPr lang="en-US" dirty="0"/>
          </a:p>
        </p:txBody>
      </p:sp>
    </p:spTree>
    <p:extLst>
      <p:ext uri="{BB962C8B-B14F-4D97-AF65-F5344CB8AC3E}">
        <p14:creationId xmlns:p14="http://schemas.microsoft.com/office/powerpoint/2010/main" val="3543193992"/>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TextBox 1"/>
          <p:cNvSpPr txBox="1"/>
          <p:nvPr/>
        </p:nvSpPr>
        <p:spPr>
          <a:xfrm>
            <a:off x="2649891" y="453178"/>
            <a:ext cx="3834704" cy="430887"/>
          </a:xfrm>
          <a:prstGeom prst="rect">
            <a:avLst/>
          </a:prstGeom>
          <a:solidFill>
            <a:schemeClr val="bg1"/>
          </a:solidFill>
        </p:spPr>
        <p:txBody>
          <a:bodyPr wrap="none" rtlCol="0">
            <a:spAutoFit/>
          </a:bodyPr>
          <a:lstStyle/>
          <a:p>
            <a:r>
              <a:rPr lang="en-US" sz="2200" b="1" dirty="0" smtClean="0">
                <a:solidFill>
                  <a:srgbClr val="FF9E00"/>
                </a:solidFill>
                <a:latin typeface="Montserrat"/>
              </a:rPr>
              <a:t>RECOMMENDED READING</a:t>
            </a:r>
            <a:endParaRPr lang="en-US" sz="2200" b="1" dirty="0">
              <a:solidFill>
                <a:srgbClr val="FF9E00"/>
              </a:solidFill>
              <a:latin typeface="Montserrat"/>
            </a:endParaRPr>
          </a:p>
        </p:txBody>
      </p:sp>
      <p:sp>
        <p:nvSpPr>
          <p:cNvPr id="3" name="TextBox 2"/>
          <p:cNvSpPr txBox="1"/>
          <p:nvPr/>
        </p:nvSpPr>
        <p:spPr>
          <a:xfrm>
            <a:off x="904887" y="1123950"/>
            <a:ext cx="7324713" cy="3077766"/>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latin typeface="Montserrat"/>
              </a:rPr>
              <a:t>Chaleff</a:t>
            </a:r>
            <a:r>
              <a:rPr lang="en-US" sz="2000" dirty="0">
                <a:latin typeface="Montserrat"/>
              </a:rPr>
              <a:t>, Ira.  The Courageous Follower : standing up to and for our leaders.  San Francisco, CA: Barrett-Koehler Publishers, 1995.</a:t>
            </a:r>
          </a:p>
          <a:p>
            <a:pPr marL="285750" indent="-285750">
              <a:buFont typeface="Arial" panose="020B0604020202020204" pitchFamily="34" charset="0"/>
              <a:buChar char="•"/>
            </a:pPr>
            <a:r>
              <a:rPr lang="en-US" sz="2000" dirty="0">
                <a:latin typeface="Montserrat"/>
              </a:rPr>
              <a:t>Highly recommended as “a powerful motivator for good leadership practices”.</a:t>
            </a:r>
          </a:p>
          <a:p>
            <a:pPr marL="285750" indent="-285750">
              <a:buFont typeface="Arial" panose="020B0604020202020204" pitchFamily="34" charset="0"/>
              <a:buChar char="•"/>
            </a:pPr>
            <a:r>
              <a:rPr lang="en-US" sz="2000" dirty="0">
                <a:latin typeface="Montserrat"/>
              </a:rPr>
              <a:t>I was surprised to find this book on the list until I started reading it. </a:t>
            </a:r>
          </a:p>
          <a:p>
            <a:pPr marL="285750" indent="-285750">
              <a:buFont typeface="Arial" panose="020B0604020202020204" pitchFamily="34" charset="0"/>
              <a:buChar char="•"/>
            </a:pPr>
            <a:r>
              <a:rPr lang="en-US" sz="2000" dirty="0">
                <a:latin typeface="Montserrat"/>
              </a:rPr>
              <a:t>Email me if you would like a copy of the full bibliography, but remember it is 10 years old</a:t>
            </a:r>
          </a:p>
          <a:p>
            <a:endParaRPr lang="en-US" dirty="0"/>
          </a:p>
        </p:txBody>
      </p:sp>
    </p:spTree>
    <p:extLst>
      <p:ext uri="{BB962C8B-B14F-4D97-AF65-F5344CB8AC3E}">
        <p14:creationId xmlns:p14="http://schemas.microsoft.com/office/powerpoint/2010/main" val="3575285607"/>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TextBox 1"/>
          <p:cNvSpPr txBox="1"/>
          <p:nvPr/>
        </p:nvSpPr>
        <p:spPr>
          <a:xfrm>
            <a:off x="1447800" y="490339"/>
            <a:ext cx="6276077" cy="369332"/>
          </a:xfrm>
          <a:prstGeom prst="rect">
            <a:avLst/>
          </a:prstGeom>
          <a:solidFill>
            <a:schemeClr val="bg1"/>
          </a:solidFill>
        </p:spPr>
        <p:txBody>
          <a:bodyPr wrap="none" rtlCol="0">
            <a:spAutoFit/>
          </a:bodyPr>
          <a:lstStyle/>
          <a:p>
            <a:r>
              <a:rPr lang="en-US" sz="1800" b="1" dirty="0" smtClean="0">
                <a:solidFill>
                  <a:srgbClr val="FF9E00"/>
                </a:solidFill>
                <a:latin typeface="Montserrat"/>
              </a:rPr>
              <a:t>FIVE DIMENSIONS OF COURAGEOUS FOLLOWERSHIP</a:t>
            </a:r>
            <a:endParaRPr lang="en-US" sz="1800" b="1" dirty="0">
              <a:solidFill>
                <a:srgbClr val="FF9E00"/>
              </a:solidFill>
              <a:latin typeface="Montserrat"/>
            </a:endParaRPr>
          </a:p>
        </p:txBody>
      </p:sp>
      <p:sp>
        <p:nvSpPr>
          <p:cNvPr id="4" name="Content Placeholder 2"/>
          <p:cNvSpPr txBox="1">
            <a:spLocks/>
          </p:cNvSpPr>
          <p:nvPr/>
        </p:nvSpPr>
        <p:spPr>
          <a:xfrm>
            <a:off x="914400" y="1150937"/>
            <a:ext cx="7315200" cy="324961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US" sz="2000" dirty="0" smtClean="0">
                <a:latin typeface="Montserrat"/>
              </a:rPr>
              <a:t>The courage to assume responsibility</a:t>
            </a:r>
          </a:p>
          <a:p>
            <a:endParaRPr lang="en-US" sz="2000" dirty="0" smtClean="0">
              <a:latin typeface="Montserrat"/>
            </a:endParaRPr>
          </a:p>
          <a:p>
            <a:pPr marL="342900" indent="-342900">
              <a:buFont typeface="Arial" panose="020B0604020202020204" pitchFamily="34" charset="0"/>
              <a:buChar char="•"/>
            </a:pPr>
            <a:r>
              <a:rPr lang="en-US" sz="2000" dirty="0" smtClean="0">
                <a:latin typeface="Montserrat"/>
              </a:rPr>
              <a:t>The courage to serve</a:t>
            </a:r>
          </a:p>
          <a:p>
            <a:endParaRPr lang="en-US" sz="2000" dirty="0" smtClean="0">
              <a:latin typeface="Montserrat"/>
            </a:endParaRPr>
          </a:p>
          <a:p>
            <a:pPr marL="342900" indent="-342900">
              <a:buFont typeface="Arial" panose="020B0604020202020204" pitchFamily="34" charset="0"/>
              <a:buChar char="•"/>
            </a:pPr>
            <a:r>
              <a:rPr lang="en-US" sz="2000" dirty="0" smtClean="0">
                <a:latin typeface="Montserrat"/>
              </a:rPr>
              <a:t>The courage to challenge</a:t>
            </a:r>
          </a:p>
          <a:p>
            <a:endParaRPr lang="en-US" sz="2000" dirty="0" smtClean="0">
              <a:latin typeface="Montserrat"/>
            </a:endParaRPr>
          </a:p>
          <a:p>
            <a:pPr marL="342900" indent="-342900">
              <a:buFont typeface="Arial" panose="020B0604020202020204" pitchFamily="34" charset="0"/>
              <a:buChar char="•"/>
            </a:pPr>
            <a:r>
              <a:rPr lang="en-US" sz="2000" dirty="0" smtClean="0">
                <a:latin typeface="Montserrat"/>
              </a:rPr>
              <a:t>The courage to participate in transformation</a:t>
            </a:r>
          </a:p>
          <a:p>
            <a:endParaRPr lang="en-US" sz="2000" dirty="0" smtClean="0">
              <a:latin typeface="Montserrat"/>
            </a:endParaRPr>
          </a:p>
          <a:p>
            <a:pPr marL="342900" indent="-342900">
              <a:buFont typeface="Arial" panose="020B0604020202020204" pitchFamily="34" charset="0"/>
              <a:buChar char="•"/>
            </a:pPr>
            <a:r>
              <a:rPr lang="en-US" sz="2000" dirty="0" smtClean="0">
                <a:latin typeface="Montserrat"/>
              </a:rPr>
              <a:t>The courage to leave</a:t>
            </a:r>
          </a:p>
          <a:p>
            <a:endParaRPr lang="en-US" sz="3600" dirty="0"/>
          </a:p>
        </p:txBody>
      </p:sp>
    </p:spTree>
    <p:extLst>
      <p:ext uri="{BB962C8B-B14F-4D97-AF65-F5344CB8AC3E}">
        <p14:creationId xmlns:p14="http://schemas.microsoft.com/office/powerpoint/2010/main" val="4039151834"/>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TextBox 1"/>
          <p:cNvSpPr txBox="1"/>
          <p:nvPr/>
        </p:nvSpPr>
        <p:spPr>
          <a:xfrm>
            <a:off x="1848337" y="460664"/>
            <a:ext cx="5447325" cy="430887"/>
          </a:xfrm>
          <a:prstGeom prst="rect">
            <a:avLst/>
          </a:prstGeom>
          <a:solidFill>
            <a:schemeClr val="bg1"/>
          </a:solidFill>
        </p:spPr>
        <p:txBody>
          <a:bodyPr wrap="none" rtlCol="0">
            <a:spAutoFit/>
          </a:bodyPr>
          <a:lstStyle/>
          <a:p>
            <a:r>
              <a:rPr lang="en-US" sz="2200" b="1" dirty="0" smtClean="0">
                <a:solidFill>
                  <a:srgbClr val="FF9E00"/>
                </a:solidFill>
                <a:latin typeface="Montserrat"/>
              </a:rPr>
              <a:t>The Courage to Assume Responsibility</a:t>
            </a:r>
            <a:endParaRPr lang="en-US" sz="2200" b="1" dirty="0">
              <a:solidFill>
                <a:srgbClr val="FF9E00"/>
              </a:solidFill>
              <a:latin typeface="Montserrat"/>
            </a:endParaRPr>
          </a:p>
        </p:txBody>
      </p:sp>
      <p:sp>
        <p:nvSpPr>
          <p:cNvPr id="4" name="Content Placeholder 2"/>
          <p:cNvSpPr txBox="1">
            <a:spLocks/>
          </p:cNvSpPr>
          <p:nvPr/>
        </p:nvSpPr>
        <p:spPr>
          <a:xfrm>
            <a:off x="928315" y="891551"/>
            <a:ext cx="7315200" cy="32766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800" dirty="0" smtClean="0">
                <a:latin typeface="Montserrat"/>
              </a:rPr>
              <a:t>       “</a:t>
            </a:r>
            <a:r>
              <a:rPr lang="en-US" sz="1900" dirty="0" smtClean="0">
                <a:latin typeface="Montserrat"/>
              </a:rPr>
              <a:t>Courageous followers assume responsibility for themselves and the organization.  They do not hold a paternalistic image of the leader or organization; they do not expect the leader or organization to provide for their security and growth, or to give them permission to act. Courageous followers discover or create opportunities to fulfill their potential and maximize their value to the organization. They initiate values-based action to improve the organization’s external activities and its internal processes. The “authority” to initiate comes from the courageous follower’s understanding and ownership of the common purpose, and from the needs of those the organization serves.”</a:t>
            </a:r>
            <a:endParaRPr lang="en-US" sz="1900" dirty="0">
              <a:latin typeface="Montserrat"/>
            </a:endParaRPr>
          </a:p>
        </p:txBody>
      </p:sp>
      <p:sp>
        <p:nvSpPr>
          <p:cNvPr id="3" name="TextBox 2"/>
          <p:cNvSpPr txBox="1"/>
          <p:nvPr/>
        </p:nvSpPr>
        <p:spPr>
          <a:xfrm>
            <a:off x="5257800" y="4248150"/>
            <a:ext cx="3276859" cy="307777"/>
          </a:xfrm>
          <a:prstGeom prst="rect">
            <a:avLst/>
          </a:prstGeom>
          <a:noFill/>
        </p:spPr>
        <p:txBody>
          <a:bodyPr wrap="none" rtlCol="0">
            <a:spAutoFit/>
          </a:bodyPr>
          <a:lstStyle/>
          <a:p>
            <a:r>
              <a:rPr lang="en-US" dirty="0" smtClean="0"/>
              <a:t>- Ira </a:t>
            </a:r>
            <a:r>
              <a:rPr lang="en-US" dirty="0" err="1" smtClean="0"/>
              <a:t>Chaleff</a:t>
            </a:r>
            <a:r>
              <a:rPr lang="en-US" dirty="0" smtClean="0"/>
              <a:t>, </a:t>
            </a:r>
            <a:r>
              <a:rPr lang="en-US" i="1" dirty="0" smtClean="0"/>
              <a:t>The Courageous Follower</a:t>
            </a:r>
            <a:endParaRPr lang="en-US" i="1" dirty="0"/>
          </a:p>
        </p:txBody>
      </p:sp>
    </p:spTree>
    <p:extLst>
      <p:ext uri="{BB962C8B-B14F-4D97-AF65-F5344CB8AC3E}">
        <p14:creationId xmlns:p14="http://schemas.microsoft.com/office/powerpoint/2010/main" val="2832804918"/>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TextBox 1"/>
          <p:cNvSpPr txBox="1"/>
          <p:nvPr/>
        </p:nvSpPr>
        <p:spPr>
          <a:xfrm>
            <a:off x="3019331" y="443217"/>
            <a:ext cx="3105337" cy="430887"/>
          </a:xfrm>
          <a:prstGeom prst="rect">
            <a:avLst/>
          </a:prstGeom>
          <a:solidFill>
            <a:schemeClr val="bg1"/>
          </a:solidFill>
        </p:spPr>
        <p:txBody>
          <a:bodyPr wrap="none" rtlCol="0">
            <a:spAutoFit/>
          </a:bodyPr>
          <a:lstStyle/>
          <a:p>
            <a:r>
              <a:rPr lang="en-US" sz="2200" b="1" dirty="0" smtClean="0">
                <a:solidFill>
                  <a:srgbClr val="FF9E00"/>
                </a:solidFill>
                <a:latin typeface="Montserrat"/>
              </a:rPr>
              <a:t>The Courage to Serve</a:t>
            </a:r>
            <a:endParaRPr lang="en-US" sz="2200" b="1" dirty="0">
              <a:solidFill>
                <a:srgbClr val="FF9E00"/>
              </a:solidFill>
              <a:latin typeface="Montserrat"/>
            </a:endParaRPr>
          </a:p>
        </p:txBody>
      </p:sp>
      <p:sp>
        <p:nvSpPr>
          <p:cNvPr id="4" name="Content Placeholder 2"/>
          <p:cNvSpPr txBox="1">
            <a:spLocks/>
          </p:cNvSpPr>
          <p:nvPr/>
        </p:nvSpPr>
        <p:spPr>
          <a:xfrm>
            <a:off x="914400" y="1123950"/>
            <a:ext cx="7315200" cy="295275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indent="457200"/>
            <a:r>
              <a:rPr lang="en-US" sz="2000" dirty="0" smtClean="0">
                <a:latin typeface="Montserrat"/>
              </a:rPr>
              <a:t>“Courageous followers are not afraid of the hard work required to serve a leader. They assume new or additional responsibilities to unburden the leader and serve the organization. They stay alert for areas in which their strengths complement the leader’s and assert themselves in these areas. Courageous followers stand up for their leader and the tough decisions a  leader must make if the organization is to achieve its purpose. They are as passionate as the leader in pursuing the common purpose.”</a:t>
            </a:r>
            <a:endParaRPr lang="en-US" sz="2000" dirty="0">
              <a:latin typeface="Montserrat"/>
            </a:endParaRPr>
          </a:p>
        </p:txBody>
      </p:sp>
      <p:sp>
        <p:nvSpPr>
          <p:cNvPr id="5" name="TextBox 4"/>
          <p:cNvSpPr txBox="1"/>
          <p:nvPr/>
        </p:nvSpPr>
        <p:spPr>
          <a:xfrm>
            <a:off x="5257800" y="4248150"/>
            <a:ext cx="3276859" cy="307777"/>
          </a:xfrm>
          <a:prstGeom prst="rect">
            <a:avLst/>
          </a:prstGeom>
          <a:noFill/>
        </p:spPr>
        <p:txBody>
          <a:bodyPr wrap="none" rtlCol="0">
            <a:spAutoFit/>
          </a:bodyPr>
          <a:lstStyle/>
          <a:p>
            <a:r>
              <a:rPr lang="en-US" dirty="0" smtClean="0"/>
              <a:t>- Ira </a:t>
            </a:r>
            <a:r>
              <a:rPr lang="en-US" dirty="0" err="1" smtClean="0"/>
              <a:t>Chaleff</a:t>
            </a:r>
            <a:r>
              <a:rPr lang="en-US" dirty="0" smtClean="0"/>
              <a:t>, </a:t>
            </a:r>
            <a:r>
              <a:rPr lang="en-US" i="1" dirty="0" smtClean="0"/>
              <a:t>The Courageous Follower</a:t>
            </a:r>
            <a:endParaRPr lang="en-US" i="1" dirty="0"/>
          </a:p>
        </p:txBody>
      </p:sp>
    </p:spTree>
    <p:extLst>
      <p:ext uri="{BB962C8B-B14F-4D97-AF65-F5344CB8AC3E}">
        <p14:creationId xmlns:p14="http://schemas.microsoft.com/office/powerpoint/2010/main" val="3569267153"/>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TextBox 1"/>
          <p:cNvSpPr txBox="1"/>
          <p:nvPr/>
        </p:nvSpPr>
        <p:spPr>
          <a:xfrm>
            <a:off x="2710762" y="423299"/>
            <a:ext cx="3688830" cy="430887"/>
          </a:xfrm>
          <a:prstGeom prst="rect">
            <a:avLst/>
          </a:prstGeom>
          <a:solidFill>
            <a:schemeClr val="bg1"/>
          </a:solidFill>
        </p:spPr>
        <p:txBody>
          <a:bodyPr wrap="none" rtlCol="0">
            <a:spAutoFit/>
          </a:bodyPr>
          <a:lstStyle/>
          <a:p>
            <a:r>
              <a:rPr lang="en-US" sz="2200" b="1" dirty="0" smtClean="0">
                <a:solidFill>
                  <a:srgbClr val="FF9E00"/>
                </a:solidFill>
                <a:latin typeface="Montserrat"/>
              </a:rPr>
              <a:t>The Courage to Challenge</a:t>
            </a:r>
            <a:endParaRPr lang="en-US" sz="2200" b="1" dirty="0">
              <a:solidFill>
                <a:srgbClr val="FF9E00"/>
              </a:solidFill>
              <a:latin typeface="Montserrat"/>
            </a:endParaRPr>
          </a:p>
        </p:txBody>
      </p:sp>
      <p:sp>
        <p:nvSpPr>
          <p:cNvPr id="4" name="Content Placeholder 2"/>
          <p:cNvSpPr txBox="1">
            <a:spLocks/>
          </p:cNvSpPr>
          <p:nvPr/>
        </p:nvSpPr>
        <p:spPr>
          <a:xfrm>
            <a:off x="897577" y="1123950"/>
            <a:ext cx="7315200" cy="3124200"/>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indent="457200"/>
            <a:r>
              <a:rPr lang="en-US" sz="2000" dirty="0" smtClean="0">
                <a:latin typeface="Montserrat"/>
              </a:rPr>
              <a:t>“Courageous followers give voice to the discomfort they feel when the behaviors or policies of the leader or group conflict with their sense of what is right. They are willing to stand up, to stand out, to risk rejection, to initiate conflict in order to examine the actions of the leader and group when appropriate.  They are willing to deal with the emotions their challenge evokes in the leader and group. Courageous followers value organizational harmony and their relationship with the leader, but not at the expense of the common purpose and their integrity.”</a:t>
            </a:r>
            <a:endParaRPr lang="en-US" sz="2000" dirty="0">
              <a:latin typeface="Montserrat"/>
            </a:endParaRPr>
          </a:p>
        </p:txBody>
      </p:sp>
      <p:sp>
        <p:nvSpPr>
          <p:cNvPr id="5" name="TextBox 4"/>
          <p:cNvSpPr txBox="1"/>
          <p:nvPr/>
        </p:nvSpPr>
        <p:spPr>
          <a:xfrm>
            <a:off x="5257800" y="4248150"/>
            <a:ext cx="3276859" cy="307777"/>
          </a:xfrm>
          <a:prstGeom prst="rect">
            <a:avLst/>
          </a:prstGeom>
          <a:noFill/>
        </p:spPr>
        <p:txBody>
          <a:bodyPr wrap="none" rtlCol="0">
            <a:spAutoFit/>
          </a:bodyPr>
          <a:lstStyle/>
          <a:p>
            <a:r>
              <a:rPr lang="en-US" dirty="0" smtClean="0"/>
              <a:t>- Ira </a:t>
            </a:r>
            <a:r>
              <a:rPr lang="en-US" dirty="0" err="1" smtClean="0"/>
              <a:t>Chaleff</a:t>
            </a:r>
            <a:r>
              <a:rPr lang="en-US" dirty="0" smtClean="0"/>
              <a:t>, </a:t>
            </a:r>
            <a:r>
              <a:rPr lang="en-US" i="1" dirty="0" smtClean="0"/>
              <a:t>The Courageous Follower</a:t>
            </a:r>
            <a:endParaRPr lang="en-US" i="1" dirty="0"/>
          </a:p>
        </p:txBody>
      </p:sp>
    </p:spTree>
    <p:extLst>
      <p:ext uri="{BB962C8B-B14F-4D97-AF65-F5344CB8AC3E}">
        <p14:creationId xmlns:p14="http://schemas.microsoft.com/office/powerpoint/2010/main" val="1303592835"/>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TextBox 1"/>
          <p:cNvSpPr txBox="1"/>
          <p:nvPr/>
        </p:nvSpPr>
        <p:spPr>
          <a:xfrm>
            <a:off x="1440373" y="478842"/>
            <a:ext cx="6263253" cy="430887"/>
          </a:xfrm>
          <a:prstGeom prst="rect">
            <a:avLst/>
          </a:prstGeom>
          <a:solidFill>
            <a:schemeClr val="bg1"/>
          </a:solidFill>
        </p:spPr>
        <p:txBody>
          <a:bodyPr wrap="none" rtlCol="0">
            <a:spAutoFit/>
          </a:bodyPr>
          <a:lstStyle/>
          <a:p>
            <a:r>
              <a:rPr lang="en-US" sz="2200" b="1" dirty="0" smtClean="0">
                <a:solidFill>
                  <a:srgbClr val="FF9E00"/>
                </a:solidFill>
                <a:latin typeface="Montserrat"/>
              </a:rPr>
              <a:t>The Courage to Participate in Transformation</a:t>
            </a:r>
            <a:endParaRPr lang="en-US" sz="2200" b="1" dirty="0">
              <a:solidFill>
                <a:srgbClr val="FF9E00"/>
              </a:solidFill>
              <a:latin typeface="Montserrat"/>
            </a:endParaRPr>
          </a:p>
        </p:txBody>
      </p:sp>
      <p:sp>
        <p:nvSpPr>
          <p:cNvPr id="4" name="Content Placeholder 2"/>
          <p:cNvSpPr txBox="1">
            <a:spLocks/>
          </p:cNvSpPr>
          <p:nvPr/>
        </p:nvSpPr>
        <p:spPr>
          <a:xfrm>
            <a:off x="914400" y="1123951"/>
            <a:ext cx="7315200" cy="236219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indent="457200"/>
            <a:r>
              <a:rPr lang="en-US" sz="2000" dirty="0" smtClean="0">
                <a:latin typeface="Montserrat"/>
              </a:rPr>
              <a:t>“When behavior that jeopardizes the common purpose remains unchanged, courageous followers recognize the need for transformation. They champion the need for change and stay with the leader and group while they mutually struggle with the difficulty of real change. They examine their own need for transformation and become full participants in the change process as appropriate.”</a:t>
            </a:r>
            <a:endParaRPr lang="en-US" sz="2000" dirty="0">
              <a:latin typeface="Montserrat"/>
            </a:endParaRPr>
          </a:p>
        </p:txBody>
      </p:sp>
      <p:sp>
        <p:nvSpPr>
          <p:cNvPr id="5" name="TextBox 4"/>
          <p:cNvSpPr txBox="1"/>
          <p:nvPr/>
        </p:nvSpPr>
        <p:spPr>
          <a:xfrm>
            <a:off x="5257800" y="4248150"/>
            <a:ext cx="3276859" cy="307777"/>
          </a:xfrm>
          <a:prstGeom prst="rect">
            <a:avLst/>
          </a:prstGeom>
          <a:noFill/>
        </p:spPr>
        <p:txBody>
          <a:bodyPr wrap="none" rtlCol="0">
            <a:spAutoFit/>
          </a:bodyPr>
          <a:lstStyle/>
          <a:p>
            <a:r>
              <a:rPr lang="en-US" dirty="0" smtClean="0"/>
              <a:t>- Ira </a:t>
            </a:r>
            <a:r>
              <a:rPr lang="en-US" dirty="0" err="1" smtClean="0"/>
              <a:t>Chaleff</a:t>
            </a:r>
            <a:r>
              <a:rPr lang="en-US" dirty="0" smtClean="0"/>
              <a:t>, </a:t>
            </a:r>
            <a:r>
              <a:rPr lang="en-US" i="1" dirty="0" smtClean="0"/>
              <a:t>The Courageous Follower</a:t>
            </a:r>
            <a:endParaRPr lang="en-US" i="1" dirty="0"/>
          </a:p>
        </p:txBody>
      </p:sp>
    </p:spTree>
    <p:extLst>
      <p:ext uri="{BB962C8B-B14F-4D97-AF65-F5344CB8AC3E}">
        <p14:creationId xmlns:p14="http://schemas.microsoft.com/office/powerpoint/2010/main" val="229693173"/>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TextBox 1"/>
          <p:cNvSpPr txBox="1"/>
          <p:nvPr/>
        </p:nvSpPr>
        <p:spPr>
          <a:xfrm>
            <a:off x="3002499" y="455094"/>
            <a:ext cx="3139001" cy="430887"/>
          </a:xfrm>
          <a:prstGeom prst="rect">
            <a:avLst/>
          </a:prstGeom>
          <a:solidFill>
            <a:schemeClr val="bg1"/>
          </a:solidFill>
        </p:spPr>
        <p:txBody>
          <a:bodyPr wrap="none" rtlCol="0">
            <a:spAutoFit/>
          </a:bodyPr>
          <a:lstStyle/>
          <a:p>
            <a:r>
              <a:rPr lang="en-US" sz="2200" b="1" dirty="0" smtClean="0">
                <a:solidFill>
                  <a:srgbClr val="FF9E00"/>
                </a:solidFill>
                <a:latin typeface="Montserrat"/>
              </a:rPr>
              <a:t>The Courage to Leave</a:t>
            </a:r>
            <a:endParaRPr lang="en-US" sz="2200" b="1" dirty="0">
              <a:solidFill>
                <a:srgbClr val="FF9E00"/>
              </a:solidFill>
              <a:latin typeface="Montserrat"/>
            </a:endParaRPr>
          </a:p>
        </p:txBody>
      </p:sp>
      <p:sp>
        <p:nvSpPr>
          <p:cNvPr id="4" name="Content Placeholder 2"/>
          <p:cNvSpPr txBox="1">
            <a:spLocks/>
          </p:cNvSpPr>
          <p:nvPr/>
        </p:nvSpPr>
        <p:spPr>
          <a:xfrm>
            <a:off x="914400" y="1123950"/>
            <a:ext cx="7315200" cy="287655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indent="457200"/>
            <a:r>
              <a:rPr lang="en-US" sz="2000" dirty="0" smtClean="0">
                <a:latin typeface="Montserrat"/>
              </a:rPr>
              <a:t>“Courageous followers know when it is time to separate from a leader and group. Self-growth or organizational growth may require a courageous follower to eventually leave even the most enlightened and effective of leaders. When leaders are ineffective or their actions are detrimental to the common purpose and they are not open to transformation, the need for separation becomes more compelling. Courageous followers are prepared to withdraw support from, even to disavow or oppose destructive leaders, despite high personal risk.”</a:t>
            </a:r>
            <a:endParaRPr lang="en-US" sz="2800" dirty="0">
              <a:latin typeface="Montserrat"/>
            </a:endParaRPr>
          </a:p>
        </p:txBody>
      </p:sp>
      <p:sp>
        <p:nvSpPr>
          <p:cNvPr id="5" name="TextBox 4"/>
          <p:cNvSpPr txBox="1"/>
          <p:nvPr/>
        </p:nvSpPr>
        <p:spPr>
          <a:xfrm>
            <a:off x="5257800" y="4248150"/>
            <a:ext cx="3276859" cy="307777"/>
          </a:xfrm>
          <a:prstGeom prst="rect">
            <a:avLst/>
          </a:prstGeom>
          <a:noFill/>
        </p:spPr>
        <p:txBody>
          <a:bodyPr wrap="none" rtlCol="0">
            <a:spAutoFit/>
          </a:bodyPr>
          <a:lstStyle/>
          <a:p>
            <a:r>
              <a:rPr lang="en-US" dirty="0" smtClean="0"/>
              <a:t>- Ira </a:t>
            </a:r>
            <a:r>
              <a:rPr lang="en-US" dirty="0" err="1" smtClean="0"/>
              <a:t>Chaleff</a:t>
            </a:r>
            <a:r>
              <a:rPr lang="en-US" dirty="0" smtClean="0"/>
              <a:t>, </a:t>
            </a:r>
            <a:r>
              <a:rPr lang="en-US" i="1" dirty="0" smtClean="0"/>
              <a:t>The Courageous Follower</a:t>
            </a:r>
            <a:endParaRPr lang="en-US" i="1" dirty="0"/>
          </a:p>
        </p:txBody>
      </p:sp>
    </p:spTree>
    <p:extLst>
      <p:ext uri="{BB962C8B-B14F-4D97-AF65-F5344CB8AC3E}">
        <p14:creationId xmlns:p14="http://schemas.microsoft.com/office/powerpoint/2010/main" val="429074563"/>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TextBox 1"/>
          <p:cNvSpPr txBox="1"/>
          <p:nvPr/>
        </p:nvSpPr>
        <p:spPr>
          <a:xfrm>
            <a:off x="624445" y="478844"/>
            <a:ext cx="7895110" cy="430887"/>
          </a:xfrm>
          <a:prstGeom prst="rect">
            <a:avLst/>
          </a:prstGeom>
          <a:solidFill>
            <a:schemeClr val="bg1"/>
          </a:solidFill>
        </p:spPr>
        <p:txBody>
          <a:bodyPr wrap="none" rtlCol="0">
            <a:spAutoFit/>
          </a:bodyPr>
          <a:lstStyle/>
          <a:p>
            <a:r>
              <a:rPr lang="en-US" sz="2200" b="1" dirty="0" smtClean="0">
                <a:solidFill>
                  <a:srgbClr val="FF9E00"/>
                </a:solidFill>
                <a:latin typeface="Montserrat"/>
              </a:rPr>
              <a:t>RECOMMENDED TESTS TO TAKE BEFORE PNLA LEADS</a:t>
            </a:r>
            <a:endParaRPr lang="en-US" sz="2200" b="1" dirty="0">
              <a:solidFill>
                <a:srgbClr val="FF9E00"/>
              </a:solidFill>
              <a:latin typeface="Montserrat"/>
            </a:endParaRPr>
          </a:p>
        </p:txBody>
      </p:sp>
      <p:sp>
        <p:nvSpPr>
          <p:cNvPr id="4" name="Content Placeholder 2"/>
          <p:cNvSpPr txBox="1">
            <a:spLocks/>
          </p:cNvSpPr>
          <p:nvPr/>
        </p:nvSpPr>
        <p:spPr>
          <a:xfrm>
            <a:off x="914400" y="1123951"/>
            <a:ext cx="7315200" cy="3276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sz="2000" dirty="0" smtClean="0">
                <a:latin typeface="Montserrat"/>
                <a:hlinkClick r:id="rId3"/>
              </a:rPr>
              <a:t>www.personalityonline.com</a:t>
            </a:r>
            <a:r>
              <a:rPr lang="en-US" sz="2000" dirty="0" smtClean="0">
                <a:latin typeface="Montserrat"/>
              </a:rPr>
              <a:t>  (Personality tests are very useful in showing you how you act and react to certain situations)</a:t>
            </a:r>
          </a:p>
          <a:p>
            <a:endParaRPr lang="en-US" sz="2000" dirty="0" smtClean="0">
              <a:latin typeface="Montserrat"/>
            </a:endParaRPr>
          </a:p>
          <a:p>
            <a:pPr marL="285750" indent="-285750">
              <a:buFont typeface="Arial" panose="020B0604020202020204" pitchFamily="34" charset="0"/>
              <a:buChar char="•"/>
            </a:pPr>
            <a:r>
              <a:rPr lang="en-US" sz="2000" dirty="0" smtClean="0">
                <a:latin typeface="Montserrat"/>
              </a:rPr>
              <a:t>Myers Briggs Type Indicator, </a:t>
            </a:r>
            <a:r>
              <a:rPr lang="en-US" sz="2000" dirty="0" smtClean="0">
                <a:latin typeface="Montserrat"/>
                <a:hlinkClick r:id="rId4"/>
              </a:rPr>
              <a:t>www.humanmetric.com/cgi-win/JTypes2.asp</a:t>
            </a:r>
            <a:r>
              <a:rPr lang="en-US" sz="2000" dirty="0" smtClean="0">
                <a:latin typeface="Montserrat"/>
              </a:rPr>
              <a:t>  (This free test is based on Carl Jung’s and Isabel Briggs Myers typological approach to personality)</a:t>
            </a:r>
            <a:endParaRPr lang="en-US" sz="2000" dirty="0">
              <a:latin typeface="Montserrat"/>
            </a:endParaRPr>
          </a:p>
        </p:txBody>
      </p:sp>
    </p:spTree>
    <p:extLst>
      <p:ext uri="{BB962C8B-B14F-4D97-AF65-F5344CB8AC3E}">
        <p14:creationId xmlns:p14="http://schemas.microsoft.com/office/powerpoint/2010/main" val="2509223546"/>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4" name="Shape 64"/>
          <p:cNvSpPr txBox="1">
            <a:spLocks noGrp="1"/>
          </p:cNvSpPr>
          <p:nvPr>
            <p:ph type="subTitle" idx="4294967295"/>
          </p:nvPr>
        </p:nvSpPr>
        <p:spPr>
          <a:xfrm>
            <a:off x="1293348" y="2419350"/>
            <a:ext cx="6592888" cy="1089025"/>
          </a:xfrm>
          <a:prstGeom prst="rect">
            <a:avLst/>
          </a:prstGeom>
        </p:spPr>
        <p:txBody>
          <a:bodyPr lIns="91425" tIns="91425" rIns="91425" bIns="91425" anchor="b" anchorCtr="0">
            <a:noAutofit/>
          </a:bodyPr>
          <a:lstStyle/>
          <a:p>
            <a:pPr lvl="0" algn="ctr">
              <a:spcBef>
                <a:spcPts val="0"/>
              </a:spcBef>
              <a:buNone/>
            </a:pPr>
            <a:r>
              <a:rPr lang="en-US" b="1" dirty="0" smtClean="0"/>
              <a:t>“Social influence” enables leadership at any level…something that libraries and library organizations depend on to thrive.</a:t>
            </a:r>
            <a:endParaRPr lang="en" b="1" dirty="0"/>
          </a:p>
        </p:txBody>
      </p:sp>
      <p:sp>
        <p:nvSpPr>
          <p:cNvPr id="2" name="TextBox 1"/>
          <p:cNvSpPr txBox="1"/>
          <p:nvPr/>
        </p:nvSpPr>
        <p:spPr>
          <a:xfrm>
            <a:off x="3505200" y="419083"/>
            <a:ext cx="2169184" cy="461665"/>
          </a:xfrm>
          <a:prstGeom prst="rect">
            <a:avLst/>
          </a:prstGeom>
          <a:solidFill>
            <a:schemeClr val="bg1"/>
          </a:solidFill>
        </p:spPr>
        <p:txBody>
          <a:bodyPr wrap="none" rtlCol="0">
            <a:spAutoFit/>
          </a:bodyPr>
          <a:lstStyle/>
          <a:p>
            <a:r>
              <a:rPr lang="en-US" sz="2400" b="1" dirty="0" smtClean="0">
                <a:solidFill>
                  <a:srgbClr val="FF9E00"/>
                </a:solidFill>
                <a:latin typeface="Montserrat"/>
              </a:rPr>
              <a:t>LEADERSHIP</a:t>
            </a:r>
            <a:endParaRPr lang="en-US" sz="2400" b="1" dirty="0">
              <a:solidFill>
                <a:srgbClr val="FF9E00"/>
              </a:solidFill>
              <a:latin typeface="Montserrat"/>
            </a:endParaRPr>
          </a:p>
        </p:txBody>
      </p:sp>
    </p:spTree>
    <p:extLst>
      <p:ext uri="{BB962C8B-B14F-4D97-AF65-F5344CB8AC3E}">
        <p14:creationId xmlns:p14="http://schemas.microsoft.com/office/powerpoint/2010/main" val="2927906661"/>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2" name="Shape 72"/>
          <p:cNvSpPr txBox="1"/>
          <p:nvPr/>
        </p:nvSpPr>
        <p:spPr>
          <a:xfrm>
            <a:off x="2895600" y="510547"/>
            <a:ext cx="3429000" cy="557099"/>
          </a:xfrm>
          <a:prstGeom prst="rect">
            <a:avLst/>
          </a:prstGeom>
          <a:solidFill>
            <a:srgbClr val="FF9E00"/>
          </a:solidFill>
          <a:ln>
            <a:noFill/>
          </a:ln>
        </p:spPr>
        <p:txBody>
          <a:bodyPr lIns="91425" tIns="91425" rIns="91425" bIns="91425" anchor="t" anchorCtr="0">
            <a:noAutofit/>
          </a:bodyPr>
          <a:lstStyle/>
          <a:p>
            <a:pPr lvl="0" algn="ctr">
              <a:spcBef>
                <a:spcPts val="0"/>
              </a:spcBef>
              <a:buNone/>
            </a:pPr>
            <a:r>
              <a:rPr lang="en" sz="2400" b="1" dirty="0" smtClean="0">
                <a:solidFill>
                  <a:srgbClr val="FFFFFF"/>
                </a:solidFill>
                <a:latin typeface="Montserrat"/>
                <a:ea typeface="Montserrat"/>
                <a:cs typeface="Montserrat"/>
                <a:sym typeface="Montserrat"/>
              </a:rPr>
              <a:t>MAIN TAKEAWAYS</a:t>
            </a:r>
            <a:endParaRPr lang="en" sz="2400" b="1" dirty="0">
              <a:solidFill>
                <a:srgbClr val="FFFFFF"/>
              </a:solidFill>
              <a:latin typeface="Montserrat"/>
              <a:ea typeface="Montserrat"/>
              <a:cs typeface="Montserrat"/>
              <a:sym typeface="Montserrat"/>
            </a:endParaRPr>
          </a:p>
        </p:txBody>
      </p:sp>
      <p:sp>
        <p:nvSpPr>
          <p:cNvPr id="2" name="Rectangle 1"/>
          <p:cNvSpPr/>
          <p:nvPr/>
        </p:nvSpPr>
        <p:spPr>
          <a:xfrm>
            <a:off x="3385073" y="949529"/>
            <a:ext cx="2300631" cy="369332"/>
          </a:xfrm>
          <a:prstGeom prst="rect">
            <a:avLst/>
          </a:prstGeom>
        </p:spPr>
        <p:txBody>
          <a:bodyPr wrap="none">
            <a:spAutoFit/>
          </a:bodyPr>
          <a:lstStyle/>
          <a:p>
            <a:pPr algn="ctr"/>
            <a:r>
              <a:rPr lang="en-US" sz="1800" b="1" dirty="0" smtClean="0">
                <a:solidFill>
                  <a:schemeClr val="bg1"/>
                </a:solidFill>
              </a:rPr>
              <a:t>From PNLA LEADS</a:t>
            </a:r>
            <a:endParaRPr lang="en-US" sz="1800" b="1" dirty="0">
              <a:solidFill>
                <a:schemeClr val="bg1"/>
              </a:solidFill>
            </a:endParaRPr>
          </a:p>
        </p:txBody>
      </p:sp>
      <p:sp>
        <p:nvSpPr>
          <p:cNvPr id="6" name="Content Placeholder 2"/>
          <p:cNvSpPr txBox="1">
            <a:spLocks/>
          </p:cNvSpPr>
          <p:nvPr/>
        </p:nvSpPr>
        <p:spPr>
          <a:xfrm>
            <a:off x="914400" y="1428750"/>
            <a:ext cx="7315200" cy="2895600"/>
          </a:xfrm>
          <a:prstGeom prst="rect">
            <a:avLst/>
          </a:prstGeom>
          <a:noFill/>
          <a:ln>
            <a:noFill/>
          </a:ln>
        </p:spPr>
        <p:txBody>
          <a:bodyPr lIns="91425" tIns="91425" rIns="91425" bIns="91425" anchor="t" anchorCtr="0">
            <a:normAutofit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ct val="100000"/>
              <a:buFont typeface="Droid Serif"/>
              <a:buNone/>
              <a:defRPr sz="1800" b="0" i="0" u="none" strike="noStrike" cap="none">
                <a:solidFill>
                  <a:srgbClr val="FFFFFF"/>
                </a:solidFill>
                <a:latin typeface="Droid Serif"/>
                <a:ea typeface="Droid Serif"/>
                <a:cs typeface="Droid Serif"/>
                <a:sym typeface="Droid Serif"/>
              </a:defRPr>
            </a:lvl1pPr>
            <a:lvl2pPr marR="0" lvl="1" algn="ctr" rtl="0">
              <a:lnSpc>
                <a:spcPct val="100000"/>
              </a:lnSpc>
              <a:spcBef>
                <a:spcPts val="0"/>
              </a:spcBef>
              <a:spcAft>
                <a:spcPts val="0"/>
              </a:spcAft>
              <a:buClr>
                <a:srgbClr val="FFFFFF"/>
              </a:buClr>
              <a:buSzPct val="75000"/>
              <a:buFont typeface="Droid Serif"/>
              <a:buNone/>
              <a:defRPr sz="1800" b="0" i="0" u="none" strike="noStrike" cap="none">
                <a:solidFill>
                  <a:srgbClr val="FFFFFF"/>
                </a:solidFill>
                <a:latin typeface="Droid Serif"/>
                <a:ea typeface="Droid Serif"/>
                <a:cs typeface="Droid Serif"/>
                <a:sym typeface="Droid Serif"/>
              </a:defRPr>
            </a:lvl2pPr>
            <a:lvl3pPr marR="0" lvl="2" algn="ctr" rtl="0">
              <a:lnSpc>
                <a:spcPct val="100000"/>
              </a:lnSpc>
              <a:spcBef>
                <a:spcPts val="0"/>
              </a:spcBef>
              <a:spcAft>
                <a:spcPts val="0"/>
              </a:spcAft>
              <a:buClr>
                <a:srgbClr val="FFFFFF"/>
              </a:buClr>
              <a:buSzPct val="100000"/>
              <a:buFont typeface="Droid Serif"/>
              <a:buNone/>
              <a:defRPr sz="1800" b="0" i="0" u="none" strike="noStrike" cap="none">
                <a:solidFill>
                  <a:srgbClr val="FFFFFF"/>
                </a:solidFill>
                <a:latin typeface="Droid Serif"/>
                <a:ea typeface="Droid Serif"/>
                <a:cs typeface="Droid Serif"/>
                <a:sym typeface="Droid Serif"/>
              </a:defRPr>
            </a:lvl3pPr>
            <a:lvl4pPr marR="0" lvl="3" algn="ctr" rtl="0">
              <a:lnSpc>
                <a:spcPct val="100000"/>
              </a:lnSpc>
              <a:spcBef>
                <a:spcPts val="0"/>
              </a:spcBef>
              <a:spcAft>
                <a:spcPts val="0"/>
              </a:spcAft>
              <a:buClr>
                <a:srgbClr val="FFFFFF"/>
              </a:buClr>
              <a:buSzPct val="100000"/>
              <a:buFont typeface="Droid Serif"/>
              <a:buNone/>
              <a:defRPr sz="1800" b="0" i="0" u="none" strike="noStrike" cap="none">
                <a:solidFill>
                  <a:srgbClr val="FFFFFF"/>
                </a:solidFill>
                <a:latin typeface="Droid Serif"/>
                <a:ea typeface="Droid Serif"/>
                <a:cs typeface="Droid Serif"/>
                <a:sym typeface="Droid Serif"/>
              </a:defRPr>
            </a:lvl4pPr>
            <a:lvl5pPr marR="0" lvl="4" algn="ctr" rtl="0">
              <a:lnSpc>
                <a:spcPct val="100000"/>
              </a:lnSpc>
              <a:spcBef>
                <a:spcPts val="0"/>
              </a:spcBef>
              <a:spcAft>
                <a:spcPts val="0"/>
              </a:spcAft>
              <a:buClr>
                <a:srgbClr val="FFFFFF"/>
              </a:buClr>
              <a:buSzPct val="100000"/>
              <a:buFont typeface="Droid Serif"/>
              <a:buNone/>
              <a:defRPr sz="1800" b="0" i="0" u="none" strike="noStrike" cap="none">
                <a:solidFill>
                  <a:srgbClr val="FFFFFF"/>
                </a:solidFill>
                <a:latin typeface="Droid Serif"/>
                <a:ea typeface="Droid Serif"/>
                <a:cs typeface="Droid Serif"/>
                <a:sym typeface="Droid Serif"/>
              </a:defRPr>
            </a:lvl5pPr>
            <a:lvl6pPr marR="0" lvl="5" algn="ctr" rtl="0">
              <a:lnSpc>
                <a:spcPct val="100000"/>
              </a:lnSpc>
              <a:spcBef>
                <a:spcPts val="0"/>
              </a:spcBef>
              <a:spcAft>
                <a:spcPts val="0"/>
              </a:spcAft>
              <a:buClr>
                <a:srgbClr val="FFFFFF"/>
              </a:buClr>
              <a:buSzPct val="100000"/>
              <a:buFont typeface="Droid Serif"/>
              <a:buNone/>
              <a:defRPr sz="1800" b="0" i="0" u="none" strike="noStrike" cap="none">
                <a:solidFill>
                  <a:srgbClr val="FFFFFF"/>
                </a:solidFill>
                <a:latin typeface="Droid Serif"/>
                <a:ea typeface="Droid Serif"/>
                <a:cs typeface="Droid Serif"/>
                <a:sym typeface="Droid Serif"/>
              </a:defRPr>
            </a:lvl6pPr>
            <a:lvl7pPr marR="0" lvl="6" algn="ctr" rtl="0">
              <a:lnSpc>
                <a:spcPct val="100000"/>
              </a:lnSpc>
              <a:spcBef>
                <a:spcPts val="0"/>
              </a:spcBef>
              <a:spcAft>
                <a:spcPts val="0"/>
              </a:spcAft>
              <a:buClr>
                <a:srgbClr val="FFFFFF"/>
              </a:buClr>
              <a:buSzPct val="100000"/>
              <a:buFont typeface="Droid Serif"/>
              <a:buNone/>
              <a:defRPr sz="1800" b="0" i="0" u="none" strike="noStrike" cap="none">
                <a:solidFill>
                  <a:srgbClr val="FFFFFF"/>
                </a:solidFill>
                <a:latin typeface="Droid Serif"/>
                <a:ea typeface="Droid Serif"/>
                <a:cs typeface="Droid Serif"/>
                <a:sym typeface="Droid Serif"/>
              </a:defRPr>
            </a:lvl7pPr>
            <a:lvl8pPr marR="0" lvl="7" algn="ctr" rtl="0">
              <a:lnSpc>
                <a:spcPct val="100000"/>
              </a:lnSpc>
              <a:spcBef>
                <a:spcPts val="0"/>
              </a:spcBef>
              <a:spcAft>
                <a:spcPts val="0"/>
              </a:spcAft>
              <a:buClr>
                <a:srgbClr val="FFFFFF"/>
              </a:buClr>
              <a:buSzPct val="100000"/>
              <a:buFont typeface="Droid Serif"/>
              <a:buNone/>
              <a:defRPr sz="1800" b="0" i="0" u="none" strike="noStrike" cap="none">
                <a:solidFill>
                  <a:srgbClr val="FFFFFF"/>
                </a:solidFill>
                <a:latin typeface="Droid Serif"/>
                <a:ea typeface="Droid Serif"/>
                <a:cs typeface="Droid Serif"/>
                <a:sym typeface="Droid Serif"/>
              </a:defRPr>
            </a:lvl8pPr>
            <a:lvl9pPr marR="0" lvl="8" algn="ctr" rtl="0">
              <a:lnSpc>
                <a:spcPct val="100000"/>
              </a:lnSpc>
              <a:spcBef>
                <a:spcPts val="0"/>
              </a:spcBef>
              <a:spcAft>
                <a:spcPts val="0"/>
              </a:spcAft>
              <a:buClr>
                <a:srgbClr val="FFFFFF"/>
              </a:buClr>
              <a:buSzPct val="100000"/>
              <a:buFont typeface="Droid Serif"/>
              <a:buNone/>
              <a:defRPr sz="1800" b="0" i="0" u="none" strike="noStrike" cap="none">
                <a:solidFill>
                  <a:srgbClr val="FFFFFF"/>
                </a:solidFill>
                <a:latin typeface="Droid Serif"/>
                <a:ea typeface="Droid Serif"/>
                <a:cs typeface="Droid Serif"/>
                <a:sym typeface="Droid Serif"/>
              </a:defRPr>
            </a:lvl9pPr>
          </a:lstStyle>
          <a:p>
            <a:pPr marL="285750" indent="-285750" algn="l">
              <a:buFont typeface="Arial" panose="020B0604020202020204" pitchFamily="34" charset="0"/>
              <a:buChar char="•"/>
            </a:pPr>
            <a:r>
              <a:rPr lang="en-US" sz="2000" dirty="0" smtClean="0">
                <a:solidFill>
                  <a:schemeClr val="tx1">
                    <a:lumMod val="65000"/>
                    <a:lumOff val="35000"/>
                  </a:schemeClr>
                </a:solidFill>
                <a:latin typeface="Montserrat"/>
              </a:rPr>
              <a:t>I learned more about my style of leadership</a:t>
            </a:r>
          </a:p>
          <a:p>
            <a:pPr marL="285750" indent="-285750" algn="l">
              <a:buFont typeface="Arial" panose="020B0604020202020204" pitchFamily="34" charset="0"/>
              <a:buChar char="•"/>
            </a:pPr>
            <a:r>
              <a:rPr lang="en-US" sz="2000" dirty="0" smtClean="0">
                <a:solidFill>
                  <a:schemeClr val="tx1">
                    <a:lumMod val="65000"/>
                    <a:lumOff val="35000"/>
                  </a:schemeClr>
                </a:solidFill>
                <a:latin typeface="Montserrat"/>
              </a:rPr>
              <a:t>It helped me to become more confident as both a leader and a follower</a:t>
            </a:r>
          </a:p>
          <a:p>
            <a:pPr marL="285750" indent="-285750" algn="l">
              <a:buFont typeface="Arial" panose="020B0604020202020204" pitchFamily="34" charset="0"/>
              <a:buChar char="•"/>
            </a:pPr>
            <a:r>
              <a:rPr lang="en-US" sz="2000" dirty="0" smtClean="0">
                <a:solidFill>
                  <a:schemeClr val="tx1">
                    <a:lumMod val="65000"/>
                    <a:lumOff val="35000"/>
                  </a:schemeClr>
                </a:solidFill>
                <a:latin typeface="Montserrat"/>
              </a:rPr>
              <a:t>Anyone can be a leader</a:t>
            </a:r>
          </a:p>
          <a:p>
            <a:pPr marL="285750" indent="-285750" algn="l">
              <a:buFont typeface="Arial" panose="020B0604020202020204" pitchFamily="34" charset="0"/>
              <a:buChar char="•"/>
            </a:pPr>
            <a:r>
              <a:rPr lang="en-US" sz="2000" dirty="0" smtClean="0">
                <a:solidFill>
                  <a:schemeClr val="tx1">
                    <a:lumMod val="65000"/>
                    <a:lumOff val="35000"/>
                  </a:schemeClr>
                </a:solidFill>
                <a:latin typeface="Montserrat"/>
              </a:rPr>
              <a:t>Every member of a team is important and brings a unique point of view</a:t>
            </a:r>
          </a:p>
          <a:p>
            <a:pPr marL="285750" indent="-285750" algn="l">
              <a:buFont typeface="Arial" panose="020B0604020202020204" pitchFamily="34" charset="0"/>
              <a:buChar char="•"/>
            </a:pPr>
            <a:r>
              <a:rPr lang="en-US" sz="2000" dirty="0" smtClean="0">
                <a:solidFill>
                  <a:schemeClr val="tx1">
                    <a:lumMod val="65000"/>
                    <a:lumOff val="35000"/>
                  </a:schemeClr>
                </a:solidFill>
                <a:latin typeface="Montserrat"/>
              </a:rPr>
              <a:t>You should treat others the way that you want to be treated</a:t>
            </a:r>
          </a:p>
          <a:p>
            <a:pPr marL="285750" indent="-285750" algn="l">
              <a:buFont typeface="Arial" panose="020B0604020202020204" pitchFamily="34" charset="0"/>
              <a:buChar char="•"/>
            </a:pPr>
            <a:r>
              <a:rPr lang="en-US" sz="2000" dirty="0" smtClean="0">
                <a:solidFill>
                  <a:schemeClr val="tx1">
                    <a:lumMod val="65000"/>
                    <a:lumOff val="35000"/>
                  </a:schemeClr>
                </a:solidFill>
                <a:latin typeface="Montserrat"/>
              </a:rPr>
              <a:t>A good way to learn how to be a leader is to observe others who are good leaders</a:t>
            </a:r>
          </a:p>
          <a:p>
            <a:endParaRPr lang="en-US" dirty="0"/>
          </a:p>
        </p:txBody>
      </p:sp>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2" name="Shape 72"/>
          <p:cNvSpPr txBox="1"/>
          <p:nvPr/>
        </p:nvSpPr>
        <p:spPr>
          <a:xfrm>
            <a:off x="2895600" y="510547"/>
            <a:ext cx="3429000" cy="557099"/>
          </a:xfrm>
          <a:prstGeom prst="rect">
            <a:avLst/>
          </a:prstGeom>
          <a:solidFill>
            <a:srgbClr val="FF9E00"/>
          </a:solidFill>
          <a:ln>
            <a:noFill/>
          </a:ln>
        </p:spPr>
        <p:txBody>
          <a:bodyPr lIns="91425" tIns="91425" rIns="91425" bIns="91425" anchor="t" anchorCtr="0">
            <a:noAutofit/>
          </a:bodyPr>
          <a:lstStyle/>
          <a:p>
            <a:pPr lvl="0" algn="ctr">
              <a:spcBef>
                <a:spcPts val="0"/>
              </a:spcBef>
              <a:buNone/>
            </a:pPr>
            <a:r>
              <a:rPr lang="en" sz="2400" b="1" dirty="0" smtClean="0">
                <a:solidFill>
                  <a:srgbClr val="FFFFFF"/>
                </a:solidFill>
                <a:latin typeface="Montserrat"/>
                <a:ea typeface="Montserrat"/>
                <a:cs typeface="Montserrat"/>
                <a:sym typeface="Montserrat"/>
              </a:rPr>
              <a:t>MY THOUGHTS</a:t>
            </a:r>
            <a:endParaRPr lang="en" sz="2400" b="1" dirty="0">
              <a:solidFill>
                <a:srgbClr val="FFFFFF"/>
              </a:solidFill>
              <a:latin typeface="Montserrat"/>
              <a:ea typeface="Montserrat"/>
              <a:cs typeface="Montserrat"/>
              <a:sym typeface="Montserrat"/>
            </a:endParaRPr>
          </a:p>
        </p:txBody>
      </p:sp>
      <p:sp>
        <p:nvSpPr>
          <p:cNvPr id="5" name="Content Placeholder 2"/>
          <p:cNvSpPr txBox="1">
            <a:spLocks/>
          </p:cNvSpPr>
          <p:nvPr/>
        </p:nvSpPr>
        <p:spPr>
          <a:xfrm>
            <a:off x="914400" y="1352550"/>
            <a:ext cx="7315200" cy="2895600"/>
          </a:xfrm>
          <a:prstGeom prst="rect">
            <a:avLst/>
          </a:prstGeom>
          <a:noFill/>
          <a:ln>
            <a:noFill/>
          </a:ln>
        </p:spPr>
        <p:txBody>
          <a:bodyPr lIns="91425" tIns="91425" rIns="91425" bIns="91425" anchor="t"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ct val="100000"/>
              <a:buFont typeface="Droid Serif"/>
              <a:buNone/>
              <a:defRPr sz="1800" b="0" i="0" u="none" strike="noStrike" cap="none">
                <a:solidFill>
                  <a:srgbClr val="FFFFFF"/>
                </a:solidFill>
                <a:latin typeface="Droid Serif"/>
                <a:ea typeface="Droid Serif"/>
                <a:cs typeface="Droid Serif"/>
                <a:sym typeface="Droid Serif"/>
              </a:defRPr>
            </a:lvl1pPr>
            <a:lvl2pPr marR="0" lvl="1" algn="ctr" rtl="0">
              <a:lnSpc>
                <a:spcPct val="100000"/>
              </a:lnSpc>
              <a:spcBef>
                <a:spcPts val="0"/>
              </a:spcBef>
              <a:spcAft>
                <a:spcPts val="0"/>
              </a:spcAft>
              <a:buClr>
                <a:srgbClr val="FFFFFF"/>
              </a:buClr>
              <a:buSzPct val="75000"/>
              <a:buFont typeface="Droid Serif"/>
              <a:buNone/>
              <a:defRPr sz="1800" b="0" i="0" u="none" strike="noStrike" cap="none">
                <a:solidFill>
                  <a:srgbClr val="FFFFFF"/>
                </a:solidFill>
                <a:latin typeface="Droid Serif"/>
                <a:ea typeface="Droid Serif"/>
                <a:cs typeface="Droid Serif"/>
                <a:sym typeface="Droid Serif"/>
              </a:defRPr>
            </a:lvl2pPr>
            <a:lvl3pPr marR="0" lvl="2" algn="ctr" rtl="0">
              <a:lnSpc>
                <a:spcPct val="100000"/>
              </a:lnSpc>
              <a:spcBef>
                <a:spcPts val="0"/>
              </a:spcBef>
              <a:spcAft>
                <a:spcPts val="0"/>
              </a:spcAft>
              <a:buClr>
                <a:srgbClr val="FFFFFF"/>
              </a:buClr>
              <a:buSzPct val="100000"/>
              <a:buFont typeface="Droid Serif"/>
              <a:buNone/>
              <a:defRPr sz="1800" b="0" i="0" u="none" strike="noStrike" cap="none">
                <a:solidFill>
                  <a:srgbClr val="FFFFFF"/>
                </a:solidFill>
                <a:latin typeface="Droid Serif"/>
                <a:ea typeface="Droid Serif"/>
                <a:cs typeface="Droid Serif"/>
                <a:sym typeface="Droid Serif"/>
              </a:defRPr>
            </a:lvl3pPr>
            <a:lvl4pPr marR="0" lvl="3" algn="ctr" rtl="0">
              <a:lnSpc>
                <a:spcPct val="100000"/>
              </a:lnSpc>
              <a:spcBef>
                <a:spcPts val="0"/>
              </a:spcBef>
              <a:spcAft>
                <a:spcPts val="0"/>
              </a:spcAft>
              <a:buClr>
                <a:srgbClr val="FFFFFF"/>
              </a:buClr>
              <a:buSzPct val="100000"/>
              <a:buFont typeface="Droid Serif"/>
              <a:buNone/>
              <a:defRPr sz="1800" b="0" i="0" u="none" strike="noStrike" cap="none">
                <a:solidFill>
                  <a:srgbClr val="FFFFFF"/>
                </a:solidFill>
                <a:latin typeface="Droid Serif"/>
                <a:ea typeface="Droid Serif"/>
                <a:cs typeface="Droid Serif"/>
                <a:sym typeface="Droid Serif"/>
              </a:defRPr>
            </a:lvl4pPr>
            <a:lvl5pPr marR="0" lvl="4" algn="ctr" rtl="0">
              <a:lnSpc>
                <a:spcPct val="100000"/>
              </a:lnSpc>
              <a:spcBef>
                <a:spcPts val="0"/>
              </a:spcBef>
              <a:spcAft>
                <a:spcPts val="0"/>
              </a:spcAft>
              <a:buClr>
                <a:srgbClr val="FFFFFF"/>
              </a:buClr>
              <a:buSzPct val="100000"/>
              <a:buFont typeface="Droid Serif"/>
              <a:buNone/>
              <a:defRPr sz="1800" b="0" i="0" u="none" strike="noStrike" cap="none">
                <a:solidFill>
                  <a:srgbClr val="FFFFFF"/>
                </a:solidFill>
                <a:latin typeface="Droid Serif"/>
                <a:ea typeface="Droid Serif"/>
                <a:cs typeface="Droid Serif"/>
                <a:sym typeface="Droid Serif"/>
              </a:defRPr>
            </a:lvl5pPr>
            <a:lvl6pPr marR="0" lvl="5" algn="ctr" rtl="0">
              <a:lnSpc>
                <a:spcPct val="100000"/>
              </a:lnSpc>
              <a:spcBef>
                <a:spcPts val="0"/>
              </a:spcBef>
              <a:spcAft>
                <a:spcPts val="0"/>
              </a:spcAft>
              <a:buClr>
                <a:srgbClr val="FFFFFF"/>
              </a:buClr>
              <a:buSzPct val="100000"/>
              <a:buFont typeface="Droid Serif"/>
              <a:buNone/>
              <a:defRPr sz="1800" b="0" i="0" u="none" strike="noStrike" cap="none">
                <a:solidFill>
                  <a:srgbClr val="FFFFFF"/>
                </a:solidFill>
                <a:latin typeface="Droid Serif"/>
                <a:ea typeface="Droid Serif"/>
                <a:cs typeface="Droid Serif"/>
                <a:sym typeface="Droid Serif"/>
              </a:defRPr>
            </a:lvl6pPr>
            <a:lvl7pPr marR="0" lvl="6" algn="ctr" rtl="0">
              <a:lnSpc>
                <a:spcPct val="100000"/>
              </a:lnSpc>
              <a:spcBef>
                <a:spcPts val="0"/>
              </a:spcBef>
              <a:spcAft>
                <a:spcPts val="0"/>
              </a:spcAft>
              <a:buClr>
                <a:srgbClr val="FFFFFF"/>
              </a:buClr>
              <a:buSzPct val="100000"/>
              <a:buFont typeface="Droid Serif"/>
              <a:buNone/>
              <a:defRPr sz="1800" b="0" i="0" u="none" strike="noStrike" cap="none">
                <a:solidFill>
                  <a:srgbClr val="FFFFFF"/>
                </a:solidFill>
                <a:latin typeface="Droid Serif"/>
                <a:ea typeface="Droid Serif"/>
                <a:cs typeface="Droid Serif"/>
                <a:sym typeface="Droid Serif"/>
              </a:defRPr>
            </a:lvl7pPr>
            <a:lvl8pPr marR="0" lvl="7" algn="ctr" rtl="0">
              <a:lnSpc>
                <a:spcPct val="100000"/>
              </a:lnSpc>
              <a:spcBef>
                <a:spcPts val="0"/>
              </a:spcBef>
              <a:spcAft>
                <a:spcPts val="0"/>
              </a:spcAft>
              <a:buClr>
                <a:srgbClr val="FFFFFF"/>
              </a:buClr>
              <a:buSzPct val="100000"/>
              <a:buFont typeface="Droid Serif"/>
              <a:buNone/>
              <a:defRPr sz="1800" b="0" i="0" u="none" strike="noStrike" cap="none">
                <a:solidFill>
                  <a:srgbClr val="FFFFFF"/>
                </a:solidFill>
                <a:latin typeface="Droid Serif"/>
                <a:ea typeface="Droid Serif"/>
                <a:cs typeface="Droid Serif"/>
                <a:sym typeface="Droid Serif"/>
              </a:defRPr>
            </a:lvl8pPr>
            <a:lvl9pPr marR="0" lvl="8" algn="ctr" rtl="0">
              <a:lnSpc>
                <a:spcPct val="100000"/>
              </a:lnSpc>
              <a:spcBef>
                <a:spcPts val="0"/>
              </a:spcBef>
              <a:spcAft>
                <a:spcPts val="0"/>
              </a:spcAft>
              <a:buClr>
                <a:srgbClr val="FFFFFF"/>
              </a:buClr>
              <a:buSzPct val="100000"/>
              <a:buFont typeface="Droid Serif"/>
              <a:buNone/>
              <a:defRPr sz="1800" b="0" i="0" u="none" strike="noStrike" cap="none">
                <a:solidFill>
                  <a:srgbClr val="FFFFFF"/>
                </a:solidFill>
                <a:latin typeface="Droid Serif"/>
                <a:ea typeface="Droid Serif"/>
                <a:cs typeface="Droid Serif"/>
                <a:sym typeface="Droid Serif"/>
              </a:defRPr>
            </a:lvl9pPr>
          </a:lstStyle>
          <a:p>
            <a:pPr marL="285750" indent="-285750" algn="l">
              <a:buFont typeface="Arial" panose="020B0604020202020204" pitchFamily="34" charset="0"/>
              <a:buChar char="•"/>
            </a:pPr>
            <a:r>
              <a:rPr lang="en-US" sz="2000" dirty="0" smtClean="0">
                <a:solidFill>
                  <a:schemeClr val="tx1">
                    <a:lumMod val="65000"/>
                    <a:lumOff val="35000"/>
                  </a:schemeClr>
                </a:solidFill>
                <a:latin typeface="Montserrat"/>
              </a:rPr>
              <a:t>Don’t say yes to every opportunity! Sometimes it’s hard to say no, but I need to be sure that it fits into my schedule and that it is something that I am capable of doing.</a:t>
            </a:r>
          </a:p>
          <a:p>
            <a:pPr marL="285750" indent="-285750" algn="l">
              <a:buFont typeface="Arial" panose="020B0604020202020204" pitchFamily="34" charset="0"/>
              <a:buChar char="•"/>
            </a:pPr>
            <a:r>
              <a:rPr lang="en-US" sz="2000" dirty="0" smtClean="0">
                <a:solidFill>
                  <a:schemeClr val="tx1">
                    <a:lumMod val="65000"/>
                    <a:lumOff val="35000"/>
                  </a:schemeClr>
                </a:solidFill>
                <a:latin typeface="Montserrat"/>
              </a:rPr>
              <a:t>Make time for myself and my family!  It’s really important to me to have some time to relax.</a:t>
            </a:r>
          </a:p>
          <a:p>
            <a:pPr marL="285750" indent="-285750" algn="l">
              <a:buFont typeface="Arial" panose="020B0604020202020204" pitchFamily="34" charset="0"/>
              <a:buChar char="•"/>
            </a:pPr>
            <a:r>
              <a:rPr lang="en-US" sz="2000" dirty="0" smtClean="0">
                <a:solidFill>
                  <a:schemeClr val="tx1">
                    <a:lumMod val="65000"/>
                    <a:lumOff val="35000"/>
                  </a:schemeClr>
                </a:solidFill>
                <a:latin typeface="Montserrat"/>
              </a:rPr>
              <a:t>The best part of volunteering is the great people I am able to work with.</a:t>
            </a:r>
          </a:p>
          <a:p>
            <a:pPr marL="285750" indent="-285750" algn="l">
              <a:buFont typeface="Arial" panose="020B0604020202020204" pitchFamily="34" charset="0"/>
              <a:buChar char="•"/>
            </a:pPr>
            <a:r>
              <a:rPr lang="en-US" sz="2000" dirty="0" smtClean="0">
                <a:solidFill>
                  <a:schemeClr val="tx1">
                    <a:lumMod val="65000"/>
                    <a:lumOff val="35000"/>
                  </a:schemeClr>
                </a:solidFill>
                <a:latin typeface="Montserrat"/>
              </a:rPr>
              <a:t>Never stop learning!</a:t>
            </a:r>
          </a:p>
          <a:p>
            <a:endParaRPr lang="en-US" dirty="0"/>
          </a:p>
        </p:txBody>
      </p:sp>
    </p:spTree>
    <p:extLst>
      <p:ext uri="{BB962C8B-B14F-4D97-AF65-F5344CB8AC3E}">
        <p14:creationId xmlns:p14="http://schemas.microsoft.com/office/powerpoint/2010/main" val="3239462395"/>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3" name="Content Placeholder 3" descr="031.JPG"/>
          <p:cNvPicPr>
            <a:picLocks noChangeAspect="1"/>
          </p:cNvPicPr>
          <p:nvPr/>
        </p:nvPicPr>
        <p:blipFill>
          <a:blip r:embed="rId3" cstate="print"/>
          <a:stretch>
            <a:fillRect/>
          </a:stretch>
        </p:blipFill>
        <p:spPr>
          <a:xfrm>
            <a:off x="2971800" y="463296"/>
            <a:ext cx="3172558" cy="4223613"/>
          </a:xfrm>
          <a:prstGeom prst="rect">
            <a:avLst/>
          </a:prstGeom>
          <a:noFill/>
          <a:ln>
            <a:noFill/>
          </a:ln>
        </p:spPr>
      </p:pic>
      <p:sp>
        <p:nvSpPr>
          <p:cNvPr id="4" name="TextBox 3"/>
          <p:cNvSpPr txBox="1"/>
          <p:nvPr/>
        </p:nvSpPr>
        <p:spPr>
          <a:xfrm>
            <a:off x="2716870" y="32409"/>
            <a:ext cx="3682418" cy="430887"/>
          </a:xfrm>
          <a:prstGeom prst="rect">
            <a:avLst/>
          </a:prstGeom>
          <a:solidFill>
            <a:schemeClr val="bg1"/>
          </a:solidFill>
        </p:spPr>
        <p:txBody>
          <a:bodyPr wrap="none" rtlCol="0">
            <a:spAutoFit/>
          </a:bodyPr>
          <a:lstStyle/>
          <a:p>
            <a:r>
              <a:rPr lang="en-US" sz="2200" b="1" dirty="0" smtClean="0">
                <a:solidFill>
                  <a:srgbClr val="FF9E00"/>
                </a:solidFill>
                <a:latin typeface="Montserrat"/>
              </a:rPr>
              <a:t>NUMBER 1 COMMITMENT</a:t>
            </a:r>
            <a:endParaRPr lang="en-US" sz="2200" b="1" dirty="0">
              <a:solidFill>
                <a:srgbClr val="FF9E00"/>
              </a:solidFill>
              <a:latin typeface="Montserrat"/>
            </a:endParaRPr>
          </a:p>
        </p:txBody>
      </p:sp>
      <p:sp>
        <p:nvSpPr>
          <p:cNvPr id="2" name="TextBox 1"/>
          <p:cNvSpPr txBox="1"/>
          <p:nvPr/>
        </p:nvSpPr>
        <p:spPr>
          <a:xfrm>
            <a:off x="6537297" y="4528659"/>
            <a:ext cx="2286000" cy="215444"/>
          </a:xfrm>
          <a:prstGeom prst="rect">
            <a:avLst/>
          </a:prstGeom>
          <a:noFill/>
        </p:spPr>
        <p:txBody>
          <a:bodyPr wrap="square" rtlCol="0">
            <a:spAutoFit/>
          </a:bodyPr>
          <a:lstStyle/>
          <a:p>
            <a:pPr algn="r"/>
            <a:r>
              <a:rPr lang="en-US" sz="800" dirty="0" smtClean="0"/>
              <a:t>Photo: Suzanne Sager</a:t>
            </a:r>
            <a:endParaRPr lang="en-US" sz="800" dirty="0"/>
          </a:p>
        </p:txBody>
      </p:sp>
    </p:spTree>
    <p:extLst>
      <p:ext uri="{BB962C8B-B14F-4D97-AF65-F5344CB8AC3E}">
        <p14:creationId xmlns:p14="http://schemas.microsoft.com/office/powerpoint/2010/main" val="2592228000"/>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4" name="Shape 64"/>
          <p:cNvSpPr txBox="1">
            <a:spLocks noGrp="1"/>
          </p:cNvSpPr>
          <p:nvPr>
            <p:ph type="subTitle" idx="4294967295"/>
          </p:nvPr>
        </p:nvSpPr>
        <p:spPr>
          <a:xfrm>
            <a:off x="1274762" y="1657350"/>
            <a:ext cx="6594475" cy="784225"/>
          </a:xfrm>
          <a:prstGeom prst="rect">
            <a:avLst/>
          </a:prstGeom>
        </p:spPr>
        <p:txBody>
          <a:bodyPr lIns="91425" tIns="91425" rIns="91425" bIns="91425" anchor="b" anchorCtr="0">
            <a:noAutofit/>
          </a:bodyPr>
          <a:lstStyle/>
          <a:p>
            <a:pPr lvl="0" algn="ctr">
              <a:spcBef>
                <a:spcPts val="0"/>
              </a:spcBef>
              <a:buNone/>
            </a:pPr>
            <a:r>
              <a:rPr lang="en" b="1" dirty="0" smtClean="0"/>
              <a:t>Elaine Gass Hirsch</a:t>
            </a:r>
            <a:endParaRPr lang="en" b="1" dirty="0"/>
          </a:p>
        </p:txBody>
      </p:sp>
      <p:sp>
        <p:nvSpPr>
          <p:cNvPr id="65" name="Shape 65"/>
          <p:cNvSpPr txBox="1">
            <a:spLocks noGrp="1"/>
          </p:cNvSpPr>
          <p:nvPr>
            <p:ph type="body" idx="4294967295"/>
          </p:nvPr>
        </p:nvSpPr>
        <p:spPr>
          <a:xfrm>
            <a:off x="1274762" y="2343150"/>
            <a:ext cx="6594475" cy="784225"/>
          </a:xfrm>
          <a:prstGeom prst="rect">
            <a:avLst/>
          </a:prstGeom>
        </p:spPr>
        <p:txBody>
          <a:bodyPr lIns="91425" tIns="91425" rIns="91425" bIns="91425" anchor="t" anchorCtr="0">
            <a:noAutofit/>
          </a:bodyPr>
          <a:lstStyle/>
          <a:p>
            <a:pPr lvl="0" algn="ctr" rtl="0">
              <a:spcBef>
                <a:spcPts val="0"/>
              </a:spcBef>
              <a:buNone/>
            </a:pPr>
            <a:r>
              <a:rPr lang="en" sz="1800" dirty="0" smtClean="0"/>
              <a:t>Associate Director</a:t>
            </a:r>
          </a:p>
          <a:p>
            <a:pPr lvl="0" algn="ctr" rtl="0">
              <a:spcBef>
                <a:spcPts val="0"/>
              </a:spcBef>
              <a:buNone/>
            </a:pPr>
            <a:r>
              <a:rPr lang="en-US" sz="1800" dirty="0" err="1" smtClean="0"/>
              <a:t>Watzek</a:t>
            </a:r>
            <a:r>
              <a:rPr lang="en-US" sz="1800" dirty="0" smtClean="0"/>
              <a:t> Library, </a:t>
            </a:r>
            <a:r>
              <a:rPr lang="en" sz="1800" dirty="0" smtClean="0"/>
              <a:t>Lewis &amp; Clark College </a:t>
            </a:r>
            <a:endParaRPr lang="en" sz="18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85750"/>
            <a:ext cx="91440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454820" y="2417862"/>
            <a:ext cx="234360" cy="307777"/>
          </a:xfrm>
          <a:prstGeom prst="rect">
            <a:avLst/>
          </a:prstGeom>
        </p:spPr>
        <p:txBody>
          <a:bodyPr wrap="none">
            <a:spAutoFit/>
          </a:bodyPr>
          <a:lstStyle/>
          <a:p>
            <a:r>
              <a:rPr lang="en-US" dirty="0"/>
              <a:t> </a:t>
            </a:r>
          </a:p>
        </p:txBody>
      </p:sp>
      <p:sp>
        <p:nvSpPr>
          <p:cNvPr id="3" name="Rectangle 2"/>
          <p:cNvSpPr/>
          <p:nvPr/>
        </p:nvSpPr>
        <p:spPr>
          <a:xfrm>
            <a:off x="4454820" y="2417862"/>
            <a:ext cx="234360" cy="307777"/>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2294625816"/>
      </p:ext>
    </p:extLst>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894641"/>
            <a:ext cx="6715300" cy="830997"/>
          </a:xfrm>
          <a:prstGeom prst="rect">
            <a:avLst/>
          </a:prstGeom>
        </p:spPr>
        <p:txBody>
          <a:bodyPr wrap="none">
            <a:spAutoFit/>
          </a:bodyPr>
          <a:lstStyle/>
          <a:p>
            <a:pPr algn="ctr"/>
            <a:r>
              <a:rPr lang="en-US" sz="2400" b="1" dirty="0" smtClean="0">
                <a:solidFill>
                  <a:schemeClr val="tx1">
                    <a:lumMod val="65000"/>
                    <a:lumOff val="35000"/>
                  </a:schemeClr>
                </a:solidFill>
                <a:latin typeface="Montserrat"/>
              </a:rPr>
              <a:t>Going </a:t>
            </a:r>
            <a:r>
              <a:rPr lang="en-US" sz="2400" b="1" dirty="0">
                <a:solidFill>
                  <a:schemeClr val="tx1">
                    <a:lumMod val="65000"/>
                    <a:lumOff val="35000"/>
                  </a:schemeClr>
                </a:solidFill>
                <a:latin typeface="Montserrat"/>
              </a:rPr>
              <a:t>up to the Balcony:</a:t>
            </a:r>
            <a:endParaRPr lang="en-US" sz="2400" dirty="0">
              <a:solidFill>
                <a:schemeClr val="tx1">
                  <a:lumMod val="65000"/>
                  <a:lumOff val="35000"/>
                </a:schemeClr>
              </a:solidFill>
              <a:latin typeface="Montserrat"/>
            </a:endParaRPr>
          </a:p>
          <a:p>
            <a:pPr algn="ctr"/>
            <a:r>
              <a:rPr lang="en-US" sz="2400" b="1" dirty="0">
                <a:solidFill>
                  <a:schemeClr val="tx1">
                    <a:lumMod val="65000"/>
                    <a:lumOff val="35000"/>
                  </a:schemeClr>
                </a:solidFill>
                <a:latin typeface="Montserrat"/>
              </a:rPr>
              <a:t>Leadership Institute for Academic Librarians</a:t>
            </a:r>
            <a:endParaRPr lang="en-US" sz="2400" dirty="0">
              <a:solidFill>
                <a:schemeClr val="tx1">
                  <a:lumMod val="65000"/>
                  <a:lumOff val="35000"/>
                </a:schemeClr>
              </a:solidFill>
              <a:latin typeface="Montserrat"/>
            </a:endParaRPr>
          </a:p>
        </p:txBody>
      </p:sp>
    </p:spTree>
    <p:extLst>
      <p:ext uri="{BB962C8B-B14F-4D97-AF65-F5344CB8AC3E}">
        <p14:creationId xmlns:p14="http://schemas.microsoft.com/office/powerpoint/2010/main" val="17455903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dirty="0" smtClean="0">
                <a:solidFill>
                  <a:srgbClr val="FF9E00"/>
                </a:solidFill>
              </a:rPr>
              <a:t>WHAT IS LIAL</a:t>
            </a:r>
            <a:r>
              <a:rPr lang="en-US" sz="2200" dirty="0">
                <a:solidFill>
                  <a:srgbClr val="FF9E00"/>
                </a:solidFill>
              </a:rPr>
              <a:t>?</a:t>
            </a:r>
          </a:p>
        </p:txBody>
      </p:sp>
      <p:sp>
        <p:nvSpPr>
          <p:cNvPr id="3" name="Rectangle 2"/>
          <p:cNvSpPr/>
          <p:nvPr/>
        </p:nvSpPr>
        <p:spPr>
          <a:xfrm>
            <a:off x="533400" y="742950"/>
            <a:ext cx="6324600" cy="2862322"/>
          </a:xfrm>
          <a:prstGeom prst="rect">
            <a:avLst/>
          </a:prstGeom>
        </p:spPr>
        <p:txBody>
          <a:bodyPr wrap="square">
            <a:spAutoFit/>
          </a:bodyPr>
          <a:lstStyle/>
          <a:p>
            <a:r>
              <a:rPr lang="en-US" sz="2000" dirty="0">
                <a:latin typeface="Montserrat"/>
              </a:rPr>
              <a:t>ACRL/Harvard Institutes for Higher Education collaboration </a:t>
            </a:r>
            <a:endParaRPr lang="en-US" sz="2000" dirty="0" smtClean="0">
              <a:latin typeface="Montserrat"/>
            </a:endParaRPr>
          </a:p>
          <a:p>
            <a:endParaRPr lang="en-US" sz="2000" dirty="0">
              <a:latin typeface="Montserrat"/>
            </a:endParaRPr>
          </a:p>
          <a:p>
            <a:r>
              <a:rPr lang="en-US" sz="2000" dirty="0">
                <a:latin typeface="Montserrat"/>
              </a:rPr>
              <a:t>Intensive 5 day immersion program founded in </a:t>
            </a:r>
            <a:r>
              <a:rPr lang="en-US" sz="2000" dirty="0" smtClean="0">
                <a:latin typeface="Montserrat"/>
              </a:rPr>
              <a:t>1999</a:t>
            </a:r>
          </a:p>
          <a:p>
            <a:endParaRPr lang="en-US" sz="2000" dirty="0">
              <a:latin typeface="Montserrat"/>
            </a:endParaRPr>
          </a:p>
          <a:p>
            <a:r>
              <a:rPr lang="en-US" sz="2000" dirty="0">
                <a:latin typeface="Montserrat"/>
              </a:rPr>
              <a:t>Program Objectives:</a:t>
            </a:r>
          </a:p>
          <a:p>
            <a:pPr marL="342900" indent="-342900" fontAlgn="base">
              <a:buFont typeface="Arial" panose="020B0604020202020204" pitchFamily="34" charset="0"/>
              <a:buChar char="•"/>
            </a:pPr>
            <a:r>
              <a:rPr lang="en-US" sz="2000" dirty="0">
                <a:latin typeface="Montserrat"/>
              </a:rPr>
              <a:t>How well positioned is your organization to meet current and future challenges?</a:t>
            </a:r>
          </a:p>
          <a:p>
            <a:pPr marL="342900" indent="-342900" fontAlgn="base">
              <a:buFont typeface="Arial" panose="020B0604020202020204" pitchFamily="34" charset="0"/>
              <a:buChar char="•"/>
            </a:pPr>
            <a:r>
              <a:rPr lang="en-US" sz="2000" dirty="0">
                <a:latin typeface="Montserrat"/>
              </a:rPr>
              <a:t>How effective is your own leadership?</a:t>
            </a:r>
          </a:p>
        </p:txBody>
      </p:sp>
    </p:spTree>
    <p:extLst>
      <p:ext uri="{BB962C8B-B14F-4D97-AF65-F5344CB8AC3E}">
        <p14:creationId xmlns:p14="http://schemas.microsoft.com/office/powerpoint/2010/main" val="12311159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3350"/>
            <a:ext cx="8382000" cy="733799"/>
          </a:xfrm>
          <a:solidFill>
            <a:schemeClr val="lt1"/>
          </a:solidFill>
        </p:spPr>
        <p:txBody>
          <a:bodyPr/>
          <a:lstStyle/>
          <a:p>
            <a:r>
              <a:rPr lang="en-US" sz="2000" dirty="0" smtClean="0">
                <a:solidFill>
                  <a:srgbClr val="FF9E00"/>
                </a:solidFill>
              </a:rPr>
              <a:t>FOUR FRAME APPROACH TO UNDERSTANDING ORGANIZATIONS</a:t>
            </a:r>
            <a:r>
              <a:rPr lang="en-US" sz="2000" dirty="0"/>
              <a:t/>
            </a:r>
            <a:br>
              <a:rPr lang="en-US" sz="2000" dirty="0"/>
            </a:br>
            <a:endParaRPr lang="en-US" sz="2000" dirty="0"/>
          </a:p>
        </p:txBody>
      </p:sp>
      <p:sp>
        <p:nvSpPr>
          <p:cNvPr id="3" name="Rectangle 2"/>
          <p:cNvSpPr/>
          <p:nvPr/>
        </p:nvSpPr>
        <p:spPr>
          <a:xfrm>
            <a:off x="381000" y="1123950"/>
            <a:ext cx="8382000" cy="3524042"/>
          </a:xfrm>
          <a:prstGeom prst="rect">
            <a:avLst/>
          </a:prstGeom>
        </p:spPr>
        <p:txBody>
          <a:bodyPr wrap="square">
            <a:spAutoFit/>
          </a:bodyPr>
          <a:lstStyle/>
          <a:p>
            <a:pPr algn="ctr"/>
            <a:r>
              <a:rPr lang="en-US" sz="2000" dirty="0" smtClean="0">
                <a:latin typeface="Montserrat"/>
              </a:rPr>
              <a:t>Structural</a:t>
            </a:r>
          </a:p>
          <a:p>
            <a:pPr algn="ctr"/>
            <a:endParaRPr lang="en-US" sz="2000" dirty="0">
              <a:latin typeface="Montserrat"/>
            </a:endParaRPr>
          </a:p>
          <a:p>
            <a:pPr algn="ctr"/>
            <a:r>
              <a:rPr lang="en-US" sz="2000" dirty="0">
                <a:latin typeface="Montserrat"/>
              </a:rPr>
              <a:t>Human Resources </a:t>
            </a:r>
            <a:endParaRPr lang="en-US" sz="2000" dirty="0" smtClean="0">
              <a:latin typeface="Montserrat"/>
            </a:endParaRPr>
          </a:p>
          <a:p>
            <a:pPr algn="ctr"/>
            <a:endParaRPr lang="en-US" sz="2000" dirty="0">
              <a:latin typeface="Montserrat"/>
            </a:endParaRPr>
          </a:p>
          <a:p>
            <a:pPr algn="ctr"/>
            <a:r>
              <a:rPr lang="en-US" sz="2000" dirty="0">
                <a:latin typeface="Montserrat"/>
              </a:rPr>
              <a:t>Political </a:t>
            </a:r>
            <a:endParaRPr lang="en-US" sz="2000" dirty="0" smtClean="0">
              <a:latin typeface="Montserrat"/>
            </a:endParaRPr>
          </a:p>
          <a:p>
            <a:pPr algn="ctr"/>
            <a:endParaRPr lang="en-US" sz="2000" dirty="0">
              <a:latin typeface="Montserrat"/>
            </a:endParaRPr>
          </a:p>
          <a:p>
            <a:pPr algn="ctr"/>
            <a:r>
              <a:rPr lang="en-US" sz="2000" dirty="0">
                <a:latin typeface="Montserrat"/>
              </a:rPr>
              <a:t>Symbolic </a:t>
            </a:r>
          </a:p>
          <a:p>
            <a:endParaRPr lang="en-US" sz="2400" dirty="0" smtClean="0">
              <a:latin typeface="Montserrat"/>
            </a:endParaRPr>
          </a:p>
          <a:p>
            <a:endParaRPr lang="en-US" sz="2400" dirty="0" smtClean="0">
              <a:latin typeface="Montserrat"/>
            </a:endParaRPr>
          </a:p>
          <a:p>
            <a:r>
              <a:rPr lang="en-US" sz="2400" dirty="0">
                <a:latin typeface="Montserrat"/>
              </a:rPr>
              <a:t/>
            </a:r>
            <a:br>
              <a:rPr lang="en-US" sz="2400" dirty="0">
                <a:latin typeface="Montserrat"/>
              </a:rPr>
            </a:br>
            <a:r>
              <a:rPr lang="en-US" sz="1100" dirty="0">
                <a:latin typeface="Montserrat"/>
              </a:rPr>
              <a:t>Developed by Lee </a:t>
            </a:r>
            <a:r>
              <a:rPr lang="en-US" sz="1100" dirty="0" err="1">
                <a:latin typeface="Montserrat"/>
              </a:rPr>
              <a:t>Bolman</a:t>
            </a:r>
            <a:r>
              <a:rPr lang="en-US" sz="1100" dirty="0">
                <a:latin typeface="Montserrat"/>
              </a:rPr>
              <a:t> and Terrence Deal (1984).  Adapted to academic leadership by Lee </a:t>
            </a:r>
            <a:r>
              <a:rPr lang="en-US" sz="1100" dirty="0" err="1">
                <a:latin typeface="Montserrat"/>
              </a:rPr>
              <a:t>Bolman</a:t>
            </a:r>
            <a:r>
              <a:rPr lang="en-US" sz="1100" dirty="0">
                <a:latin typeface="Montserrat"/>
              </a:rPr>
              <a:t> and Joan </a:t>
            </a:r>
            <a:r>
              <a:rPr lang="en-US" sz="1100" dirty="0" err="1">
                <a:latin typeface="Montserrat"/>
              </a:rPr>
              <a:t>Gallos</a:t>
            </a:r>
            <a:r>
              <a:rPr lang="en-US" sz="1100" dirty="0">
                <a:latin typeface="Montserrat"/>
              </a:rPr>
              <a:t> (2011).</a:t>
            </a:r>
          </a:p>
        </p:txBody>
      </p:sp>
    </p:spTree>
    <p:extLst>
      <p:ext uri="{BB962C8B-B14F-4D97-AF65-F5344CB8AC3E}">
        <p14:creationId xmlns:p14="http://schemas.microsoft.com/office/powerpoint/2010/main" val="11902715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133350"/>
            <a:ext cx="3048000" cy="733799"/>
          </a:xfrm>
          <a:solidFill>
            <a:schemeClr val="lt1"/>
          </a:solidFill>
        </p:spPr>
        <p:txBody>
          <a:bodyPr/>
          <a:lstStyle/>
          <a:p>
            <a:r>
              <a:rPr lang="en-US" sz="2000" dirty="0" smtClean="0">
                <a:solidFill>
                  <a:srgbClr val="FF9E00"/>
                </a:solidFill>
              </a:rPr>
              <a:t>STRUCTURAL FRAME</a:t>
            </a:r>
            <a:r>
              <a:rPr lang="en-US" sz="2000" dirty="0"/>
              <a:t/>
            </a:r>
            <a:br>
              <a:rPr lang="en-US" sz="2000" dirty="0"/>
            </a:br>
            <a:endParaRPr lang="en-US" sz="2000" dirty="0"/>
          </a:p>
        </p:txBody>
      </p:sp>
      <p:sp>
        <p:nvSpPr>
          <p:cNvPr id="3" name="Rectangle 2"/>
          <p:cNvSpPr/>
          <p:nvPr/>
        </p:nvSpPr>
        <p:spPr>
          <a:xfrm>
            <a:off x="381000" y="1123950"/>
            <a:ext cx="4191000" cy="3170099"/>
          </a:xfrm>
          <a:prstGeom prst="rect">
            <a:avLst/>
          </a:prstGeom>
        </p:spPr>
        <p:txBody>
          <a:bodyPr wrap="square">
            <a:spAutoFit/>
          </a:bodyPr>
          <a:lstStyle/>
          <a:p>
            <a:r>
              <a:rPr lang="en-US" sz="2000" dirty="0">
                <a:latin typeface="Montserrat"/>
              </a:rPr>
              <a:t>Image of Organization: </a:t>
            </a:r>
            <a:r>
              <a:rPr lang="en-US" sz="2000" dirty="0" smtClean="0">
                <a:latin typeface="Montserrat"/>
              </a:rPr>
              <a:t>Machine</a:t>
            </a:r>
            <a:r>
              <a:rPr lang="en-US" sz="2000" dirty="0">
                <a:latin typeface="Montserrat"/>
              </a:rPr>
              <a:t>, </a:t>
            </a:r>
            <a:r>
              <a:rPr lang="en-US" sz="2000" dirty="0" smtClean="0">
                <a:latin typeface="Montserrat"/>
              </a:rPr>
              <a:t>Factory</a:t>
            </a:r>
          </a:p>
          <a:p>
            <a:endParaRPr lang="en-US" sz="2000" dirty="0">
              <a:latin typeface="Montserrat"/>
            </a:endParaRPr>
          </a:p>
          <a:p>
            <a:endParaRPr lang="en-US" sz="2000" dirty="0">
              <a:latin typeface="Montserrat"/>
            </a:endParaRPr>
          </a:p>
          <a:p>
            <a:r>
              <a:rPr lang="en-US" sz="2000" dirty="0" smtClean="0">
                <a:latin typeface="Montserrat"/>
              </a:rPr>
              <a:t>Frame Emphasis</a:t>
            </a:r>
            <a:r>
              <a:rPr lang="en-US" sz="2000" dirty="0">
                <a:latin typeface="Montserrat"/>
              </a:rPr>
              <a:t>:  Rationality, analysis, logic, facts, data, formal roles and relationships  </a:t>
            </a:r>
          </a:p>
          <a:p>
            <a:endParaRPr lang="en-US" sz="2000" dirty="0" smtClean="0">
              <a:latin typeface="Montserrat"/>
            </a:endParaRPr>
          </a:p>
          <a:p>
            <a:endParaRPr lang="en-US" sz="2000" dirty="0">
              <a:latin typeface="Montserrat"/>
            </a:endParaRPr>
          </a:p>
          <a:p>
            <a:endParaRPr lang="en-US" sz="2000" dirty="0" smtClean="0">
              <a:latin typeface="Montserrat"/>
            </a:endParaRPr>
          </a:p>
        </p:txBody>
      </p:sp>
      <p:pic>
        <p:nvPicPr>
          <p:cNvPr id="4098" name="Picture 2" descr="Gears, Cogs, Mach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276350"/>
            <a:ext cx="3889375" cy="2971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84905" y="4277374"/>
            <a:ext cx="2428870" cy="215444"/>
          </a:xfrm>
          <a:prstGeom prst="rect">
            <a:avLst/>
          </a:prstGeom>
          <a:noFill/>
        </p:spPr>
        <p:txBody>
          <a:bodyPr wrap="none" rtlCol="0">
            <a:spAutoFit/>
          </a:bodyPr>
          <a:lstStyle/>
          <a:p>
            <a:pPr algn="r"/>
            <a:r>
              <a:rPr lang="en-US" sz="800" dirty="0" smtClean="0"/>
              <a:t>Photo: “</a:t>
            </a:r>
            <a:r>
              <a:rPr lang="en-US" sz="800" dirty="0" smtClean="0">
                <a:hlinkClick r:id="rId3"/>
              </a:rPr>
              <a:t>Gears</a:t>
            </a:r>
            <a:r>
              <a:rPr lang="en-US" sz="800" dirty="0" smtClean="0"/>
              <a:t>” by </a:t>
            </a:r>
            <a:r>
              <a:rPr lang="en-US" sz="800" dirty="0" smtClean="0">
                <a:hlinkClick r:id="rId4"/>
              </a:rPr>
              <a:t>Mustang Joe</a:t>
            </a:r>
            <a:r>
              <a:rPr lang="en-US" sz="800" dirty="0" smtClean="0"/>
              <a:t>, used under </a:t>
            </a:r>
            <a:r>
              <a:rPr lang="en-US" sz="800" dirty="0" smtClean="0">
                <a:hlinkClick r:id="rId5"/>
              </a:rPr>
              <a:t>CC0</a:t>
            </a:r>
            <a:endParaRPr lang="en-US" sz="800" dirty="0"/>
          </a:p>
        </p:txBody>
      </p:sp>
    </p:spTree>
    <p:extLst>
      <p:ext uri="{BB962C8B-B14F-4D97-AF65-F5344CB8AC3E}">
        <p14:creationId xmlns:p14="http://schemas.microsoft.com/office/powerpoint/2010/main" val="7890896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8900" y="133350"/>
            <a:ext cx="3886200" cy="733799"/>
          </a:xfrm>
          <a:solidFill>
            <a:schemeClr val="lt1"/>
          </a:solidFill>
        </p:spPr>
        <p:txBody>
          <a:bodyPr/>
          <a:lstStyle/>
          <a:p>
            <a:r>
              <a:rPr lang="en-US" sz="2000" dirty="0" smtClean="0">
                <a:solidFill>
                  <a:srgbClr val="FF9E00"/>
                </a:solidFill>
              </a:rPr>
              <a:t>HUMAN RESOURCES FRAME</a:t>
            </a:r>
            <a:r>
              <a:rPr lang="en-US" sz="2000" dirty="0"/>
              <a:t/>
            </a:r>
            <a:br>
              <a:rPr lang="en-US" sz="2000" dirty="0"/>
            </a:br>
            <a:endParaRPr lang="en-US" sz="2000" dirty="0"/>
          </a:p>
        </p:txBody>
      </p:sp>
      <p:sp>
        <p:nvSpPr>
          <p:cNvPr id="3" name="Rectangle 2"/>
          <p:cNvSpPr/>
          <p:nvPr/>
        </p:nvSpPr>
        <p:spPr>
          <a:xfrm>
            <a:off x="381000" y="1123950"/>
            <a:ext cx="4191000" cy="3170099"/>
          </a:xfrm>
          <a:prstGeom prst="rect">
            <a:avLst/>
          </a:prstGeom>
        </p:spPr>
        <p:txBody>
          <a:bodyPr wrap="square">
            <a:spAutoFit/>
          </a:bodyPr>
          <a:lstStyle/>
          <a:p>
            <a:r>
              <a:rPr lang="en-US" sz="2000" dirty="0">
                <a:latin typeface="Montserrat"/>
              </a:rPr>
              <a:t>Image of Organization: </a:t>
            </a:r>
            <a:r>
              <a:rPr lang="en-US" sz="2000" dirty="0" smtClean="0">
                <a:latin typeface="Montserrat"/>
              </a:rPr>
              <a:t>Family</a:t>
            </a:r>
          </a:p>
          <a:p>
            <a:endParaRPr lang="en-US" sz="2000" dirty="0">
              <a:latin typeface="Montserrat"/>
            </a:endParaRPr>
          </a:p>
          <a:p>
            <a:endParaRPr lang="en-US" sz="2000" dirty="0">
              <a:latin typeface="Montserrat"/>
            </a:endParaRPr>
          </a:p>
          <a:p>
            <a:r>
              <a:rPr lang="en-US" sz="2000" dirty="0" smtClean="0">
                <a:latin typeface="Montserrat"/>
              </a:rPr>
              <a:t>Frame Emphasis</a:t>
            </a:r>
            <a:r>
              <a:rPr lang="en-US" sz="2000" dirty="0">
                <a:latin typeface="Montserrat"/>
              </a:rPr>
              <a:t>:  The importance of people and the fit between the individual and the organization</a:t>
            </a:r>
            <a:endParaRPr lang="en-US" sz="2000" dirty="0" smtClean="0">
              <a:latin typeface="Montserrat"/>
            </a:endParaRPr>
          </a:p>
          <a:p>
            <a:endParaRPr lang="en-US" sz="2000" dirty="0">
              <a:latin typeface="Montserrat"/>
            </a:endParaRPr>
          </a:p>
          <a:p>
            <a:endParaRPr lang="en-US" sz="2000" dirty="0" smtClean="0">
              <a:latin typeface="Montserrat"/>
            </a:endParaRPr>
          </a:p>
          <a:p>
            <a:endParaRPr lang="en-US" sz="2000" dirty="0">
              <a:latin typeface="Montserrat"/>
            </a:endParaRPr>
          </a:p>
          <a:p>
            <a:endParaRPr lang="en-US" sz="2000" dirty="0" smtClean="0">
              <a:latin typeface="Montserrat"/>
            </a:endParaRPr>
          </a:p>
        </p:txBody>
      </p:sp>
      <p:pic>
        <p:nvPicPr>
          <p:cNvPr id="10242" name="Picture 2" descr="people-around-circle-holding-hands-m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276350"/>
            <a:ext cx="2838450" cy="2828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0" y="4586436"/>
            <a:ext cx="2736647" cy="215444"/>
          </a:xfrm>
          <a:prstGeom prst="rect">
            <a:avLst/>
          </a:prstGeom>
          <a:noFill/>
        </p:spPr>
        <p:txBody>
          <a:bodyPr wrap="none" rtlCol="0">
            <a:spAutoFit/>
          </a:bodyPr>
          <a:lstStyle/>
          <a:p>
            <a:r>
              <a:rPr lang="en-US" sz="800" dirty="0" smtClean="0"/>
              <a:t>Image: “</a:t>
            </a:r>
            <a:r>
              <a:rPr lang="en-US" sz="800" dirty="0" smtClean="0">
                <a:hlinkClick r:id="rId3"/>
              </a:rPr>
              <a:t>People Around Circle Holding Hands</a:t>
            </a:r>
            <a:r>
              <a:rPr lang="en-US" sz="800" dirty="0" smtClean="0"/>
              <a:t>” by </a:t>
            </a:r>
            <a:r>
              <a:rPr lang="en-US" sz="800" dirty="0" smtClean="0">
                <a:hlinkClick r:id="rId4"/>
              </a:rPr>
              <a:t>Poppy</a:t>
            </a:r>
            <a:endParaRPr lang="en-US" sz="800" dirty="0"/>
          </a:p>
        </p:txBody>
      </p:sp>
    </p:spTree>
    <p:extLst>
      <p:ext uri="{BB962C8B-B14F-4D97-AF65-F5344CB8AC3E}">
        <p14:creationId xmlns:p14="http://schemas.microsoft.com/office/powerpoint/2010/main" val="5575999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133350"/>
            <a:ext cx="2743200" cy="733799"/>
          </a:xfrm>
          <a:solidFill>
            <a:schemeClr val="lt1"/>
          </a:solidFill>
        </p:spPr>
        <p:txBody>
          <a:bodyPr/>
          <a:lstStyle/>
          <a:p>
            <a:r>
              <a:rPr lang="en-US" sz="2000" dirty="0" smtClean="0">
                <a:solidFill>
                  <a:srgbClr val="FF9E00"/>
                </a:solidFill>
              </a:rPr>
              <a:t>POLITICAL FRAME</a:t>
            </a:r>
            <a:r>
              <a:rPr lang="en-US" sz="2000" dirty="0"/>
              <a:t/>
            </a:r>
            <a:br>
              <a:rPr lang="en-US" sz="2000" dirty="0"/>
            </a:br>
            <a:endParaRPr lang="en-US" sz="2000" dirty="0"/>
          </a:p>
        </p:txBody>
      </p:sp>
      <p:sp>
        <p:nvSpPr>
          <p:cNvPr id="3" name="Rectangle 2"/>
          <p:cNvSpPr/>
          <p:nvPr/>
        </p:nvSpPr>
        <p:spPr>
          <a:xfrm>
            <a:off x="381000" y="1123950"/>
            <a:ext cx="4191000" cy="3477875"/>
          </a:xfrm>
          <a:prstGeom prst="rect">
            <a:avLst/>
          </a:prstGeom>
        </p:spPr>
        <p:txBody>
          <a:bodyPr wrap="square">
            <a:spAutoFit/>
          </a:bodyPr>
          <a:lstStyle/>
          <a:p>
            <a:r>
              <a:rPr lang="en-US" sz="2000" dirty="0">
                <a:latin typeface="Montserrat"/>
              </a:rPr>
              <a:t>Image of Organization: </a:t>
            </a:r>
            <a:r>
              <a:rPr lang="en-US" sz="2000" dirty="0" smtClean="0">
                <a:latin typeface="Montserrat"/>
              </a:rPr>
              <a:t>Jungle</a:t>
            </a:r>
          </a:p>
          <a:p>
            <a:endParaRPr lang="en-US" sz="2000" dirty="0">
              <a:latin typeface="Montserrat"/>
            </a:endParaRPr>
          </a:p>
          <a:p>
            <a:endParaRPr lang="en-US" sz="2000" dirty="0">
              <a:latin typeface="Montserrat"/>
            </a:endParaRPr>
          </a:p>
          <a:p>
            <a:r>
              <a:rPr lang="en-US" sz="2000" dirty="0" smtClean="0">
                <a:latin typeface="Montserrat"/>
              </a:rPr>
              <a:t>Frame Emphasis</a:t>
            </a:r>
            <a:r>
              <a:rPr lang="en-US" sz="2000" dirty="0">
                <a:latin typeface="Montserrat"/>
              </a:rPr>
              <a:t>: Allocation of power and scarce resources </a:t>
            </a:r>
            <a:endParaRPr lang="en-US" sz="2000" dirty="0" smtClean="0">
              <a:latin typeface="Montserrat"/>
            </a:endParaRPr>
          </a:p>
          <a:p>
            <a:endParaRPr lang="en-US" sz="2000" dirty="0">
              <a:latin typeface="Montserrat"/>
            </a:endParaRPr>
          </a:p>
          <a:p>
            <a:endParaRPr lang="en-US" sz="2000" dirty="0" smtClean="0">
              <a:latin typeface="Montserrat"/>
            </a:endParaRPr>
          </a:p>
          <a:p>
            <a:endParaRPr lang="en-US" sz="2000" dirty="0" smtClean="0">
              <a:latin typeface="Montserrat"/>
            </a:endParaRPr>
          </a:p>
          <a:p>
            <a:endParaRPr lang="en-US" sz="2000" dirty="0">
              <a:latin typeface="Montserrat"/>
            </a:endParaRPr>
          </a:p>
          <a:p>
            <a:endParaRPr lang="en-US" sz="2000" dirty="0">
              <a:latin typeface="Montserrat"/>
            </a:endParaRPr>
          </a:p>
          <a:p>
            <a:endParaRPr lang="en-US" sz="2000" dirty="0" smtClean="0">
              <a:latin typeface="Montserrat"/>
            </a:endParaRPr>
          </a:p>
        </p:txBody>
      </p:sp>
      <p:pic>
        <p:nvPicPr>
          <p:cNvPr id="11266" name="Picture 2" descr="forest, waterfall, jun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276350"/>
            <a:ext cx="3760921" cy="31069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89016" y="4391467"/>
            <a:ext cx="2020105" cy="215444"/>
          </a:xfrm>
          <a:prstGeom prst="rect">
            <a:avLst/>
          </a:prstGeom>
          <a:noFill/>
        </p:spPr>
        <p:txBody>
          <a:bodyPr wrap="none" rtlCol="0">
            <a:spAutoFit/>
          </a:bodyPr>
          <a:lstStyle/>
          <a:p>
            <a:r>
              <a:rPr lang="en-US" sz="800" dirty="0" smtClean="0">
                <a:latin typeface="Montserrat"/>
              </a:rPr>
              <a:t>Photo: “</a:t>
            </a:r>
            <a:r>
              <a:rPr lang="en-US" sz="800" dirty="0" smtClean="0">
                <a:latin typeface="Montserrat"/>
                <a:hlinkClick r:id="rId3"/>
              </a:rPr>
              <a:t>Jungle Waterfall</a:t>
            </a:r>
            <a:r>
              <a:rPr lang="en-US" sz="800" dirty="0" smtClean="0">
                <a:latin typeface="Montserrat"/>
              </a:rPr>
              <a:t>” by </a:t>
            </a:r>
            <a:r>
              <a:rPr lang="en-US" sz="800" dirty="0" smtClean="0">
                <a:latin typeface="Montserrat"/>
                <a:hlinkClick r:id="rId4" action="ppaction://hlinkfile"/>
              </a:rPr>
              <a:t>skitterphoto</a:t>
            </a:r>
            <a:endParaRPr lang="en-US" sz="800" dirty="0"/>
          </a:p>
        </p:txBody>
      </p:sp>
    </p:spTree>
    <p:extLst>
      <p:ext uri="{BB962C8B-B14F-4D97-AF65-F5344CB8AC3E}">
        <p14:creationId xmlns:p14="http://schemas.microsoft.com/office/powerpoint/2010/main" val="15232814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4" name="Shape 64"/>
          <p:cNvSpPr txBox="1">
            <a:spLocks noGrp="1"/>
          </p:cNvSpPr>
          <p:nvPr>
            <p:ph type="subTitle" idx="4294967295"/>
          </p:nvPr>
        </p:nvSpPr>
        <p:spPr>
          <a:xfrm>
            <a:off x="1274762" y="1581150"/>
            <a:ext cx="6594475" cy="784225"/>
          </a:xfrm>
          <a:prstGeom prst="rect">
            <a:avLst/>
          </a:prstGeom>
        </p:spPr>
        <p:txBody>
          <a:bodyPr lIns="91425" tIns="91425" rIns="91425" bIns="91425" anchor="b" anchorCtr="0">
            <a:noAutofit/>
          </a:bodyPr>
          <a:lstStyle/>
          <a:p>
            <a:pPr lvl="0" algn="ctr">
              <a:spcBef>
                <a:spcPts val="0"/>
              </a:spcBef>
              <a:buNone/>
            </a:pPr>
            <a:r>
              <a:rPr lang="en" b="1" dirty="0" smtClean="0"/>
              <a:t>Ian Scofield</a:t>
            </a:r>
            <a:endParaRPr lang="en" b="1" dirty="0"/>
          </a:p>
        </p:txBody>
      </p:sp>
      <p:sp>
        <p:nvSpPr>
          <p:cNvPr id="65" name="Shape 65"/>
          <p:cNvSpPr txBox="1">
            <a:spLocks noGrp="1"/>
          </p:cNvSpPr>
          <p:nvPr>
            <p:ph type="body" idx="4294967295"/>
          </p:nvPr>
        </p:nvSpPr>
        <p:spPr>
          <a:xfrm>
            <a:off x="1274762" y="2343150"/>
            <a:ext cx="6594475" cy="784225"/>
          </a:xfrm>
          <a:prstGeom prst="rect">
            <a:avLst/>
          </a:prstGeom>
        </p:spPr>
        <p:txBody>
          <a:bodyPr lIns="91425" tIns="91425" rIns="91425" bIns="91425" anchor="t" anchorCtr="0">
            <a:noAutofit/>
          </a:bodyPr>
          <a:lstStyle/>
          <a:p>
            <a:pPr lvl="0" algn="ctr">
              <a:spcBef>
                <a:spcPts val="0"/>
              </a:spcBef>
              <a:buNone/>
            </a:pPr>
            <a:r>
              <a:rPr lang="en" sz="1800" dirty="0"/>
              <a:t>Electronic Resources Technician</a:t>
            </a:r>
          </a:p>
          <a:p>
            <a:pPr lvl="0" algn="ctr">
              <a:spcBef>
                <a:spcPts val="0"/>
              </a:spcBef>
              <a:buNone/>
            </a:pPr>
            <a:r>
              <a:rPr lang="en" sz="1800" dirty="0"/>
              <a:t>Oregon State University Libraries &amp; Press</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85750"/>
            <a:ext cx="91440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1677715"/>
      </p:ext>
    </p:extLst>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133350"/>
            <a:ext cx="2895600" cy="733799"/>
          </a:xfrm>
          <a:solidFill>
            <a:schemeClr val="lt1"/>
          </a:solidFill>
        </p:spPr>
        <p:txBody>
          <a:bodyPr/>
          <a:lstStyle/>
          <a:p>
            <a:r>
              <a:rPr lang="en-US" sz="2000" dirty="0" smtClean="0">
                <a:solidFill>
                  <a:srgbClr val="FF9E00"/>
                </a:solidFill>
              </a:rPr>
              <a:t>SYMBOLIC FRAME</a:t>
            </a:r>
            <a:r>
              <a:rPr lang="en-US" sz="2000" dirty="0"/>
              <a:t/>
            </a:r>
            <a:br>
              <a:rPr lang="en-US" sz="2000" dirty="0"/>
            </a:br>
            <a:endParaRPr lang="en-US" sz="2000" dirty="0"/>
          </a:p>
        </p:txBody>
      </p:sp>
      <p:sp>
        <p:nvSpPr>
          <p:cNvPr id="3" name="Rectangle 2"/>
          <p:cNvSpPr/>
          <p:nvPr/>
        </p:nvSpPr>
        <p:spPr>
          <a:xfrm>
            <a:off x="381000" y="1123950"/>
            <a:ext cx="4191000" cy="2554545"/>
          </a:xfrm>
          <a:prstGeom prst="rect">
            <a:avLst/>
          </a:prstGeom>
        </p:spPr>
        <p:txBody>
          <a:bodyPr wrap="square">
            <a:spAutoFit/>
          </a:bodyPr>
          <a:lstStyle/>
          <a:p>
            <a:r>
              <a:rPr lang="en-US" sz="2000" dirty="0">
                <a:latin typeface="Montserrat"/>
              </a:rPr>
              <a:t>Image of Organization: </a:t>
            </a:r>
            <a:r>
              <a:rPr lang="en-US" sz="2000" dirty="0" smtClean="0">
                <a:latin typeface="Montserrat"/>
              </a:rPr>
              <a:t>Theater</a:t>
            </a:r>
          </a:p>
          <a:p>
            <a:endParaRPr lang="en-US" sz="2000" dirty="0">
              <a:latin typeface="Montserrat"/>
            </a:endParaRPr>
          </a:p>
          <a:p>
            <a:endParaRPr lang="en-US" sz="2000" dirty="0">
              <a:latin typeface="Montserrat"/>
            </a:endParaRPr>
          </a:p>
          <a:p>
            <a:r>
              <a:rPr lang="en-US" sz="2000" dirty="0" smtClean="0">
                <a:latin typeface="Montserrat"/>
              </a:rPr>
              <a:t>Frame Emphasis</a:t>
            </a:r>
            <a:r>
              <a:rPr lang="en-US" sz="2000" dirty="0">
                <a:latin typeface="Montserrat"/>
              </a:rPr>
              <a:t>: Meaning, purpose, vision, inspiration, values</a:t>
            </a:r>
            <a:endParaRPr lang="en-US" sz="2000" dirty="0" smtClean="0">
              <a:latin typeface="Montserrat"/>
            </a:endParaRPr>
          </a:p>
          <a:p>
            <a:endParaRPr lang="en-US" sz="2000" dirty="0">
              <a:latin typeface="Montserrat"/>
            </a:endParaRPr>
          </a:p>
          <a:p>
            <a:endParaRPr lang="en-US" sz="2000" dirty="0" smtClean="0">
              <a:latin typeface="Montserrat"/>
            </a:endParaRPr>
          </a:p>
          <a:p>
            <a:endParaRPr lang="en-US" sz="2000" dirty="0" smtClean="0">
              <a:latin typeface="Montserrat"/>
            </a:endParaRPr>
          </a:p>
        </p:txBody>
      </p:sp>
      <p:pic>
        <p:nvPicPr>
          <p:cNvPr id="12292" name="Picture 4" descr="The PrivateBank Theat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200150"/>
            <a:ext cx="3853612" cy="3095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67200" y="4295611"/>
            <a:ext cx="4304383" cy="215444"/>
          </a:xfrm>
          <a:prstGeom prst="rect">
            <a:avLst/>
          </a:prstGeom>
          <a:noFill/>
        </p:spPr>
        <p:txBody>
          <a:bodyPr wrap="none" rtlCol="0">
            <a:spAutoFit/>
          </a:bodyPr>
          <a:lstStyle/>
          <a:p>
            <a:r>
              <a:rPr lang="en-US" sz="800" dirty="0" smtClean="0">
                <a:latin typeface="Montserrat"/>
              </a:rPr>
              <a:t>Photo: </a:t>
            </a:r>
            <a:r>
              <a:rPr lang="en-US" sz="800" dirty="0" smtClean="0">
                <a:latin typeface="Montserrat"/>
                <a:hlinkClick r:id="rId3"/>
              </a:rPr>
              <a:t>The </a:t>
            </a:r>
            <a:r>
              <a:rPr lang="en-US" sz="800" dirty="0" err="1" smtClean="0">
                <a:latin typeface="Montserrat"/>
                <a:hlinkClick r:id="rId3"/>
              </a:rPr>
              <a:t>PrivateBank</a:t>
            </a:r>
            <a:r>
              <a:rPr lang="en-US" sz="800" dirty="0">
                <a:latin typeface="Montserrat"/>
                <a:hlinkClick r:id="rId3"/>
              </a:rPr>
              <a:t> </a:t>
            </a:r>
            <a:r>
              <a:rPr lang="en-US" sz="800" dirty="0" smtClean="0">
                <a:latin typeface="Montserrat"/>
                <a:hlinkClick r:id="rId3"/>
              </a:rPr>
              <a:t>Theater Auditorium</a:t>
            </a:r>
            <a:r>
              <a:rPr lang="en-US" sz="800" dirty="0">
                <a:latin typeface="Montserrat"/>
              </a:rPr>
              <a:t> </a:t>
            </a:r>
            <a:r>
              <a:rPr lang="en-US" sz="800" dirty="0" smtClean="0">
                <a:latin typeface="Montserrat"/>
              </a:rPr>
              <a:t>by </a:t>
            </a:r>
            <a:r>
              <a:rPr lang="en-US" sz="800" dirty="0" smtClean="0">
                <a:latin typeface="Montserrat"/>
                <a:hlinkClick r:id="rId4"/>
              </a:rPr>
              <a:t>Kimberlyhobart</a:t>
            </a:r>
            <a:r>
              <a:rPr lang="en-US" sz="800" dirty="0" smtClean="0">
                <a:latin typeface="Montserrat"/>
              </a:rPr>
              <a:t>, used under </a:t>
            </a:r>
            <a:r>
              <a:rPr lang="en-US" sz="800" dirty="0" smtClean="0">
                <a:latin typeface="Montserrat"/>
                <a:hlinkClick r:id="rId5"/>
              </a:rPr>
              <a:t>CC BY-SA 3.0</a:t>
            </a:r>
            <a:endParaRPr lang="en-US" sz="800" dirty="0"/>
          </a:p>
        </p:txBody>
      </p:sp>
    </p:spTree>
    <p:extLst>
      <p:ext uri="{BB962C8B-B14F-4D97-AF65-F5344CB8AC3E}">
        <p14:creationId xmlns:p14="http://schemas.microsoft.com/office/powerpoint/2010/main" val="37740079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33350"/>
            <a:ext cx="6096000" cy="733799"/>
          </a:xfrm>
          <a:solidFill>
            <a:schemeClr val="lt1"/>
          </a:solidFill>
        </p:spPr>
        <p:txBody>
          <a:bodyPr/>
          <a:lstStyle/>
          <a:p>
            <a:r>
              <a:rPr lang="en-US" sz="2000" dirty="0" smtClean="0">
                <a:solidFill>
                  <a:srgbClr val="FF9E00"/>
                </a:solidFill>
              </a:rPr>
              <a:t>LEADERSHIP ORIENTATIONS QUESTIONNAIRE</a:t>
            </a:r>
            <a:r>
              <a:rPr lang="en-US" sz="2000" dirty="0"/>
              <a:t/>
            </a:r>
            <a:br>
              <a:rPr lang="en-US" sz="2000" dirty="0"/>
            </a:br>
            <a:endParaRPr lang="en-US" sz="2000" dirty="0"/>
          </a:p>
        </p:txBody>
      </p:sp>
      <p:sp>
        <p:nvSpPr>
          <p:cNvPr id="3" name="Rectangle 2"/>
          <p:cNvSpPr/>
          <p:nvPr/>
        </p:nvSpPr>
        <p:spPr>
          <a:xfrm>
            <a:off x="381000" y="1123950"/>
            <a:ext cx="8382000" cy="3170099"/>
          </a:xfrm>
          <a:prstGeom prst="rect">
            <a:avLst/>
          </a:prstGeom>
        </p:spPr>
        <p:txBody>
          <a:bodyPr wrap="square">
            <a:spAutoFit/>
          </a:bodyPr>
          <a:lstStyle/>
          <a:p>
            <a:r>
              <a:rPr lang="en-US" sz="2000" dirty="0">
                <a:latin typeface="Montserrat"/>
              </a:rPr>
              <a:t>Give the number “4” to the phrase that best describes you as a manager and leader, “3” to the item that is next best, and on down to “1” for the item that is least like you</a:t>
            </a:r>
            <a:r>
              <a:rPr lang="en-US" sz="2000" dirty="0" smtClean="0">
                <a:latin typeface="Montserrat"/>
              </a:rPr>
              <a:t>.</a:t>
            </a:r>
          </a:p>
          <a:p>
            <a:endParaRPr lang="en-US" sz="2000" dirty="0">
              <a:latin typeface="Montserrat"/>
            </a:endParaRPr>
          </a:p>
          <a:p>
            <a:pPr algn="ctr"/>
            <a:r>
              <a:rPr lang="en-US" sz="2000" dirty="0">
                <a:latin typeface="Montserrat"/>
              </a:rPr>
              <a:t>Compute your scores as follows</a:t>
            </a:r>
            <a:r>
              <a:rPr lang="en-US" sz="2000" dirty="0" smtClean="0">
                <a:latin typeface="Montserrat"/>
              </a:rPr>
              <a:t>:</a:t>
            </a:r>
          </a:p>
          <a:p>
            <a:pPr algn="ctr"/>
            <a:endParaRPr lang="en-US" sz="2000" dirty="0">
              <a:latin typeface="Montserrat"/>
            </a:endParaRPr>
          </a:p>
          <a:p>
            <a:pPr algn="ctr"/>
            <a:r>
              <a:rPr lang="en-US" sz="2000" dirty="0" smtClean="0">
                <a:latin typeface="Montserrat"/>
              </a:rPr>
              <a:t> ST = 1a + </a:t>
            </a:r>
            <a:r>
              <a:rPr lang="en-US" sz="2000" dirty="0">
                <a:latin typeface="Montserrat"/>
              </a:rPr>
              <a:t>2a + 3a + 4a + 5a + 6a</a:t>
            </a:r>
          </a:p>
          <a:p>
            <a:pPr algn="ctr"/>
            <a:r>
              <a:rPr lang="en-US" sz="2000" dirty="0">
                <a:latin typeface="Montserrat"/>
              </a:rPr>
              <a:t>HR = 1b + 2b + 3b + 4b + 5b + 6b</a:t>
            </a:r>
          </a:p>
          <a:p>
            <a:pPr algn="ctr"/>
            <a:r>
              <a:rPr lang="en-US" sz="2000" dirty="0">
                <a:latin typeface="Montserrat"/>
              </a:rPr>
              <a:t>PL = 1c + 2c + 3c + 4c + 5c + 6c</a:t>
            </a:r>
          </a:p>
          <a:p>
            <a:pPr algn="ctr"/>
            <a:r>
              <a:rPr lang="en-US" sz="2000" dirty="0">
                <a:latin typeface="Montserrat"/>
              </a:rPr>
              <a:t>SY = 1d + 2d + 3d + 4d + 5d + 6d</a:t>
            </a:r>
            <a:endParaRPr lang="en-US" sz="2000" dirty="0">
              <a:effectLst/>
              <a:latin typeface="Montserrat"/>
            </a:endParaRPr>
          </a:p>
        </p:txBody>
      </p:sp>
    </p:spTree>
    <p:extLst>
      <p:ext uri="{BB962C8B-B14F-4D97-AF65-F5344CB8AC3E}">
        <p14:creationId xmlns:p14="http://schemas.microsoft.com/office/powerpoint/2010/main" val="13001161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133350"/>
            <a:ext cx="3962400" cy="733799"/>
          </a:xfrm>
          <a:solidFill>
            <a:schemeClr val="lt1"/>
          </a:solidFill>
        </p:spPr>
        <p:txBody>
          <a:bodyPr/>
          <a:lstStyle/>
          <a:p>
            <a:r>
              <a:rPr lang="en-US" sz="2000" dirty="0" smtClean="0">
                <a:solidFill>
                  <a:srgbClr val="FF9E00"/>
                </a:solidFill>
              </a:rPr>
              <a:t>CONSIDERING THE RESULTS</a:t>
            </a:r>
            <a:r>
              <a:rPr lang="en-US" sz="2000" dirty="0"/>
              <a:t/>
            </a:r>
            <a:br>
              <a:rPr lang="en-US" sz="2000" dirty="0"/>
            </a:br>
            <a:endParaRPr lang="en-US" sz="2000" dirty="0"/>
          </a:p>
        </p:txBody>
      </p:sp>
      <p:sp>
        <p:nvSpPr>
          <p:cNvPr id="3" name="Rectangle 2"/>
          <p:cNvSpPr/>
          <p:nvPr/>
        </p:nvSpPr>
        <p:spPr>
          <a:xfrm>
            <a:off x="381000" y="1123950"/>
            <a:ext cx="8382000" cy="2246769"/>
          </a:xfrm>
          <a:prstGeom prst="rect">
            <a:avLst/>
          </a:prstGeom>
        </p:spPr>
        <p:txBody>
          <a:bodyPr wrap="square">
            <a:spAutoFit/>
          </a:bodyPr>
          <a:lstStyle/>
          <a:p>
            <a:r>
              <a:rPr lang="en-US" sz="2000" dirty="0">
                <a:latin typeface="Montserrat"/>
              </a:rPr>
              <a:t>Which orientation is your natural tendency? </a:t>
            </a:r>
            <a:endParaRPr lang="en-US" sz="2000" dirty="0" smtClean="0">
              <a:latin typeface="Montserrat"/>
            </a:endParaRPr>
          </a:p>
          <a:p>
            <a:endParaRPr lang="en-US" sz="2000" dirty="0">
              <a:latin typeface="Montserrat"/>
            </a:endParaRPr>
          </a:p>
          <a:p>
            <a:r>
              <a:rPr lang="en-US" sz="2000" dirty="0">
                <a:latin typeface="Montserrat"/>
              </a:rPr>
              <a:t>Which would you like to strengthen</a:t>
            </a:r>
            <a:r>
              <a:rPr lang="en-US" sz="2000" dirty="0" smtClean="0">
                <a:latin typeface="Montserrat"/>
              </a:rPr>
              <a:t>?</a:t>
            </a:r>
          </a:p>
          <a:p>
            <a:endParaRPr lang="en-US" sz="2000" dirty="0">
              <a:latin typeface="Montserrat"/>
            </a:endParaRPr>
          </a:p>
          <a:p>
            <a:r>
              <a:rPr lang="en-US" sz="2000" dirty="0">
                <a:latin typeface="Montserrat"/>
              </a:rPr>
              <a:t>Do the results seem right</a:t>
            </a:r>
            <a:r>
              <a:rPr lang="en-US" sz="2000" dirty="0" smtClean="0">
                <a:latin typeface="Montserrat"/>
              </a:rPr>
              <a:t>?</a:t>
            </a:r>
          </a:p>
          <a:p>
            <a:endParaRPr lang="en-US" sz="2000" dirty="0">
              <a:latin typeface="Montserrat"/>
            </a:endParaRPr>
          </a:p>
          <a:p>
            <a:r>
              <a:rPr lang="en-US" sz="2000" dirty="0">
                <a:latin typeface="Montserrat"/>
              </a:rPr>
              <a:t>Do the results reflect your sense of the kind of leader you want to be?</a:t>
            </a:r>
            <a:endParaRPr lang="en-US" sz="2000" dirty="0">
              <a:effectLst/>
              <a:latin typeface="Montserrat"/>
            </a:endParaRPr>
          </a:p>
        </p:txBody>
      </p:sp>
    </p:spTree>
    <p:extLst>
      <p:ext uri="{BB962C8B-B14F-4D97-AF65-F5344CB8AC3E}">
        <p14:creationId xmlns:p14="http://schemas.microsoft.com/office/powerpoint/2010/main" val="11630373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7100" y="133350"/>
            <a:ext cx="2209800" cy="733799"/>
          </a:xfrm>
          <a:solidFill>
            <a:schemeClr val="lt1"/>
          </a:solidFill>
        </p:spPr>
        <p:txBody>
          <a:bodyPr/>
          <a:lstStyle/>
          <a:p>
            <a:r>
              <a:rPr lang="en-US" sz="2000" dirty="0" smtClean="0">
                <a:solidFill>
                  <a:srgbClr val="FF9E00"/>
                </a:solidFill>
              </a:rPr>
              <a:t>BIBLIOGRAPHY</a:t>
            </a:r>
            <a:r>
              <a:rPr lang="en-US" sz="2000" dirty="0"/>
              <a:t/>
            </a:r>
            <a:br>
              <a:rPr lang="en-US" sz="2000" dirty="0"/>
            </a:br>
            <a:endParaRPr lang="en-US" sz="2000" dirty="0"/>
          </a:p>
        </p:txBody>
      </p:sp>
      <p:sp>
        <p:nvSpPr>
          <p:cNvPr id="3" name="Rectangle 2"/>
          <p:cNvSpPr/>
          <p:nvPr/>
        </p:nvSpPr>
        <p:spPr>
          <a:xfrm>
            <a:off x="381000" y="1123950"/>
            <a:ext cx="8382000" cy="2862322"/>
          </a:xfrm>
          <a:prstGeom prst="rect">
            <a:avLst/>
          </a:prstGeom>
        </p:spPr>
        <p:txBody>
          <a:bodyPr wrap="square">
            <a:spAutoFit/>
          </a:bodyPr>
          <a:lstStyle/>
          <a:p>
            <a:r>
              <a:rPr lang="en-US" sz="2000" dirty="0" err="1"/>
              <a:t>Bolman</a:t>
            </a:r>
            <a:r>
              <a:rPr lang="en-US" sz="2000" dirty="0"/>
              <a:t>, L.G. and T.E. Deal. Leadership Orientations Questionnaire, </a:t>
            </a:r>
            <a:r>
              <a:rPr lang="en-US" sz="2000" dirty="0" smtClean="0"/>
              <a:t>1988</a:t>
            </a:r>
          </a:p>
          <a:p>
            <a:endParaRPr lang="en-US" sz="2000" dirty="0"/>
          </a:p>
          <a:p>
            <a:r>
              <a:rPr lang="en-US" sz="2000" dirty="0" err="1"/>
              <a:t>Bolman</a:t>
            </a:r>
            <a:r>
              <a:rPr lang="en-US" sz="2000" dirty="0"/>
              <a:t>, L.G. and J.V. </a:t>
            </a:r>
            <a:r>
              <a:rPr lang="en-US" sz="2000" dirty="0" err="1"/>
              <a:t>Gallos</a:t>
            </a:r>
            <a:r>
              <a:rPr lang="en-US" sz="2000" dirty="0"/>
              <a:t>.  Reframing Academic Leadership  </a:t>
            </a:r>
            <a:r>
              <a:rPr lang="en-US" sz="2000" dirty="0" err="1"/>
              <a:t>Jossey</a:t>
            </a:r>
            <a:r>
              <a:rPr lang="en-US" sz="2000" dirty="0"/>
              <a:t>-Bass, </a:t>
            </a:r>
            <a:r>
              <a:rPr lang="en-US" sz="2000" dirty="0" smtClean="0"/>
              <a:t>2011</a:t>
            </a:r>
          </a:p>
          <a:p>
            <a:endParaRPr lang="en-US" sz="2000" dirty="0"/>
          </a:p>
          <a:p>
            <a:r>
              <a:rPr lang="en-US" sz="2000" dirty="0"/>
              <a:t>Casey, A.M. Leadership Institute for Academic Librarians in Creating Leaders:  An Examination of Academic and Research Library Leadership Institutes.  ACRL, 2015 p. 11-31</a:t>
            </a:r>
            <a:endParaRPr lang="en-US" sz="2000" dirty="0">
              <a:effectLst/>
            </a:endParaRPr>
          </a:p>
        </p:txBody>
      </p:sp>
    </p:spTree>
    <p:extLst>
      <p:ext uri="{BB962C8B-B14F-4D97-AF65-F5344CB8AC3E}">
        <p14:creationId xmlns:p14="http://schemas.microsoft.com/office/powerpoint/2010/main" val="2814168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4" name="Shape 64"/>
          <p:cNvSpPr txBox="1">
            <a:spLocks noGrp="1"/>
          </p:cNvSpPr>
          <p:nvPr>
            <p:ph type="subTitle" idx="4294967295"/>
          </p:nvPr>
        </p:nvSpPr>
        <p:spPr>
          <a:xfrm>
            <a:off x="1274762" y="1657350"/>
            <a:ext cx="6594475" cy="784225"/>
          </a:xfrm>
          <a:prstGeom prst="rect">
            <a:avLst/>
          </a:prstGeom>
        </p:spPr>
        <p:txBody>
          <a:bodyPr lIns="91425" tIns="91425" rIns="91425" bIns="91425" anchor="b" anchorCtr="0">
            <a:noAutofit/>
          </a:bodyPr>
          <a:lstStyle/>
          <a:p>
            <a:pPr lvl="0" algn="ctr">
              <a:spcBef>
                <a:spcPts val="0"/>
              </a:spcBef>
              <a:buNone/>
            </a:pPr>
            <a:r>
              <a:rPr lang="en" b="1" dirty="0" smtClean="0"/>
              <a:t>Steve Silver</a:t>
            </a:r>
            <a:endParaRPr lang="en" b="1" dirty="0"/>
          </a:p>
        </p:txBody>
      </p:sp>
      <p:sp>
        <p:nvSpPr>
          <p:cNvPr id="65" name="Shape 65"/>
          <p:cNvSpPr txBox="1">
            <a:spLocks noGrp="1"/>
          </p:cNvSpPr>
          <p:nvPr>
            <p:ph type="body" idx="4294967295"/>
          </p:nvPr>
        </p:nvSpPr>
        <p:spPr>
          <a:xfrm>
            <a:off x="1274762" y="2343150"/>
            <a:ext cx="6594475" cy="784225"/>
          </a:xfrm>
          <a:prstGeom prst="rect">
            <a:avLst/>
          </a:prstGeom>
        </p:spPr>
        <p:txBody>
          <a:bodyPr lIns="91425" tIns="91425" rIns="91425" bIns="91425" anchor="t" anchorCtr="0">
            <a:noAutofit/>
          </a:bodyPr>
          <a:lstStyle/>
          <a:p>
            <a:pPr lvl="0" algn="ctr">
              <a:spcBef>
                <a:spcPts val="0"/>
              </a:spcBef>
              <a:buNone/>
            </a:pPr>
            <a:r>
              <a:rPr lang="en" sz="1800" dirty="0"/>
              <a:t>Library Director</a:t>
            </a:r>
          </a:p>
          <a:p>
            <a:pPr lvl="0" algn="ctr">
              <a:spcBef>
                <a:spcPts val="0"/>
              </a:spcBef>
              <a:buNone/>
            </a:pPr>
            <a:r>
              <a:rPr lang="en" sz="1800" dirty="0"/>
              <a:t>Kellenberger Library, Northwest Christian University</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85750"/>
            <a:ext cx="91440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9042246"/>
      </p:ext>
    </p:extLst>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063" y="28575"/>
            <a:ext cx="7126287" cy="508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43600" y="2952750"/>
            <a:ext cx="1989647" cy="215444"/>
          </a:xfrm>
          <a:prstGeom prst="rect">
            <a:avLst/>
          </a:prstGeom>
          <a:noFill/>
        </p:spPr>
        <p:txBody>
          <a:bodyPr wrap="none" rtlCol="0">
            <a:spAutoFit/>
          </a:bodyPr>
          <a:lstStyle/>
          <a:p>
            <a:r>
              <a:rPr lang="en-US" sz="800" dirty="0" smtClean="0"/>
              <a:t>Photo: “</a:t>
            </a:r>
            <a:r>
              <a:rPr lang="en-US" sz="800" dirty="0" smtClean="0">
                <a:hlinkClick r:id="rId4"/>
              </a:rPr>
              <a:t>CDLMP 2005-2006</a:t>
            </a:r>
            <a:r>
              <a:rPr lang="en-US" sz="800" dirty="0" smtClean="0"/>
              <a:t>” by </a:t>
            </a:r>
            <a:r>
              <a:rPr lang="en-US" sz="800" dirty="0" smtClean="0">
                <a:hlinkClick r:id="rId4"/>
              </a:rPr>
              <a:t>CDLMP</a:t>
            </a:r>
            <a:endParaRPr lang="en-US" sz="800" dirty="0"/>
          </a:p>
        </p:txBody>
      </p:sp>
    </p:spTree>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514349"/>
            <a:ext cx="4191000" cy="4159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734506" y="4684213"/>
            <a:ext cx="1989647" cy="215444"/>
          </a:xfrm>
          <a:prstGeom prst="rect">
            <a:avLst/>
          </a:prstGeom>
          <a:noFill/>
        </p:spPr>
        <p:txBody>
          <a:bodyPr wrap="none" rtlCol="0">
            <a:spAutoFit/>
          </a:bodyPr>
          <a:lstStyle/>
          <a:p>
            <a:r>
              <a:rPr lang="en-US" sz="800" dirty="0" smtClean="0"/>
              <a:t>Photo: “</a:t>
            </a:r>
            <a:r>
              <a:rPr lang="en-US" sz="800" dirty="0" smtClean="0">
                <a:hlinkClick r:id="rId4"/>
              </a:rPr>
              <a:t>CDLMP 2005-2006</a:t>
            </a:r>
            <a:r>
              <a:rPr lang="en-US" sz="800" dirty="0" smtClean="0"/>
              <a:t>” by </a:t>
            </a:r>
            <a:r>
              <a:rPr lang="en-US" sz="800" dirty="0" smtClean="0">
                <a:hlinkClick r:id="rId4"/>
              </a:rPr>
              <a:t>CDLMP</a:t>
            </a:r>
            <a:endParaRPr lang="en-US" sz="800" dirty="0"/>
          </a:p>
        </p:txBody>
      </p:sp>
    </p:spTree>
    <p:extLst>
      <p:ext uri="{BB962C8B-B14F-4D97-AF65-F5344CB8AC3E}">
        <p14:creationId xmlns:p14="http://schemas.microsoft.com/office/powerpoint/2010/main" val="2359085331"/>
      </p:ext>
    </p:extLst>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254" y="438150"/>
            <a:ext cx="6477000" cy="429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363874" y="108940"/>
            <a:ext cx="2593980" cy="400110"/>
          </a:xfrm>
          <a:prstGeom prst="rect">
            <a:avLst/>
          </a:prstGeom>
          <a:noFill/>
        </p:spPr>
        <p:txBody>
          <a:bodyPr wrap="none" rtlCol="0">
            <a:spAutoFit/>
          </a:bodyPr>
          <a:lstStyle/>
          <a:p>
            <a:r>
              <a:rPr lang="en-US" sz="2000" b="1" dirty="0" smtClean="0">
                <a:solidFill>
                  <a:schemeClr val="tx1">
                    <a:lumMod val="65000"/>
                    <a:lumOff val="35000"/>
                  </a:schemeClr>
                </a:solidFill>
                <a:latin typeface="Montserrat"/>
              </a:rPr>
              <a:t>2007-2008 COHORT</a:t>
            </a:r>
            <a:endParaRPr lang="en-US" sz="2000" b="1" dirty="0">
              <a:solidFill>
                <a:schemeClr val="tx1">
                  <a:lumMod val="65000"/>
                  <a:lumOff val="35000"/>
                </a:schemeClr>
              </a:solidFill>
              <a:latin typeface="Montserrat"/>
            </a:endParaRPr>
          </a:p>
        </p:txBody>
      </p:sp>
      <p:sp>
        <p:nvSpPr>
          <p:cNvPr id="4" name="TextBox 3"/>
          <p:cNvSpPr txBox="1"/>
          <p:nvPr/>
        </p:nvSpPr>
        <p:spPr>
          <a:xfrm>
            <a:off x="5796607" y="4713668"/>
            <a:ext cx="1989647" cy="215444"/>
          </a:xfrm>
          <a:prstGeom prst="rect">
            <a:avLst/>
          </a:prstGeom>
          <a:noFill/>
        </p:spPr>
        <p:txBody>
          <a:bodyPr wrap="none" rtlCol="0">
            <a:spAutoFit/>
          </a:bodyPr>
          <a:lstStyle/>
          <a:p>
            <a:r>
              <a:rPr lang="en-US" sz="800" dirty="0" smtClean="0"/>
              <a:t>Photo: “</a:t>
            </a:r>
            <a:r>
              <a:rPr lang="en-US" sz="800" dirty="0" smtClean="0">
                <a:hlinkClick r:id="rId4"/>
              </a:rPr>
              <a:t>CDLMP 2007-2008</a:t>
            </a:r>
            <a:r>
              <a:rPr lang="en-US" sz="800" dirty="0" smtClean="0"/>
              <a:t>” by </a:t>
            </a:r>
            <a:r>
              <a:rPr lang="en-US" sz="800" dirty="0" smtClean="0">
                <a:hlinkClick r:id="rId5"/>
              </a:rPr>
              <a:t>CDLMP</a:t>
            </a:r>
            <a:endParaRPr lang="en-US" sz="800" dirty="0"/>
          </a:p>
        </p:txBody>
      </p:sp>
    </p:spTree>
    <p:extLst>
      <p:ext uri="{BB962C8B-B14F-4D97-AF65-F5344CB8AC3E}">
        <p14:creationId xmlns:p14="http://schemas.microsoft.com/office/powerpoint/2010/main" val="1460158756"/>
      </p:ext>
    </p:extLst>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3" name="TextBox 2"/>
          <p:cNvSpPr txBox="1"/>
          <p:nvPr/>
        </p:nvSpPr>
        <p:spPr>
          <a:xfrm>
            <a:off x="3363874" y="108940"/>
            <a:ext cx="2351926" cy="369332"/>
          </a:xfrm>
          <a:prstGeom prst="rect">
            <a:avLst/>
          </a:prstGeom>
          <a:noFill/>
        </p:spPr>
        <p:txBody>
          <a:bodyPr wrap="none" rtlCol="0">
            <a:spAutoFit/>
          </a:bodyPr>
          <a:lstStyle/>
          <a:p>
            <a:r>
              <a:rPr lang="en-US" sz="1800" b="1" dirty="0" smtClean="0">
                <a:solidFill>
                  <a:schemeClr val="bg1">
                    <a:lumMod val="65000"/>
                  </a:schemeClr>
                </a:solidFill>
                <a:latin typeface="Montserrat"/>
              </a:rPr>
              <a:t>2007-2008 COHORT</a:t>
            </a:r>
            <a:endParaRPr lang="en-US" sz="1800" b="1" dirty="0">
              <a:solidFill>
                <a:schemeClr val="bg1">
                  <a:lumMod val="65000"/>
                </a:schemeClr>
              </a:solidFill>
              <a:latin typeface="Montserrat"/>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7431" y="108939"/>
            <a:ext cx="5484811" cy="4995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7591306"/>
      </p:ext>
    </p:extLst>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2" name="Shape 72"/>
          <p:cNvSpPr txBox="1"/>
          <p:nvPr/>
        </p:nvSpPr>
        <p:spPr>
          <a:xfrm>
            <a:off x="2895600" y="510547"/>
            <a:ext cx="3429000" cy="557099"/>
          </a:xfrm>
          <a:prstGeom prst="rect">
            <a:avLst/>
          </a:prstGeom>
          <a:solidFill>
            <a:srgbClr val="FF9E00"/>
          </a:solidFill>
          <a:ln>
            <a:noFill/>
          </a:ln>
        </p:spPr>
        <p:txBody>
          <a:bodyPr lIns="91425" tIns="91425" rIns="91425" bIns="91425" anchor="t" anchorCtr="0">
            <a:noAutofit/>
          </a:bodyPr>
          <a:lstStyle/>
          <a:p>
            <a:pPr lvl="0" algn="ctr">
              <a:spcBef>
                <a:spcPts val="0"/>
              </a:spcBef>
              <a:buNone/>
            </a:pPr>
            <a:r>
              <a:rPr lang="en" sz="2400" b="1" dirty="0" smtClean="0">
                <a:solidFill>
                  <a:srgbClr val="FFFFFF"/>
                </a:solidFill>
                <a:latin typeface="Montserrat"/>
                <a:ea typeface="Montserrat"/>
                <a:cs typeface="Montserrat"/>
                <a:sym typeface="Montserrat"/>
              </a:rPr>
              <a:t>LESSONS LEARNED</a:t>
            </a:r>
            <a:endParaRPr lang="en" sz="2400" b="1" dirty="0">
              <a:solidFill>
                <a:srgbClr val="FFFFFF"/>
              </a:solidFill>
              <a:latin typeface="Montserrat"/>
              <a:ea typeface="Montserrat"/>
              <a:cs typeface="Montserrat"/>
              <a:sym typeface="Montserrat"/>
            </a:endParaRPr>
          </a:p>
        </p:txBody>
      </p:sp>
      <p:sp>
        <p:nvSpPr>
          <p:cNvPr id="2" name="Rectangle 1"/>
          <p:cNvSpPr/>
          <p:nvPr/>
        </p:nvSpPr>
        <p:spPr>
          <a:xfrm>
            <a:off x="1538409" y="949529"/>
            <a:ext cx="5993950" cy="369332"/>
          </a:xfrm>
          <a:prstGeom prst="rect">
            <a:avLst/>
          </a:prstGeom>
        </p:spPr>
        <p:txBody>
          <a:bodyPr wrap="none">
            <a:spAutoFit/>
          </a:bodyPr>
          <a:lstStyle/>
          <a:p>
            <a:pPr algn="ctr"/>
            <a:r>
              <a:rPr lang="en-US" sz="1800" b="1" dirty="0">
                <a:solidFill>
                  <a:schemeClr val="bg1"/>
                </a:solidFill>
              </a:rPr>
              <a:t>from the College Library Director Mentoring Program</a:t>
            </a:r>
          </a:p>
        </p:txBody>
      </p:sp>
      <p:sp>
        <p:nvSpPr>
          <p:cNvPr id="5" name="TextBox 4"/>
          <p:cNvSpPr txBox="1"/>
          <p:nvPr/>
        </p:nvSpPr>
        <p:spPr>
          <a:xfrm>
            <a:off x="1066800" y="1733550"/>
            <a:ext cx="2403222" cy="577850"/>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sz="2400" b="1" dirty="0" smtClean="0">
                <a:solidFill>
                  <a:schemeClr val="tx1">
                    <a:lumMod val="65000"/>
                    <a:lumOff val="35000"/>
                  </a:schemeClr>
                </a:solidFill>
                <a:latin typeface="Montserrat"/>
              </a:rPr>
              <a:t>I CAN do this</a:t>
            </a:r>
          </a:p>
        </p:txBody>
      </p:sp>
    </p:spTree>
    <p:extLst>
      <p:ext uri="{BB962C8B-B14F-4D97-AF65-F5344CB8AC3E}">
        <p14:creationId xmlns:p14="http://schemas.microsoft.com/office/powerpoint/2010/main" val="139810372"/>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21000"/>
          </a:blip>
          <a:stretch>
            <a:fillRect t="-8999" b="-8998"/>
          </a:stretch>
        </a:blipFill>
        <a:effectLst/>
      </p:bgPr>
    </p:bg>
    <p:spTree>
      <p:nvGrpSpPr>
        <p:cNvPr id="1" name="Shape 90"/>
        <p:cNvGrpSpPr/>
        <p:nvPr/>
      </p:nvGrpSpPr>
      <p:grpSpPr>
        <a:xfrm>
          <a:off x="0" y="0"/>
          <a:ext cx="0" cy="0"/>
          <a:chOff x="0" y="0"/>
          <a:chExt cx="0" cy="0"/>
        </a:xfrm>
      </p:grpSpPr>
      <p:sp>
        <p:nvSpPr>
          <p:cNvPr id="91" name="Shape 91"/>
          <p:cNvSpPr txBox="1">
            <a:spLocks noGrp="1"/>
          </p:cNvSpPr>
          <p:nvPr>
            <p:ph type="title" idx="4294967295"/>
          </p:nvPr>
        </p:nvSpPr>
        <p:spPr>
          <a:xfrm>
            <a:off x="3429000" y="344369"/>
            <a:ext cx="2209800" cy="697706"/>
          </a:xfrm>
          <a:prstGeom prst="rect">
            <a:avLst/>
          </a:prstGeom>
          <a:solidFill>
            <a:schemeClr val="lt1"/>
          </a:solidFill>
          <a:ln>
            <a:noFill/>
          </a:ln>
        </p:spPr>
        <p:txBody>
          <a:bodyPr lIns="68567" tIns="34274" rIns="68567" bIns="34274" anchor="ctr" anchorCtr="0">
            <a:noAutofit/>
          </a:bodyPr>
          <a:lstStyle/>
          <a:p>
            <a:pPr algn="ctr">
              <a:buClr>
                <a:srgbClr val="1E4E79"/>
              </a:buClr>
              <a:buSzPct val="25000"/>
            </a:pPr>
            <a:r>
              <a:rPr lang="en-US" sz="2400" b="1" dirty="0">
                <a:solidFill>
                  <a:schemeClr val="tx1">
                    <a:lumMod val="65000"/>
                    <a:lumOff val="35000"/>
                  </a:schemeClr>
                </a:solidFill>
              </a:rPr>
              <a:t>About Me</a:t>
            </a:r>
          </a:p>
        </p:txBody>
      </p:sp>
      <p:sp>
        <p:nvSpPr>
          <p:cNvPr id="92" name="Shape 92"/>
          <p:cNvSpPr txBox="1">
            <a:spLocks noGrp="1"/>
          </p:cNvSpPr>
          <p:nvPr>
            <p:ph type="body" idx="4294967295"/>
          </p:nvPr>
        </p:nvSpPr>
        <p:spPr>
          <a:xfrm>
            <a:off x="661060" y="1123950"/>
            <a:ext cx="7737138" cy="3262313"/>
          </a:xfrm>
          <a:prstGeom prst="rect">
            <a:avLst/>
          </a:prstGeom>
          <a:noFill/>
          <a:ln>
            <a:noFill/>
          </a:ln>
        </p:spPr>
        <p:txBody>
          <a:bodyPr lIns="68567" tIns="34274" rIns="68567" bIns="34274" anchor="t" anchorCtr="0">
            <a:noAutofit/>
          </a:bodyPr>
          <a:lstStyle/>
          <a:p>
            <a:pPr indent="-171446">
              <a:spcBef>
                <a:spcPts val="0"/>
              </a:spcBef>
            </a:pPr>
            <a:r>
              <a:rPr lang="en-US" sz="1800" dirty="0" smtClean="0"/>
              <a:t>Library </a:t>
            </a:r>
            <a:r>
              <a:rPr lang="en-US" sz="1800" dirty="0"/>
              <a:t>Technician III @ OSU Libraries since 2007</a:t>
            </a:r>
          </a:p>
          <a:p>
            <a:pPr marL="0" indent="0">
              <a:spcBef>
                <a:spcPts val="0"/>
              </a:spcBef>
              <a:buNone/>
            </a:pPr>
            <a:endParaRPr lang="en-US" sz="1800" dirty="0"/>
          </a:p>
          <a:p>
            <a:pPr indent="-171446"/>
            <a:r>
              <a:rPr lang="en-US" sz="1800" dirty="0"/>
              <a:t>Electronic Resources Management </a:t>
            </a:r>
          </a:p>
          <a:p>
            <a:pPr indent="-171446"/>
            <a:r>
              <a:rPr lang="en-US" sz="1800" dirty="0" smtClean="0"/>
              <a:t>Acquisitions </a:t>
            </a:r>
            <a:r>
              <a:rPr lang="en-US" sz="1800" dirty="0"/>
              <a:t>Team Member</a:t>
            </a:r>
          </a:p>
          <a:p>
            <a:pPr indent="-171446"/>
            <a:r>
              <a:rPr lang="en-US" sz="1800" dirty="0"/>
              <a:t>Legacy ILS Administration (2012-2014)</a:t>
            </a:r>
          </a:p>
          <a:p>
            <a:pPr indent="-171446"/>
            <a:r>
              <a:rPr lang="en-US" sz="1800" dirty="0"/>
              <a:t>SILS representative for E-resources/Acquisitions (2013-present)</a:t>
            </a:r>
          </a:p>
          <a:p>
            <a:pPr marL="342892" lvl="1" indent="0">
              <a:buNone/>
            </a:pPr>
            <a:endParaRPr lang="en-US" sz="1800" dirty="0" smtClean="0"/>
          </a:p>
          <a:p>
            <a:pPr marL="342892" lvl="1" indent="0">
              <a:buNone/>
            </a:pPr>
            <a:r>
              <a:rPr lang="en-US" sz="1800" dirty="0" smtClean="0"/>
              <a:t>Part-Time Undergraduate @ OSU 2007-2012 (BA </a:t>
            </a:r>
            <a:r>
              <a:rPr lang="en-US" sz="1800" dirty="0"/>
              <a:t>English </a:t>
            </a:r>
            <a:r>
              <a:rPr lang="en-US" sz="1800" dirty="0" smtClean="0"/>
              <a:t>Literature)</a:t>
            </a:r>
            <a:endParaRPr lang="en-US" sz="1800" dirty="0"/>
          </a:p>
          <a:p>
            <a:pPr lvl="1" indent="-171446">
              <a:spcBef>
                <a:spcPts val="750"/>
              </a:spcBef>
            </a:pPr>
            <a:endParaRPr lang="en-US" dirty="0"/>
          </a:p>
          <a:p>
            <a:pPr indent="-171446">
              <a:buNone/>
            </a:pPr>
            <a:endParaRPr dirty="0"/>
          </a:p>
        </p:txBody>
      </p:sp>
      <p:sp>
        <p:nvSpPr>
          <p:cNvPr id="93" name="Shape 93"/>
          <p:cNvSpPr txBox="1"/>
          <p:nvPr/>
        </p:nvSpPr>
        <p:spPr>
          <a:xfrm>
            <a:off x="4953000" y="4825732"/>
            <a:ext cx="3646962" cy="187821"/>
          </a:xfrm>
          <a:prstGeom prst="rect">
            <a:avLst/>
          </a:prstGeom>
          <a:noFill/>
          <a:ln>
            <a:noFill/>
          </a:ln>
        </p:spPr>
        <p:txBody>
          <a:bodyPr lIns="68567" tIns="34274" rIns="68567" bIns="34274" anchor="t" anchorCtr="0">
            <a:noAutofit/>
          </a:bodyPr>
          <a:lstStyle/>
          <a:p>
            <a:pPr algn="r">
              <a:buSzPct val="25000"/>
            </a:pPr>
            <a:r>
              <a:rPr lang="en-US" sz="800" dirty="0" smtClean="0">
                <a:latin typeface="Calibri"/>
                <a:ea typeface="Calibri"/>
                <a:cs typeface="Calibri"/>
                <a:sym typeface="Calibri"/>
              </a:rPr>
              <a:t>Photo: “</a:t>
            </a:r>
            <a:r>
              <a:rPr lang="en-US" sz="800" dirty="0" smtClean="0">
                <a:latin typeface="Calibri"/>
                <a:ea typeface="Calibri"/>
                <a:cs typeface="Calibri"/>
                <a:sym typeface="Calibri"/>
                <a:hlinkClick r:id="rId4"/>
              </a:rPr>
              <a:t>OSU Valley Library</a:t>
            </a:r>
            <a:r>
              <a:rPr lang="en-US" sz="800" dirty="0" smtClean="0">
                <a:latin typeface="Calibri"/>
                <a:ea typeface="Calibri"/>
                <a:cs typeface="Calibri"/>
                <a:sym typeface="Calibri"/>
              </a:rPr>
              <a:t>”, Gary Halvorson, OSU Archives</a:t>
            </a:r>
            <a:endParaRPr sz="800" dirty="0">
              <a:latin typeface="Calibri"/>
              <a:ea typeface="Calibri"/>
              <a:cs typeface="Calibri"/>
              <a:sym typeface="Calibri"/>
            </a:endParaRPr>
          </a:p>
        </p:txBody>
      </p:sp>
      <p:pic>
        <p:nvPicPr>
          <p:cNvPr id="94" name="Shape 94"/>
          <p:cNvPicPr preferRelativeResize="0"/>
          <p:nvPr/>
        </p:nvPicPr>
        <p:blipFill rotWithShape="1">
          <a:blip r:embed="rId5">
            <a:alphaModFix/>
          </a:blip>
          <a:srcRect/>
          <a:stretch/>
        </p:blipFill>
        <p:spPr>
          <a:xfrm>
            <a:off x="7391400" y="693222"/>
            <a:ext cx="1031538" cy="1215377"/>
          </a:xfrm>
          <a:prstGeom prst="rect">
            <a:avLst/>
          </a:prstGeom>
          <a:noFill/>
          <a:ln>
            <a:noFill/>
          </a:ln>
        </p:spPr>
      </p:pic>
    </p:spTree>
    <p:extLst>
      <p:ext uri="{BB962C8B-B14F-4D97-AF65-F5344CB8AC3E}">
        <p14:creationId xmlns:p14="http://schemas.microsoft.com/office/powerpoint/2010/main" val="1781029881"/>
      </p:ext>
    </p:extLst>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2" name="Shape 72"/>
          <p:cNvSpPr txBox="1"/>
          <p:nvPr/>
        </p:nvSpPr>
        <p:spPr>
          <a:xfrm>
            <a:off x="2895600" y="510547"/>
            <a:ext cx="3429000" cy="557099"/>
          </a:xfrm>
          <a:prstGeom prst="rect">
            <a:avLst/>
          </a:prstGeom>
          <a:solidFill>
            <a:srgbClr val="FF9E00"/>
          </a:solidFill>
          <a:ln>
            <a:noFill/>
          </a:ln>
        </p:spPr>
        <p:txBody>
          <a:bodyPr lIns="91425" tIns="91425" rIns="91425" bIns="91425" anchor="t" anchorCtr="0">
            <a:noAutofit/>
          </a:bodyPr>
          <a:lstStyle/>
          <a:p>
            <a:pPr lvl="0" algn="ctr">
              <a:spcBef>
                <a:spcPts val="0"/>
              </a:spcBef>
              <a:buNone/>
            </a:pPr>
            <a:r>
              <a:rPr lang="en" sz="2400" b="1" dirty="0" smtClean="0">
                <a:solidFill>
                  <a:srgbClr val="FFFFFF"/>
                </a:solidFill>
                <a:latin typeface="Montserrat"/>
                <a:ea typeface="Montserrat"/>
                <a:cs typeface="Montserrat"/>
                <a:sym typeface="Montserrat"/>
              </a:rPr>
              <a:t>LESSONS LEARNED</a:t>
            </a:r>
            <a:endParaRPr lang="en" sz="2400" b="1" dirty="0">
              <a:solidFill>
                <a:srgbClr val="FFFFFF"/>
              </a:solidFill>
              <a:latin typeface="Montserrat"/>
              <a:ea typeface="Montserrat"/>
              <a:cs typeface="Montserrat"/>
              <a:sym typeface="Montserrat"/>
            </a:endParaRPr>
          </a:p>
        </p:txBody>
      </p:sp>
      <p:sp>
        <p:nvSpPr>
          <p:cNvPr id="2" name="Rectangle 1"/>
          <p:cNvSpPr/>
          <p:nvPr/>
        </p:nvSpPr>
        <p:spPr>
          <a:xfrm>
            <a:off x="1538409" y="949529"/>
            <a:ext cx="5993950" cy="369332"/>
          </a:xfrm>
          <a:prstGeom prst="rect">
            <a:avLst/>
          </a:prstGeom>
        </p:spPr>
        <p:txBody>
          <a:bodyPr wrap="none">
            <a:spAutoFit/>
          </a:bodyPr>
          <a:lstStyle/>
          <a:p>
            <a:pPr algn="ctr"/>
            <a:r>
              <a:rPr lang="en-US" sz="1800" b="1" dirty="0">
                <a:solidFill>
                  <a:schemeClr val="bg1"/>
                </a:solidFill>
              </a:rPr>
              <a:t>from the College Library Director Mentoring Program</a:t>
            </a:r>
          </a:p>
        </p:txBody>
      </p:sp>
      <p:sp>
        <p:nvSpPr>
          <p:cNvPr id="5" name="TextBox 4"/>
          <p:cNvSpPr txBox="1"/>
          <p:nvPr/>
        </p:nvSpPr>
        <p:spPr>
          <a:xfrm>
            <a:off x="1066800" y="1733550"/>
            <a:ext cx="2520242" cy="1200329"/>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sz="2400" b="1" dirty="0" smtClean="0">
                <a:solidFill>
                  <a:schemeClr val="tx1">
                    <a:lumMod val="65000"/>
                    <a:lumOff val="35000"/>
                  </a:schemeClr>
                </a:solidFill>
                <a:latin typeface="Montserrat"/>
              </a:rPr>
              <a:t>I CAN do this</a:t>
            </a:r>
          </a:p>
          <a:p>
            <a:pPr marL="285750" indent="-285750">
              <a:lnSpc>
                <a:spcPct val="150000"/>
              </a:lnSpc>
              <a:buFont typeface="Arial" panose="020B0604020202020204" pitchFamily="34" charset="0"/>
              <a:buChar char="•"/>
            </a:pPr>
            <a:r>
              <a:rPr lang="en-US" sz="2400" b="1" dirty="0" smtClean="0">
                <a:solidFill>
                  <a:schemeClr val="tx1">
                    <a:lumMod val="65000"/>
                    <a:lumOff val="35000"/>
                  </a:schemeClr>
                </a:solidFill>
                <a:latin typeface="Montserrat"/>
              </a:rPr>
              <a:t>I can’t do it all</a:t>
            </a:r>
          </a:p>
        </p:txBody>
      </p:sp>
    </p:spTree>
    <p:extLst>
      <p:ext uri="{BB962C8B-B14F-4D97-AF65-F5344CB8AC3E}">
        <p14:creationId xmlns:p14="http://schemas.microsoft.com/office/powerpoint/2010/main" val="198796276"/>
      </p:ext>
    </p:extLst>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2" name="Shape 72"/>
          <p:cNvSpPr txBox="1"/>
          <p:nvPr/>
        </p:nvSpPr>
        <p:spPr>
          <a:xfrm>
            <a:off x="2895600" y="510547"/>
            <a:ext cx="3429000" cy="557099"/>
          </a:xfrm>
          <a:prstGeom prst="rect">
            <a:avLst/>
          </a:prstGeom>
          <a:solidFill>
            <a:srgbClr val="FF9E00"/>
          </a:solidFill>
          <a:ln>
            <a:noFill/>
          </a:ln>
        </p:spPr>
        <p:txBody>
          <a:bodyPr lIns="91425" tIns="91425" rIns="91425" bIns="91425" anchor="t" anchorCtr="0">
            <a:noAutofit/>
          </a:bodyPr>
          <a:lstStyle/>
          <a:p>
            <a:pPr lvl="0" algn="ctr">
              <a:spcBef>
                <a:spcPts val="0"/>
              </a:spcBef>
              <a:buNone/>
            </a:pPr>
            <a:r>
              <a:rPr lang="en" sz="2400" b="1" dirty="0" smtClean="0">
                <a:solidFill>
                  <a:srgbClr val="FFFFFF"/>
                </a:solidFill>
                <a:latin typeface="Montserrat"/>
                <a:ea typeface="Montserrat"/>
                <a:cs typeface="Montserrat"/>
                <a:sym typeface="Montserrat"/>
              </a:rPr>
              <a:t>LESSONS LEARNED</a:t>
            </a:r>
            <a:endParaRPr lang="en" sz="2400" b="1" dirty="0">
              <a:solidFill>
                <a:srgbClr val="FFFFFF"/>
              </a:solidFill>
              <a:latin typeface="Montserrat"/>
              <a:ea typeface="Montserrat"/>
              <a:cs typeface="Montserrat"/>
              <a:sym typeface="Montserrat"/>
            </a:endParaRPr>
          </a:p>
        </p:txBody>
      </p:sp>
      <p:sp>
        <p:nvSpPr>
          <p:cNvPr id="2" name="Rectangle 1"/>
          <p:cNvSpPr/>
          <p:nvPr/>
        </p:nvSpPr>
        <p:spPr>
          <a:xfrm>
            <a:off x="1538409" y="949529"/>
            <a:ext cx="5993950" cy="369332"/>
          </a:xfrm>
          <a:prstGeom prst="rect">
            <a:avLst/>
          </a:prstGeom>
        </p:spPr>
        <p:txBody>
          <a:bodyPr wrap="none">
            <a:spAutoFit/>
          </a:bodyPr>
          <a:lstStyle/>
          <a:p>
            <a:pPr algn="ctr"/>
            <a:r>
              <a:rPr lang="en-US" sz="1800" b="1" dirty="0">
                <a:solidFill>
                  <a:schemeClr val="bg1"/>
                </a:solidFill>
              </a:rPr>
              <a:t>from the College Library Director Mentoring Program</a:t>
            </a:r>
          </a:p>
        </p:txBody>
      </p:sp>
      <p:sp>
        <p:nvSpPr>
          <p:cNvPr id="5" name="TextBox 4"/>
          <p:cNvSpPr txBox="1"/>
          <p:nvPr/>
        </p:nvSpPr>
        <p:spPr>
          <a:xfrm>
            <a:off x="1066800" y="1733550"/>
            <a:ext cx="3618298" cy="1754326"/>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sz="2400" b="1" dirty="0" smtClean="0">
                <a:solidFill>
                  <a:schemeClr val="tx1">
                    <a:lumMod val="65000"/>
                    <a:lumOff val="35000"/>
                  </a:schemeClr>
                </a:solidFill>
                <a:latin typeface="Montserrat"/>
              </a:rPr>
              <a:t>I CAN do this</a:t>
            </a:r>
          </a:p>
          <a:p>
            <a:pPr marL="285750" indent="-285750">
              <a:lnSpc>
                <a:spcPct val="150000"/>
              </a:lnSpc>
              <a:buFont typeface="Arial" panose="020B0604020202020204" pitchFamily="34" charset="0"/>
              <a:buChar char="•"/>
            </a:pPr>
            <a:r>
              <a:rPr lang="en-US" sz="2400" b="1" dirty="0" smtClean="0">
                <a:solidFill>
                  <a:schemeClr val="tx1">
                    <a:lumMod val="65000"/>
                    <a:lumOff val="35000"/>
                  </a:schemeClr>
                </a:solidFill>
                <a:latin typeface="Montserrat"/>
              </a:rPr>
              <a:t>I can’t do it all</a:t>
            </a:r>
          </a:p>
          <a:p>
            <a:pPr marL="285750" indent="-285750">
              <a:lnSpc>
                <a:spcPct val="150000"/>
              </a:lnSpc>
              <a:buFont typeface="Arial" panose="020B0604020202020204" pitchFamily="34" charset="0"/>
              <a:buChar char="•"/>
            </a:pPr>
            <a:r>
              <a:rPr lang="en-US" sz="2400" b="1" dirty="0" smtClean="0">
                <a:solidFill>
                  <a:schemeClr val="tx1">
                    <a:lumMod val="65000"/>
                    <a:lumOff val="35000"/>
                  </a:schemeClr>
                </a:solidFill>
                <a:latin typeface="Montserrat"/>
              </a:rPr>
              <a:t>Manage relationships</a:t>
            </a:r>
          </a:p>
        </p:txBody>
      </p:sp>
    </p:spTree>
    <p:extLst>
      <p:ext uri="{BB962C8B-B14F-4D97-AF65-F5344CB8AC3E}">
        <p14:creationId xmlns:p14="http://schemas.microsoft.com/office/powerpoint/2010/main" val="2768073964"/>
      </p:ext>
    </p:extLst>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2" name="Shape 72"/>
          <p:cNvSpPr txBox="1"/>
          <p:nvPr/>
        </p:nvSpPr>
        <p:spPr>
          <a:xfrm>
            <a:off x="2895600" y="510547"/>
            <a:ext cx="3429000" cy="557099"/>
          </a:xfrm>
          <a:prstGeom prst="rect">
            <a:avLst/>
          </a:prstGeom>
          <a:solidFill>
            <a:srgbClr val="FF9E00"/>
          </a:solidFill>
          <a:ln>
            <a:noFill/>
          </a:ln>
        </p:spPr>
        <p:txBody>
          <a:bodyPr lIns="91425" tIns="91425" rIns="91425" bIns="91425" anchor="t" anchorCtr="0">
            <a:noAutofit/>
          </a:bodyPr>
          <a:lstStyle/>
          <a:p>
            <a:pPr lvl="0" algn="ctr">
              <a:spcBef>
                <a:spcPts val="0"/>
              </a:spcBef>
              <a:buNone/>
            </a:pPr>
            <a:r>
              <a:rPr lang="en" sz="2400" b="1" dirty="0" smtClean="0">
                <a:solidFill>
                  <a:srgbClr val="FFFFFF"/>
                </a:solidFill>
                <a:latin typeface="Montserrat"/>
                <a:ea typeface="Montserrat"/>
                <a:cs typeface="Montserrat"/>
                <a:sym typeface="Montserrat"/>
              </a:rPr>
              <a:t>LESSONS LEARNED</a:t>
            </a:r>
            <a:endParaRPr lang="en" sz="2400" b="1" dirty="0">
              <a:solidFill>
                <a:srgbClr val="FFFFFF"/>
              </a:solidFill>
              <a:latin typeface="Montserrat"/>
              <a:ea typeface="Montserrat"/>
              <a:cs typeface="Montserrat"/>
              <a:sym typeface="Montserrat"/>
            </a:endParaRPr>
          </a:p>
        </p:txBody>
      </p:sp>
      <p:sp>
        <p:nvSpPr>
          <p:cNvPr id="2" name="Rectangle 1"/>
          <p:cNvSpPr/>
          <p:nvPr/>
        </p:nvSpPr>
        <p:spPr>
          <a:xfrm>
            <a:off x="1538409" y="949529"/>
            <a:ext cx="5993950" cy="369332"/>
          </a:xfrm>
          <a:prstGeom prst="rect">
            <a:avLst/>
          </a:prstGeom>
        </p:spPr>
        <p:txBody>
          <a:bodyPr wrap="none">
            <a:spAutoFit/>
          </a:bodyPr>
          <a:lstStyle/>
          <a:p>
            <a:pPr algn="ctr"/>
            <a:r>
              <a:rPr lang="en-US" sz="1800" b="1" dirty="0">
                <a:solidFill>
                  <a:schemeClr val="bg1"/>
                </a:solidFill>
              </a:rPr>
              <a:t>from the College Library Director Mentoring Program</a:t>
            </a:r>
          </a:p>
        </p:txBody>
      </p:sp>
      <p:sp>
        <p:nvSpPr>
          <p:cNvPr id="5" name="TextBox 4"/>
          <p:cNvSpPr txBox="1"/>
          <p:nvPr/>
        </p:nvSpPr>
        <p:spPr>
          <a:xfrm>
            <a:off x="1066800" y="1733550"/>
            <a:ext cx="6301725" cy="2239844"/>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sz="2400" b="1" dirty="0" smtClean="0">
                <a:solidFill>
                  <a:schemeClr val="tx1">
                    <a:lumMod val="65000"/>
                    <a:lumOff val="35000"/>
                  </a:schemeClr>
                </a:solidFill>
                <a:latin typeface="Montserrat"/>
              </a:rPr>
              <a:t>I CAN do this</a:t>
            </a:r>
          </a:p>
          <a:p>
            <a:pPr marL="285750" indent="-285750">
              <a:lnSpc>
                <a:spcPct val="150000"/>
              </a:lnSpc>
              <a:buFont typeface="Arial" panose="020B0604020202020204" pitchFamily="34" charset="0"/>
              <a:buChar char="•"/>
            </a:pPr>
            <a:r>
              <a:rPr lang="en-US" sz="2400" b="1" dirty="0" smtClean="0">
                <a:solidFill>
                  <a:schemeClr val="tx1">
                    <a:lumMod val="65000"/>
                    <a:lumOff val="35000"/>
                  </a:schemeClr>
                </a:solidFill>
                <a:latin typeface="Montserrat"/>
              </a:rPr>
              <a:t>I can’t do it all</a:t>
            </a:r>
          </a:p>
          <a:p>
            <a:pPr marL="285750" indent="-285750">
              <a:lnSpc>
                <a:spcPct val="150000"/>
              </a:lnSpc>
              <a:buFont typeface="Arial" panose="020B0604020202020204" pitchFamily="34" charset="0"/>
              <a:buChar char="•"/>
            </a:pPr>
            <a:r>
              <a:rPr lang="en-US" sz="2400" b="1" dirty="0" smtClean="0">
                <a:solidFill>
                  <a:schemeClr val="tx1">
                    <a:lumMod val="65000"/>
                    <a:lumOff val="35000"/>
                  </a:schemeClr>
                </a:solidFill>
                <a:latin typeface="Montserrat"/>
              </a:rPr>
              <a:t>Manage relationships</a:t>
            </a:r>
          </a:p>
          <a:p>
            <a:pPr marL="285750" indent="-285750">
              <a:lnSpc>
                <a:spcPct val="150000"/>
              </a:lnSpc>
              <a:buFont typeface="Arial" panose="020B0604020202020204" pitchFamily="34" charset="0"/>
              <a:buChar char="•"/>
            </a:pPr>
            <a:r>
              <a:rPr lang="en-US" sz="2400" b="1" dirty="0" smtClean="0">
                <a:solidFill>
                  <a:schemeClr val="tx1">
                    <a:lumMod val="65000"/>
                    <a:lumOff val="35000"/>
                  </a:schemeClr>
                </a:solidFill>
                <a:latin typeface="Montserrat"/>
              </a:rPr>
              <a:t>Leaders are people just like me and you</a:t>
            </a:r>
            <a:endParaRPr lang="en-US" sz="2400" b="1" dirty="0">
              <a:solidFill>
                <a:schemeClr val="tx1">
                  <a:lumMod val="65000"/>
                  <a:lumOff val="35000"/>
                </a:schemeClr>
              </a:solidFill>
              <a:latin typeface="Montserrat"/>
            </a:endParaRPr>
          </a:p>
        </p:txBody>
      </p:sp>
    </p:spTree>
    <p:extLst>
      <p:ext uri="{BB962C8B-B14F-4D97-AF65-F5344CB8AC3E}">
        <p14:creationId xmlns:p14="http://schemas.microsoft.com/office/powerpoint/2010/main" val="3964683692"/>
      </p:ext>
    </p:extLst>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ctrTitle" idx="4294967295"/>
          </p:nvPr>
        </p:nvSpPr>
        <p:spPr>
          <a:xfrm>
            <a:off x="3810000" y="285750"/>
            <a:ext cx="1497013" cy="1160463"/>
          </a:xfrm>
          <a:prstGeom prst="rect">
            <a:avLst/>
          </a:prstGeom>
        </p:spPr>
        <p:txBody>
          <a:bodyPr lIns="91425" tIns="91425" rIns="91425" bIns="91425" anchor="t" anchorCtr="0">
            <a:noAutofit/>
          </a:bodyPr>
          <a:lstStyle/>
          <a:p>
            <a:pPr lvl="0" rtl="0">
              <a:spcBef>
                <a:spcPts val="0"/>
              </a:spcBef>
              <a:buNone/>
            </a:pPr>
            <a:r>
              <a:rPr lang="en" sz="2200" dirty="0"/>
              <a:t>THANKS!</a:t>
            </a:r>
          </a:p>
        </p:txBody>
      </p:sp>
      <p:sp>
        <p:nvSpPr>
          <p:cNvPr id="261" name="Shape 261"/>
          <p:cNvSpPr txBox="1">
            <a:spLocks noGrp="1"/>
          </p:cNvSpPr>
          <p:nvPr>
            <p:ph type="subTitle" idx="4294967295"/>
          </p:nvPr>
        </p:nvSpPr>
        <p:spPr>
          <a:xfrm>
            <a:off x="1295400" y="1962150"/>
            <a:ext cx="6594475" cy="784225"/>
          </a:xfrm>
          <a:prstGeom prst="rect">
            <a:avLst/>
          </a:prstGeom>
        </p:spPr>
        <p:txBody>
          <a:bodyPr lIns="91425" tIns="91425" rIns="91425" bIns="91425" anchor="b" anchorCtr="0">
            <a:noAutofit/>
          </a:bodyPr>
          <a:lstStyle/>
          <a:p>
            <a:pPr lvl="0" algn="ctr" rtl="0">
              <a:spcBef>
                <a:spcPts val="0"/>
              </a:spcBef>
              <a:buNone/>
            </a:pPr>
            <a:r>
              <a:rPr lang="en" b="1" dirty="0" smtClean="0"/>
              <a:t>Discussion &amp; Questions</a:t>
            </a:r>
            <a:endParaRPr lang="en" b="1" dirty="0"/>
          </a:p>
        </p:txBody>
      </p:sp>
    </p:spTree>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title"/>
          </p:nvPr>
        </p:nvSpPr>
        <p:spPr>
          <a:prstGeom prst="rect">
            <a:avLst/>
          </a:prstGeom>
        </p:spPr>
        <p:txBody>
          <a:bodyPr lIns="91425" tIns="91425" rIns="91425" bIns="91425" anchor="t" anchorCtr="0">
            <a:noAutofit/>
          </a:bodyPr>
          <a:lstStyle/>
          <a:p>
            <a:pPr lvl="0" rtl="0">
              <a:spcBef>
                <a:spcPts val="0"/>
              </a:spcBef>
              <a:buNone/>
            </a:pPr>
            <a:r>
              <a:rPr lang="en" dirty="0" smtClean="0"/>
              <a:t>SOURCES/CREDITS</a:t>
            </a:r>
            <a:endParaRPr lang="en" dirty="0"/>
          </a:p>
        </p:txBody>
      </p:sp>
      <p:sp>
        <p:nvSpPr>
          <p:cNvPr id="268" name="Shape 268"/>
          <p:cNvSpPr txBox="1">
            <a:spLocks noGrp="1"/>
          </p:cNvSpPr>
          <p:nvPr>
            <p:ph type="body" idx="1"/>
          </p:nvPr>
        </p:nvSpPr>
        <p:spPr>
          <a:xfrm>
            <a:off x="914400" y="742950"/>
            <a:ext cx="7310699" cy="3810000"/>
          </a:xfrm>
          <a:prstGeom prst="rect">
            <a:avLst/>
          </a:prstGeom>
        </p:spPr>
        <p:txBody>
          <a:bodyPr lIns="91425" tIns="91425" rIns="91425" bIns="91425" anchor="t" anchorCtr="0">
            <a:noAutofit/>
          </a:bodyPr>
          <a:lstStyle/>
          <a:p>
            <a:pPr>
              <a:buNone/>
            </a:pPr>
            <a:r>
              <a:rPr lang="en-US" sz="1200" dirty="0" err="1"/>
              <a:t>Bolman</a:t>
            </a:r>
            <a:r>
              <a:rPr lang="en-US" sz="1200" dirty="0"/>
              <a:t>, L.G. and T.E. Deal. Leadership Orientations Questionnaire, </a:t>
            </a:r>
            <a:r>
              <a:rPr lang="en-US" sz="1200" dirty="0" smtClean="0"/>
              <a:t>1988.</a:t>
            </a:r>
            <a:endParaRPr lang="en-US" sz="1200" dirty="0"/>
          </a:p>
          <a:p>
            <a:endParaRPr lang="en-US" sz="1200" dirty="0"/>
          </a:p>
          <a:p>
            <a:pPr>
              <a:buNone/>
            </a:pPr>
            <a:r>
              <a:rPr lang="en-US" sz="1200" dirty="0" err="1"/>
              <a:t>Bolman</a:t>
            </a:r>
            <a:r>
              <a:rPr lang="en-US" sz="1200" dirty="0"/>
              <a:t>, L.G. and J.V. </a:t>
            </a:r>
            <a:r>
              <a:rPr lang="en-US" sz="1200" dirty="0" err="1"/>
              <a:t>Gallos</a:t>
            </a:r>
            <a:r>
              <a:rPr lang="en-US" sz="1200" dirty="0"/>
              <a:t>.  Reframing Academic </a:t>
            </a:r>
            <a:r>
              <a:rPr lang="en-US" sz="1200" dirty="0" smtClean="0"/>
              <a:t>Leadership. </a:t>
            </a:r>
            <a:r>
              <a:rPr lang="en-US" sz="1200" dirty="0"/>
              <a:t> </a:t>
            </a:r>
            <a:r>
              <a:rPr lang="en-US" sz="1200" dirty="0" err="1"/>
              <a:t>Jossey</a:t>
            </a:r>
            <a:r>
              <a:rPr lang="en-US" sz="1200" dirty="0"/>
              <a:t>-Bass, </a:t>
            </a:r>
            <a:r>
              <a:rPr lang="en-US" sz="1200" dirty="0" smtClean="0"/>
              <a:t>2011.</a:t>
            </a:r>
            <a:endParaRPr lang="en-US" sz="1200" dirty="0"/>
          </a:p>
          <a:p>
            <a:endParaRPr lang="en-US" sz="1200" dirty="0"/>
          </a:p>
          <a:p>
            <a:pPr>
              <a:buNone/>
            </a:pPr>
            <a:r>
              <a:rPr lang="en-US" sz="1200" dirty="0"/>
              <a:t>Casey, A.M. Leadership Institute for Academic Librarians in Creating Leaders:  An Examination of Academic and Research Library Leadership Institutes.  ACRL, </a:t>
            </a:r>
            <a:r>
              <a:rPr lang="en-US" sz="1200" dirty="0" smtClean="0"/>
              <a:t>2015. </a:t>
            </a:r>
            <a:r>
              <a:rPr lang="en-US" sz="1200" dirty="0"/>
              <a:t>p. </a:t>
            </a:r>
            <a:r>
              <a:rPr lang="en-US" sz="1200" dirty="0" smtClean="0"/>
              <a:t>11-31.</a:t>
            </a:r>
          </a:p>
          <a:p>
            <a:endParaRPr lang="en-US" sz="1200" dirty="0"/>
          </a:p>
          <a:p>
            <a:pPr>
              <a:buNone/>
            </a:pPr>
            <a:r>
              <a:rPr lang="en-US" sz="1200" dirty="0" err="1">
                <a:latin typeface="Montserrat"/>
              </a:rPr>
              <a:t>Chaleff</a:t>
            </a:r>
            <a:r>
              <a:rPr lang="en-US" sz="1200" dirty="0">
                <a:latin typeface="Montserrat"/>
              </a:rPr>
              <a:t>, Ira.  The Courageous Follower : S</a:t>
            </a:r>
            <a:r>
              <a:rPr lang="en-US" sz="1200" dirty="0" smtClean="0">
                <a:latin typeface="Montserrat"/>
              </a:rPr>
              <a:t>tanding Up To </a:t>
            </a:r>
            <a:r>
              <a:rPr lang="en-US" sz="1200" dirty="0">
                <a:latin typeface="Montserrat"/>
              </a:rPr>
              <a:t>and </a:t>
            </a:r>
            <a:r>
              <a:rPr lang="en-US" sz="1200" dirty="0" smtClean="0">
                <a:latin typeface="Montserrat"/>
              </a:rPr>
              <a:t>For Our Leaders</a:t>
            </a:r>
            <a:r>
              <a:rPr lang="en-US" sz="1200" dirty="0">
                <a:latin typeface="Montserrat"/>
              </a:rPr>
              <a:t>.  San Francisco, CA: Barrett-Koehler Publishers, </a:t>
            </a:r>
            <a:r>
              <a:rPr lang="en-US" sz="1200" dirty="0" smtClean="0">
                <a:latin typeface="Montserrat"/>
              </a:rPr>
              <a:t>1995. p. 6-8.</a:t>
            </a:r>
          </a:p>
          <a:p>
            <a:pPr>
              <a:buNone/>
            </a:pPr>
            <a:endParaRPr lang="en-US" sz="1200" dirty="0">
              <a:latin typeface="Montserrat"/>
            </a:endParaRPr>
          </a:p>
          <a:p>
            <a:pPr>
              <a:buNone/>
            </a:pPr>
            <a:r>
              <a:rPr lang="en-US" sz="1200" dirty="0" smtClean="0">
                <a:latin typeface="Montserrat"/>
              </a:rPr>
              <a:t>Kruse, Kevin. What is Leadership? Forbes.com. 9 April 2013</a:t>
            </a:r>
            <a:r>
              <a:rPr lang="en-US" sz="1200" dirty="0">
                <a:latin typeface="Montserrat"/>
              </a:rPr>
              <a:t>. http://www.forbes.com/sites/kevinkruse/2013/04/09/what-is-leadership/#30ff1811713e</a:t>
            </a:r>
          </a:p>
          <a:p>
            <a:endParaRPr lang="en-US" sz="1200" dirty="0"/>
          </a:p>
          <a:p>
            <a:pPr lvl="0" rtl="0">
              <a:spcBef>
                <a:spcPts val="0"/>
              </a:spcBef>
              <a:buNone/>
            </a:pPr>
            <a:endParaRPr lang="en" sz="1200" dirty="0" smtClean="0"/>
          </a:p>
          <a:p>
            <a:pPr lvl="0" rtl="0">
              <a:spcBef>
                <a:spcPts val="0"/>
              </a:spcBef>
              <a:buNone/>
            </a:pPr>
            <a:endParaRPr lang="en" sz="1200" dirty="0"/>
          </a:p>
          <a:p>
            <a:pPr lvl="0" rtl="0">
              <a:spcBef>
                <a:spcPts val="0"/>
              </a:spcBef>
              <a:buNone/>
            </a:pPr>
            <a:endParaRPr lang="en" sz="1200" dirty="0" smtClean="0"/>
          </a:p>
          <a:p>
            <a:pPr lvl="0" rtl="0">
              <a:spcBef>
                <a:spcPts val="0"/>
              </a:spcBef>
              <a:buNone/>
            </a:pPr>
            <a:endParaRPr lang="en" sz="1200" dirty="0"/>
          </a:p>
          <a:p>
            <a:pPr lvl="0" rtl="0">
              <a:spcBef>
                <a:spcPts val="0"/>
              </a:spcBef>
              <a:buNone/>
            </a:pPr>
            <a:endParaRPr lang="en" sz="1200" dirty="0" smtClean="0"/>
          </a:p>
          <a:p>
            <a:pPr lvl="0" rtl="0">
              <a:spcBef>
                <a:spcPts val="0"/>
              </a:spcBef>
              <a:buNone/>
            </a:pPr>
            <a:r>
              <a:rPr lang="en" sz="1200" dirty="0" smtClean="0"/>
              <a:t>Special </a:t>
            </a:r>
            <a:r>
              <a:rPr lang="en" sz="1200" dirty="0"/>
              <a:t>thanks to all the people who made and released these awesome resources for free:</a:t>
            </a:r>
          </a:p>
          <a:p>
            <a:pPr marL="114300" lvl="0" rtl="0">
              <a:lnSpc>
                <a:spcPct val="115000"/>
              </a:lnSpc>
              <a:spcBef>
                <a:spcPts val="0"/>
              </a:spcBef>
              <a:buClr>
                <a:srgbClr val="434343"/>
              </a:buClr>
              <a:buSzPct val="100000"/>
              <a:buNone/>
            </a:pPr>
            <a:r>
              <a:rPr lang="en" sz="1200" dirty="0"/>
              <a:t>Presentation template by </a:t>
            </a:r>
            <a:r>
              <a:rPr lang="en" sz="1200" u="sng" dirty="0" smtClean="0"/>
              <a:t>SlidesCarnival</a:t>
            </a: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9000" b="-9000"/>
          </a:stretch>
        </a:blipFill>
        <a:effectLst/>
      </p:bgPr>
    </p:bg>
    <p:spTree>
      <p:nvGrpSpPr>
        <p:cNvPr id="1" name="Shape 121"/>
        <p:cNvGrpSpPr/>
        <p:nvPr/>
      </p:nvGrpSpPr>
      <p:grpSpPr>
        <a:xfrm>
          <a:off x="0" y="0"/>
          <a:ext cx="0" cy="0"/>
          <a:chOff x="0" y="0"/>
          <a:chExt cx="0" cy="0"/>
        </a:xfrm>
      </p:grpSpPr>
      <p:sp>
        <p:nvSpPr>
          <p:cNvPr id="123" name="Shape 123"/>
          <p:cNvSpPr txBox="1">
            <a:spLocks noGrp="1"/>
          </p:cNvSpPr>
          <p:nvPr>
            <p:ph type="body" idx="4294967295"/>
          </p:nvPr>
        </p:nvSpPr>
        <p:spPr>
          <a:xfrm>
            <a:off x="627600" y="1987650"/>
            <a:ext cx="7888800" cy="1168200"/>
          </a:xfrm>
          <a:prstGeom prst="rect">
            <a:avLst/>
          </a:prstGeom>
        </p:spPr>
        <p:txBody>
          <a:bodyPr lIns="91425" tIns="91425" rIns="91425" bIns="91425" anchor="ctr" anchorCtr="0">
            <a:noAutofit/>
          </a:bodyPr>
          <a:lstStyle/>
          <a:p>
            <a:pPr lvl="0" algn="ctr" rtl="0">
              <a:spcBef>
                <a:spcPts val="0"/>
              </a:spcBef>
              <a:buNone/>
            </a:pPr>
            <a:r>
              <a:rPr lang="en" sz="4000" dirty="0" smtClean="0">
                <a:solidFill>
                  <a:schemeClr val="tx1">
                    <a:lumMod val="65000"/>
                    <a:lumOff val="35000"/>
                  </a:schemeClr>
                </a:solidFill>
              </a:rPr>
              <a:t>“A-ha!”: Anyone Can Be a Leader</a:t>
            </a:r>
            <a:endParaRPr lang="en" sz="4000" dirty="0">
              <a:solidFill>
                <a:schemeClr val="tx1">
                  <a:lumMod val="65000"/>
                  <a:lumOff val="35000"/>
                </a:schemeClr>
              </a:solidFill>
            </a:endParaRPr>
          </a:p>
        </p:txBody>
      </p:sp>
      <p:sp>
        <p:nvSpPr>
          <p:cNvPr id="2" name="TextBox 1"/>
          <p:cNvSpPr txBox="1"/>
          <p:nvPr/>
        </p:nvSpPr>
        <p:spPr>
          <a:xfrm>
            <a:off x="4800600" y="4663536"/>
            <a:ext cx="3810000" cy="215444"/>
          </a:xfrm>
          <a:prstGeom prst="rect">
            <a:avLst/>
          </a:prstGeom>
          <a:noFill/>
        </p:spPr>
        <p:txBody>
          <a:bodyPr wrap="square" rtlCol="0">
            <a:spAutoFit/>
          </a:bodyPr>
          <a:lstStyle/>
          <a:p>
            <a:pPr algn="r"/>
            <a:r>
              <a:rPr lang="en-US" sz="800" dirty="0" smtClean="0"/>
              <a:t>Photo: “</a:t>
            </a:r>
            <a:r>
              <a:rPr lang="en-US" sz="800" dirty="0" smtClean="0">
                <a:hlinkClick r:id="rId4"/>
              </a:rPr>
              <a:t>Manila Bay Sunset</a:t>
            </a:r>
            <a:r>
              <a:rPr lang="en-US" sz="800" dirty="0" smtClean="0"/>
              <a:t>” by Waiting for serendipity, used under </a:t>
            </a:r>
            <a:r>
              <a:rPr lang="en-US" sz="800" dirty="0" smtClean="0">
                <a:hlinkClick r:id="rId5"/>
              </a:rPr>
              <a:t>CC BY 3.0</a:t>
            </a:r>
            <a:endParaRPr lang="en-US" sz="800" dirty="0"/>
          </a:p>
        </p:txBody>
      </p:sp>
    </p:spTree>
    <p:extLst>
      <p:ext uri="{BB962C8B-B14F-4D97-AF65-F5344CB8AC3E}">
        <p14:creationId xmlns:p14="http://schemas.microsoft.com/office/powerpoint/2010/main" val="1298163061"/>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TextBox 1"/>
          <p:cNvSpPr txBox="1"/>
          <p:nvPr/>
        </p:nvSpPr>
        <p:spPr>
          <a:xfrm>
            <a:off x="2988622" y="453174"/>
            <a:ext cx="3145413" cy="430887"/>
          </a:xfrm>
          <a:prstGeom prst="rect">
            <a:avLst/>
          </a:prstGeom>
          <a:solidFill>
            <a:schemeClr val="bg1"/>
          </a:solidFill>
        </p:spPr>
        <p:txBody>
          <a:bodyPr wrap="none" rtlCol="0">
            <a:spAutoFit/>
          </a:bodyPr>
          <a:lstStyle/>
          <a:p>
            <a:r>
              <a:rPr lang="en-US" sz="2200" b="1" dirty="0" smtClean="0">
                <a:solidFill>
                  <a:srgbClr val="FF9E00"/>
                </a:solidFill>
                <a:latin typeface="Montserrat"/>
              </a:rPr>
              <a:t>EXCEL CHALLENGES</a:t>
            </a:r>
            <a:endParaRPr lang="en-US" sz="2200" b="1" dirty="0">
              <a:solidFill>
                <a:srgbClr val="FF9E00"/>
              </a:solidFill>
              <a:latin typeface="Montserrat"/>
            </a:endParaRPr>
          </a:p>
        </p:txBody>
      </p:sp>
      <p:pic>
        <p:nvPicPr>
          <p:cNvPr id="4" name="Shape 101"/>
          <p:cNvPicPr preferRelativeResize="0">
            <a:picLocks/>
          </p:cNvPicPr>
          <p:nvPr/>
        </p:nvPicPr>
        <p:blipFill rotWithShape="1">
          <a:blip r:embed="rId3">
            <a:alphaModFix/>
          </a:blip>
          <a:srcRect/>
          <a:stretch/>
        </p:blipFill>
        <p:spPr>
          <a:xfrm>
            <a:off x="609600" y="1200151"/>
            <a:ext cx="3863416" cy="2502770"/>
          </a:xfrm>
          <a:prstGeom prst="rect">
            <a:avLst/>
          </a:prstGeom>
          <a:noFill/>
          <a:ln>
            <a:noFill/>
          </a:ln>
        </p:spPr>
      </p:pic>
      <p:pic>
        <p:nvPicPr>
          <p:cNvPr id="5" name="Picture 4"/>
          <p:cNvPicPr/>
          <p:nvPr/>
        </p:nvPicPr>
        <p:blipFill>
          <a:blip r:embed="rId4"/>
          <a:stretch>
            <a:fillRect/>
          </a:stretch>
        </p:blipFill>
        <p:spPr>
          <a:xfrm>
            <a:off x="3714750" y="1714500"/>
            <a:ext cx="4743450" cy="2305050"/>
          </a:xfrm>
          <a:prstGeom prst="rect">
            <a:avLst/>
          </a:prstGeom>
        </p:spPr>
      </p:pic>
    </p:spTree>
    <p:extLst>
      <p:ext uri="{BB962C8B-B14F-4D97-AF65-F5344CB8AC3E}">
        <p14:creationId xmlns:p14="http://schemas.microsoft.com/office/powerpoint/2010/main" val="4070053412"/>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TextBox 1"/>
          <p:cNvSpPr txBox="1"/>
          <p:nvPr/>
        </p:nvSpPr>
        <p:spPr>
          <a:xfrm>
            <a:off x="2438399" y="453173"/>
            <a:ext cx="4297971" cy="430887"/>
          </a:xfrm>
          <a:prstGeom prst="rect">
            <a:avLst/>
          </a:prstGeom>
          <a:solidFill>
            <a:schemeClr val="bg1"/>
          </a:solidFill>
        </p:spPr>
        <p:txBody>
          <a:bodyPr wrap="none" rtlCol="0">
            <a:spAutoFit/>
          </a:bodyPr>
          <a:lstStyle/>
          <a:p>
            <a:r>
              <a:rPr lang="en-US" sz="2200" b="1" dirty="0" smtClean="0">
                <a:solidFill>
                  <a:srgbClr val="FF9E00"/>
                </a:solidFill>
                <a:latin typeface="Montserrat"/>
              </a:rPr>
              <a:t>THE EXCEL SEMINAR “A-HA!”</a:t>
            </a:r>
            <a:endParaRPr lang="en-US" sz="2200" b="1" dirty="0">
              <a:solidFill>
                <a:srgbClr val="FF9E00"/>
              </a:solidFill>
              <a:latin typeface="Montserrat"/>
            </a:endParaRPr>
          </a:p>
        </p:txBody>
      </p:sp>
      <p:pic>
        <p:nvPicPr>
          <p:cNvPr id="6" name="Shape 107"/>
          <p:cNvPicPr preferRelativeResize="0">
            <a:picLocks/>
          </p:cNvPicPr>
          <p:nvPr/>
        </p:nvPicPr>
        <p:blipFill rotWithShape="1">
          <a:blip r:embed="rId3">
            <a:alphaModFix/>
          </a:blip>
          <a:srcRect l="40838" t="5153" r="20832" b="8031"/>
          <a:stretch/>
        </p:blipFill>
        <p:spPr>
          <a:xfrm rot="5400000">
            <a:off x="2770193" y="-61773"/>
            <a:ext cx="3634381" cy="5526047"/>
          </a:xfrm>
          <a:prstGeom prst="rect">
            <a:avLst/>
          </a:prstGeom>
          <a:noFill/>
          <a:ln>
            <a:noFill/>
          </a:ln>
        </p:spPr>
      </p:pic>
      <p:cxnSp>
        <p:nvCxnSpPr>
          <p:cNvPr id="7" name="Shape 108"/>
          <p:cNvCxnSpPr/>
          <p:nvPr/>
        </p:nvCxnSpPr>
        <p:spPr>
          <a:xfrm rot="10800000" flipH="1">
            <a:off x="3657600" y="2329276"/>
            <a:ext cx="1404087" cy="276272"/>
          </a:xfrm>
          <a:prstGeom prst="straightConnector1">
            <a:avLst/>
          </a:prstGeom>
          <a:noFill/>
          <a:ln w="66675" cap="flat" cmpd="sng">
            <a:solidFill>
              <a:srgbClr val="FF0000"/>
            </a:solidFill>
            <a:prstDash val="solid"/>
            <a:miter/>
            <a:headEnd type="none" w="med" len="med"/>
            <a:tailEnd type="triangle" w="lg" len="lg"/>
          </a:ln>
        </p:spPr>
      </p:cxnSp>
    </p:spTree>
    <p:extLst>
      <p:ext uri="{BB962C8B-B14F-4D97-AF65-F5344CB8AC3E}">
        <p14:creationId xmlns:p14="http://schemas.microsoft.com/office/powerpoint/2010/main" val="3460168564"/>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5" name="TextBox 4"/>
          <p:cNvSpPr txBox="1"/>
          <p:nvPr/>
        </p:nvSpPr>
        <p:spPr>
          <a:xfrm>
            <a:off x="1625781" y="68257"/>
            <a:ext cx="5873724" cy="430887"/>
          </a:xfrm>
          <a:prstGeom prst="rect">
            <a:avLst/>
          </a:prstGeom>
          <a:solidFill>
            <a:schemeClr val="bg1"/>
          </a:solidFill>
        </p:spPr>
        <p:txBody>
          <a:bodyPr wrap="none" rtlCol="0">
            <a:spAutoFit/>
          </a:bodyPr>
          <a:lstStyle/>
          <a:p>
            <a:r>
              <a:rPr lang="en-US" sz="2200" b="1" dirty="0" smtClean="0">
                <a:solidFill>
                  <a:srgbClr val="FF9E00"/>
                </a:solidFill>
                <a:latin typeface="Montserrat"/>
              </a:rPr>
              <a:t>“EXCEL”ENT OPPORTUNITIES TO LEARN</a:t>
            </a:r>
            <a:endParaRPr lang="en-US" sz="2200" b="1" dirty="0">
              <a:solidFill>
                <a:srgbClr val="FF9E00"/>
              </a:solidFill>
              <a:latin typeface="Montserrat"/>
            </a:endParaRPr>
          </a:p>
        </p:txBody>
      </p:sp>
      <p:pic>
        <p:nvPicPr>
          <p:cNvPr id="6" name="Picture 5"/>
          <p:cNvPicPr/>
          <p:nvPr/>
        </p:nvPicPr>
        <p:blipFill>
          <a:blip r:embed="rId3"/>
          <a:stretch>
            <a:fillRect/>
          </a:stretch>
        </p:blipFill>
        <p:spPr>
          <a:xfrm>
            <a:off x="304800" y="971550"/>
            <a:ext cx="4972050" cy="2343149"/>
          </a:xfrm>
          <a:prstGeom prst="rect">
            <a:avLst/>
          </a:prstGeom>
        </p:spPr>
      </p:pic>
      <p:pic>
        <p:nvPicPr>
          <p:cNvPr id="7" name="Picture 6"/>
          <p:cNvPicPr/>
          <p:nvPr/>
        </p:nvPicPr>
        <p:blipFill rotWithShape="1">
          <a:blip r:embed="rId4"/>
          <a:srcRect r="17583"/>
          <a:stretch/>
        </p:blipFill>
        <p:spPr bwMode="auto">
          <a:xfrm>
            <a:off x="4745182" y="1003960"/>
            <a:ext cx="4099760" cy="1966182"/>
          </a:xfrm>
          <a:prstGeom prst="rect">
            <a:avLst/>
          </a:prstGeom>
          <a:ln>
            <a:noFill/>
          </a:ln>
          <a:extLst>
            <a:ext uri="{53640926-AAD7-44D8-BBD7-CCE9431645EC}">
              <a14:shadowObscured xmlns:a14="http://schemas.microsoft.com/office/drawing/2010/main"/>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974" y="3327317"/>
            <a:ext cx="7145337"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3210899"/>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1_Perdit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571</TotalTime>
  <Words>5952</Words>
  <Application>Microsoft Office PowerPoint</Application>
  <PresentationFormat>On-screen Show (16:9)</PresentationFormat>
  <Paragraphs>360</Paragraphs>
  <Slides>54</Slides>
  <Notes>44</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1_Perdita template</vt:lpstr>
      <vt:lpstr>Lessons in Leadership: Stories from the Field</vt:lpstr>
      <vt:lpstr>PowerPoint Presentation</vt:lpstr>
      <vt:lpstr>PowerPoint Presentation</vt:lpstr>
      <vt:lpstr>PowerPoint Presentation</vt:lpstr>
      <vt:lpstr>About 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ELUNA Conference Minneapolis, Minnesota May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LIAL?</vt:lpstr>
      <vt:lpstr>FOUR FRAME APPROACH TO UNDERSTANDING ORGANIZATIONS </vt:lpstr>
      <vt:lpstr>STRUCTURAL FRAME </vt:lpstr>
      <vt:lpstr>HUMAN RESOURCES FRAME </vt:lpstr>
      <vt:lpstr>POLITICAL FRAME </vt:lpstr>
      <vt:lpstr>SYMBOLIC FRAME </vt:lpstr>
      <vt:lpstr>LEADERSHIP ORIENTATIONS QUESTIONNAIRE </vt:lpstr>
      <vt:lpstr>CONSIDERING THE RESULTS </vt:lpstr>
      <vt:lpstr>BIBLIOGRAPHY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lpstr>SOURCES/CREDITS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Hussong-Christian, Uta</dc:creator>
  <cp:lastModifiedBy>Uta Hussong-Christian</cp:lastModifiedBy>
  <cp:revision>83</cp:revision>
  <dcterms:modified xsi:type="dcterms:W3CDTF">2016-05-04T00:07:46Z</dcterms:modified>
</cp:coreProperties>
</file>