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256" r:id="rId2"/>
    <p:sldId id="258" r:id="rId3"/>
    <p:sldId id="259" r:id="rId4"/>
    <p:sldId id="260" r:id="rId5"/>
    <p:sldId id="338" r:id="rId6"/>
    <p:sldId id="261" r:id="rId7"/>
    <p:sldId id="339" r:id="rId8"/>
    <p:sldId id="341" r:id="rId9"/>
    <p:sldId id="342" r:id="rId10"/>
    <p:sldId id="343" r:id="rId11"/>
    <p:sldId id="344" r:id="rId12"/>
    <p:sldId id="353" r:id="rId13"/>
    <p:sldId id="262" r:id="rId14"/>
    <p:sldId id="264" r:id="rId15"/>
    <p:sldId id="345" r:id="rId16"/>
    <p:sldId id="263" r:id="rId17"/>
    <p:sldId id="269" r:id="rId18"/>
    <p:sldId id="270" r:id="rId19"/>
    <p:sldId id="358" r:id="rId20"/>
    <p:sldId id="359" r:id="rId21"/>
    <p:sldId id="273" r:id="rId22"/>
    <p:sldId id="276" r:id="rId23"/>
    <p:sldId id="354" r:id="rId24"/>
    <p:sldId id="355" r:id="rId25"/>
    <p:sldId id="346" r:id="rId26"/>
    <p:sldId id="281" r:id="rId27"/>
    <p:sldId id="347" r:id="rId28"/>
    <p:sldId id="360" r:id="rId29"/>
    <p:sldId id="361" r:id="rId30"/>
    <p:sldId id="362" r:id="rId31"/>
    <p:sldId id="366" r:id="rId32"/>
    <p:sldId id="363" r:id="rId33"/>
    <p:sldId id="364" r:id="rId34"/>
    <p:sldId id="390" r:id="rId35"/>
    <p:sldId id="365" r:id="rId36"/>
    <p:sldId id="367" r:id="rId37"/>
    <p:sldId id="368" r:id="rId38"/>
    <p:sldId id="369" r:id="rId39"/>
    <p:sldId id="387" r:id="rId40"/>
    <p:sldId id="388" r:id="rId41"/>
    <p:sldId id="282" r:id="rId42"/>
    <p:sldId id="382" r:id="rId43"/>
    <p:sldId id="283" r:id="rId44"/>
    <p:sldId id="284" r:id="rId45"/>
    <p:sldId id="383" r:id="rId46"/>
    <p:sldId id="285" r:id="rId47"/>
    <p:sldId id="384" r:id="rId48"/>
    <p:sldId id="385" r:id="rId49"/>
    <p:sldId id="286" r:id="rId50"/>
    <p:sldId id="288" r:id="rId51"/>
    <p:sldId id="291" r:id="rId52"/>
    <p:sldId id="292" r:id="rId53"/>
    <p:sldId id="393" r:id="rId54"/>
    <p:sldId id="293" r:id="rId55"/>
    <p:sldId id="294" r:id="rId56"/>
    <p:sldId id="392" r:id="rId57"/>
    <p:sldId id="295" r:id="rId58"/>
    <p:sldId id="297" r:id="rId59"/>
    <p:sldId id="374" r:id="rId60"/>
    <p:sldId id="298" r:id="rId61"/>
    <p:sldId id="299" r:id="rId62"/>
    <p:sldId id="300" r:id="rId63"/>
    <p:sldId id="376" r:id="rId64"/>
    <p:sldId id="378" r:id="rId65"/>
    <p:sldId id="377" r:id="rId66"/>
    <p:sldId id="389" r:id="rId67"/>
    <p:sldId id="301" r:id="rId68"/>
    <p:sldId id="302" r:id="rId69"/>
    <p:sldId id="386" r:id="rId70"/>
    <p:sldId id="303" r:id="rId71"/>
    <p:sldId id="304" r:id="rId72"/>
    <p:sldId id="348" r:id="rId73"/>
    <p:sldId id="308" r:id="rId74"/>
    <p:sldId id="309" r:id="rId75"/>
    <p:sldId id="349" r:id="rId76"/>
    <p:sldId id="310" r:id="rId77"/>
    <p:sldId id="351" r:id="rId78"/>
    <p:sldId id="311" r:id="rId79"/>
    <p:sldId id="391" r:id="rId80"/>
    <p:sldId id="356" r:id="rId81"/>
    <p:sldId id="375" r:id="rId82"/>
    <p:sldId id="370" r:id="rId83"/>
    <p:sldId id="371" r:id="rId84"/>
    <p:sldId id="335" r:id="rId85"/>
    <p:sldId id="312" r:id="rId86"/>
    <p:sldId id="313" r:id="rId87"/>
    <p:sldId id="379" r:id="rId88"/>
    <p:sldId id="380" r:id="rId89"/>
    <p:sldId id="317" r:id="rId90"/>
    <p:sldId id="373" r:id="rId91"/>
    <p:sldId id="372" r:id="rId92"/>
    <p:sldId id="316" r:id="rId93"/>
    <p:sldId id="357" r:id="rId94"/>
    <p:sldId id="381" r:id="rId95"/>
    <p:sldId id="257" r:id="rId96"/>
    <p:sldId id="336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180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1CAB8-D678-42F8-9DBC-8F5F272A6305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F7DD0-D659-4AA1-B280-103D4500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64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541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think about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469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</a:t>
            </a:r>
            <a:r>
              <a:rPr lang="en-US" smtClean="0"/>
              <a:t>think about</a:t>
            </a:r>
            <a:r>
              <a:rPr lang="en-US" baseline="0" smtClean="0"/>
              <a:t> this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497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137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981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652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628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570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162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693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15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280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624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814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5065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936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387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4792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608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164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1878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7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9077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150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6544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2329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2329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382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4491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5985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9012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9012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90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49907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7550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2886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3758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9252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2386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56634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91527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1205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7261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67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2796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14433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8254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91180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39714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84336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9953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1049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2296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0918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52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think about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2933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01275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47515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74389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 or purple tint;</a:t>
            </a:r>
            <a:r>
              <a:rPr lang="en-US" baseline="0" dirty="0" smtClean="0"/>
              <a:t> can see are where data was written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62965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1445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14456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11159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92851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http://www.tvshowsondvd.com/n/3997 stretches</a:t>
            </a:r>
            <a:r>
              <a:rPr lang="en-US" baseline="0" dirty="0" smtClean="0"/>
              <a:t> to fit screen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9285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93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think about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83436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9781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07166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59863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04223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48721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94979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59502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50678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50678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461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think about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68694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20453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35897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82859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83690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82827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17335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90522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68033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83642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177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always think about</a:t>
            </a:r>
            <a:r>
              <a:rPr lang="en-US" baseline="0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F7DD0-D659-4AA1-B280-103D45002D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98021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070818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40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4453-0601-45E3-96F2-6BE07A87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ereoscopic_video_game" TargetMode="External"/><Relationship Id="rId2" Type="http://schemas.openxmlformats.org/officeDocument/2006/relationships/hyperlink" Target="https://en.wikipedia.org/wiki/Video_game_graph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acinc.org/drupal/capc_files/DVD_RDA_Guide.pdf" TargetMode="External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.stanford.edu/metadata-department/clone-video-cataloging-guidelines" TargetMode="External"/><Relationship Id="rId5" Type="http://schemas.openxmlformats.org/officeDocument/2006/relationships/hyperlink" Target="http://www.olacinc.org/drupal/capc_files/GameBestPractices.pdf" TargetMode="External"/><Relationship Id="rId4" Type="http://schemas.openxmlformats.org/officeDocument/2006/relationships/hyperlink" Target="http://www.olacinc.org/drupal/capc_files/Streaming_Media_RDA.pdf" TargetMode="Externa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RDA &amp; </a:t>
            </a:r>
            <a:br>
              <a:rPr lang="en-US" sz="4800" b="1" dirty="0" smtClean="0"/>
            </a:br>
            <a:r>
              <a:rPr lang="en-US" sz="4800" b="1" dirty="0" smtClean="0"/>
              <a:t>Moving Images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124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Oregon Library Association Conference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April 22, 2016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Kelley McGrath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University of Oregon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2.1.2.2 Basis for Identification of the Resource</a:t>
            </a:r>
          </a:p>
          <a:p>
            <a:pPr algn="ctr">
              <a:buNone/>
            </a:pPr>
            <a:r>
              <a:rPr lang="en-US" b="1" dirty="0"/>
              <a:t>Multiple Works on Single Unit: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 source of info that identifies whole;</a:t>
            </a:r>
          </a:p>
          <a:p>
            <a:pPr algn="ctr">
              <a:buNone/>
            </a:pPr>
            <a:r>
              <a:rPr lang="en-US" dirty="0" smtClean="0"/>
              <a:t>Prefer</a:t>
            </a:r>
            <a:r>
              <a:rPr lang="en-US" dirty="0" smtClean="0">
                <a:solidFill>
                  <a:srgbClr val="FF0000"/>
                </a:solidFill>
              </a:rPr>
              <a:t> source with title identifying a </a:t>
            </a:r>
            <a:r>
              <a:rPr lang="en-US" b="1" dirty="0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predominant</a:t>
            </a:r>
            <a:r>
              <a:rPr lang="en-US" dirty="0" smtClean="0">
                <a:solidFill>
                  <a:srgbClr val="FF0000"/>
                </a:solidFill>
              </a:rPr>
              <a:t> work or content</a:t>
            </a:r>
          </a:p>
          <a:p>
            <a:pPr algn="ctr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dirty="0" smtClean="0">
                <a:sym typeface="Wingdings" pitchFamily="2" charset="2"/>
              </a:rPr>
              <a:t>Feature film with making-of featurette, game and still photos</a:t>
            </a:r>
          </a:p>
          <a:p>
            <a:pPr>
              <a:buFont typeface="Wingdings"/>
              <a:buChar char="à"/>
            </a:pPr>
            <a:r>
              <a:rPr lang="en-US" dirty="0"/>
              <a:t>U</a:t>
            </a:r>
            <a:r>
              <a:rPr lang="en-US" dirty="0" smtClean="0"/>
              <a:t>se source identifying main or predominant work to identify the resource as a whole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2.1.2.2 Basis for Identification of the Resource</a:t>
            </a:r>
          </a:p>
          <a:p>
            <a:pPr algn="ctr">
              <a:buNone/>
            </a:pPr>
            <a:r>
              <a:rPr lang="en-US" b="1" dirty="0"/>
              <a:t>Multiple Works on Single Unit: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 source of info that identifies whole;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 source with title identifying a main or predominant work or content</a:t>
            </a:r>
          </a:p>
          <a:p>
            <a:pPr algn="ctr">
              <a:buNone/>
            </a:pPr>
            <a:r>
              <a:rPr lang="en-US" dirty="0" smtClean="0"/>
              <a:t>Combine</a:t>
            </a:r>
            <a:r>
              <a:rPr lang="en-US" dirty="0" smtClean="0">
                <a:solidFill>
                  <a:srgbClr val="FF0000"/>
                </a:solidFill>
              </a:rPr>
              <a:t> sources with titles identifying </a:t>
            </a:r>
            <a:r>
              <a:rPr lang="en-US" dirty="0" err="1" smtClean="0">
                <a:solidFill>
                  <a:srgbClr val="FF0000"/>
                </a:solidFill>
              </a:rPr>
              <a:t>indiv</a:t>
            </a:r>
            <a:r>
              <a:rPr lang="en-US" dirty="0" smtClean="0">
                <a:solidFill>
                  <a:srgbClr val="FF0000"/>
                </a:solidFill>
              </a:rPr>
              <a:t>. works</a:t>
            </a:r>
          </a:p>
          <a:p>
            <a:pPr lvl="1">
              <a:buNone/>
            </a:pPr>
            <a:r>
              <a:rPr lang="en-US" sz="3200" dirty="0" smtClean="0">
                <a:sym typeface="Wingdings" pitchFamily="2" charset="2"/>
              </a:rPr>
              <a:t>Two feature films on a single disc with no collective title</a:t>
            </a:r>
          </a:p>
          <a:p>
            <a:pPr>
              <a:buFont typeface="Wingdings"/>
              <a:buChar char="à"/>
            </a:pPr>
            <a:endParaRPr lang="en-US" sz="15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/>
              <a:t>Use sources of information identifying the individual contents as collective source of information for the whole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2.1.2.3 Basis for Identification of the Resource</a:t>
            </a:r>
          </a:p>
          <a:p>
            <a:pPr algn="ctr">
              <a:buNone/>
            </a:pPr>
            <a:r>
              <a:rPr lang="en-US" b="1" dirty="0" smtClean="0"/>
              <a:t>Multiple Units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Five options</a:t>
            </a:r>
          </a:p>
          <a:p>
            <a:pPr algn="ctr">
              <a:buNone/>
            </a:pPr>
            <a:r>
              <a:rPr lang="en-US" dirty="0" smtClean="0"/>
              <a:t>No order of preference</a:t>
            </a:r>
          </a:p>
          <a:p>
            <a:pPr algn="ctr">
              <a:buNone/>
            </a:pPr>
            <a:r>
              <a:rPr lang="en-US" dirty="0" smtClean="0"/>
              <a:t>Generally, prefer a source with a collective 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0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  <a:cs typeface="FrankRuehl" pitchFamily="34" charset="-79"/>
              </a:rPr>
              <a:t>Preferred Source of Info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2.2.2.3 Moving Images</a:t>
            </a: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Title frame(s) or screen(s)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0" indent="0">
              <a:buNone/>
            </a:pPr>
            <a:r>
              <a:rPr lang="en-US" sz="3000" dirty="0" smtClean="0"/>
              <a:t>Generally, don’t consider</a:t>
            </a:r>
          </a:p>
          <a:p>
            <a:pPr marL="0" indent="0">
              <a:buNone/>
            </a:pPr>
            <a:r>
              <a:rPr lang="en-US" sz="3000" dirty="0" smtClean="0"/>
              <a:t>logo screens part of the</a:t>
            </a:r>
          </a:p>
          <a:p>
            <a:pPr marL="0" indent="0">
              <a:buNone/>
            </a:pPr>
            <a:r>
              <a:rPr lang="en-US" sz="3000" dirty="0" smtClean="0"/>
              <a:t>title frames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3384406"/>
            <a:ext cx="35814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84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Preferred Source of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2.2.2.3.1 Moving Images </a:t>
            </a:r>
          </a:p>
          <a:p>
            <a:pPr marL="0" indent="0">
              <a:buNone/>
            </a:pPr>
            <a:r>
              <a:rPr lang="en-US" b="1" dirty="0" smtClean="0"/>
              <a:t>Tangible Carrier; No Title Frames or Screens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dirty="0" smtClean="0"/>
              <a:t>Label permanently affixed to resource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Container or accompanying material (for comprehensive description)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Internal source, such as a disc menu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Another source forming part of the resource; prefer formally-presented titles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42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Preferred Source of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2.2.2.3.2 Moving Images </a:t>
            </a:r>
          </a:p>
          <a:p>
            <a:pPr marL="0" indent="0">
              <a:buNone/>
            </a:pPr>
            <a:r>
              <a:rPr lang="en-US" b="1" dirty="0" smtClean="0"/>
              <a:t>Online; No Title Frames or Screens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dirty="0" smtClean="0"/>
              <a:t>Textual content (Web page)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Embedded metadata in textual form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Another source forming part of the resource; prefer formally-presented titles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5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Preferred Source of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2.2.2.3 </a:t>
            </a:r>
            <a:r>
              <a:rPr lang="en-US" b="1" dirty="0" smtClean="0"/>
              <a:t>Moving Images: </a:t>
            </a:r>
            <a:r>
              <a:rPr lang="en-US" b="1" i="1" dirty="0" smtClean="0">
                <a:solidFill>
                  <a:srgbClr val="FF0000"/>
                </a:solidFill>
              </a:rPr>
              <a:t>Alternative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600" dirty="0" smtClean="0"/>
              <a:t>Use </a:t>
            </a:r>
            <a:r>
              <a:rPr lang="en-US" sz="3600" dirty="0"/>
              <a:t>a </a:t>
            </a:r>
            <a:r>
              <a:rPr lang="en-US" sz="3600" b="1" i="1" dirty="0">
                <a:solidFill>
                  <a:srgbClr val="FF0000"/>
                </a:solidFill>
              </a:rPr>
              <a:t>label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with a title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permanently </a:t>
            </a:r>
            <a:r>
              <a:rPr lang="en-US" sz="3600" dirty="0"/>
              <a:t>printed on or affixed </a:t>
            </a:r>
            <a:r>
              <a:rPr lang="en-US" sz="3600" dirty="0" smtClean="0"/>
              <a:t>to resource (not container or accompanying material)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600" dirty="0" smtClean="0"/>
              <a:t>Example: a </a:t>
            </a:r>
            <a:r>
              <a:rPr lang="en-US" sz="3600" dirty="0"/>
              <a:t>label on a </a:t>
            </a:r>
            <a:r>
              <a:rPr lang="en-US" sz="3600" dirty="0" smtClean="0"/>
              <a:t>videodisc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7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Note on Source of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2.17.2.3 </a:t>
            </a:r>
            <a:r>
              <a:rPr lang="en-US" sz="4000" b="1" dirty="0"/>
              <a:t>Note on source of title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900" dirty="0"/>
              <a:t>Make a note on the source from which the title proper is taken if </a:t>
            </a:r>
            <a:r>
              <a:rPr lang="en-US" sz="3900" dirty="0" smtClean="0"/>
              <a:t>not using </a:t>
            </a:r>
            <a:r>
              <a:rPr lang="en-US" sz="3900" dirty="0"/>
              <a:t>the title frame or title </a:t>
            </a:r>
            <a:r>
              <a:rPr lang="en-US" sz="3900" dirty="0" smtClean="0"/>
              <a:t>screen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3900" dirty="0" smtClean="0"/>
              <a:t>500  Title from disc label.</a:t>
            </a:r>
          </a:p>
          <a:p>
            <a:pPr marL="742950" indent="-742950">
              <a:buNone/>
            </a:pPr>
            <a:r>
              <a:rPr lang="en-US" sz="4000" dirty="0" smtClean="0"/>
              <a:t>588 Description based on online resource; title from title screen (Alexander Street Press, viewed November 26, 2012).</a:t>
            </a:r>
          </a:p>
          <a:p>
            <a:pPr marL="514350" indent="-51435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3900" dirty="0" smtClean="0"/>
              <a:t>*Use 500 for this note, based on Toolkit mapping, except when following PN guidelines and combining with description based on note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6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2.3.3 Parallel Title Proper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Source: any source within resource if title proper is from resource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dirty="0" smtClean="0"/>
              <a:t>Could include optional subtitles on DVDs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7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2.3.6 Variant </a:t>
            </a:r>
            <a:r>
              <a:rPr lang="en-US" b="1" dirty="0">
                <a:latin typeface="Arial Rounded MT Bold" pitchFamily="34" charset="0"/>
              </a:rPr>
              <a:t>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Source: any source 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4000" dirty="0" smtClean="0"/>
              <a:t>Include any variants that are likely to help someone find or identify the resource</a:t>
            </a:r>
          </a:p>
          <a:p>
            <a:pPr marL="0" indent="0">
              <a:buNone/>
            </a:pPr>
            <a:endParaRPr lang="en-US" sz="1300" dirty="0"/>
          </a:p>
          <a:p>
            <a:pPr marL="859536" lvl="1" indent="-457200">
              <a:buNone/>
            </a:pPr>
            <a:r>
              <a:rPr lang="en-US" sz="3600" dirty="0"/>
              <a:t>245 00 </a:t>
            </a:r>
            <a:r>
              <a:rPr lang="en-US" sz="3600" dirty="0" smtClean="0"/>
              <a:t>ǂa </a:t>
            </a:r>
            <a:r>
              <a:rPr lang="en-US" sz="3600" dirty="0"/>
              <a:t>Alex Cox's Highway patrolman = </a:t>
            </a:r>
            <a:r>
              <a:rPr lang="en-US" sz="3600" dirty="0" smtClean="0"/>
              <a:t>ǂb El </a:t>
            </a:r>
            <a:r>
              <a:rPr lang="en-US" sz="3600" dirty="0" err="1"/>
              <a:t>patrullero</a:t>
            </a:r>
            <a:r>
              <a:rPr lang="en-US" sz="3600" dirty="0"/>
              <a:t> </a:t>
            </a:r>
          </a:p>
          <a:p>
            <a:pPr marL="400050" lvl="1" indent="0">
              <a:buNone/>
            </a:pPr>
            <a:r>
              <a:rPr lang="en-US" sz="3600" dirty="0"/>
              <a:t>246 3</a:t>
            </a:r>
            <a:r>
              <a:rPr lang="en-US" sz="3600" b="1" i="1" dirty="0">
                <a:solidFill>
                  <a:srgbClr val="FF0000"/>
                </a:solidFill>
              </a:rPr>
              <a:t>1</a:t>
            </a:r>
            <a:r>
              <a:rPr lang="en-US" sz="3600" dirty="0"/>
              <a:t> </a:t>
            </a:r>
            <a:r>
              <a:rPr lang="en-US" sz="3600" dirty="0" smtClean="0"/>
              <a:t>ǂa </a:t>
            </a:r>
            <a:r>
              <a:rPr lang="en-US" sz="3600" dirty="0" err="1"/>
              <a:t>Patrullero</a:t>
            </a:r>
            <a:r>
              <a:rPr lang="en-US" sz="3600" dirty="0"/>
              <a:t> </a:t>
            </a:r>
          </a:p>
          <a:p>
            <a:pPr marL="400050" lvl="1" indent="0">
              <a:buNone/>
            </a:pPr>
            <a:r>
              <a:rPr lang="en-US" sz="3600" dirty="0"/>
              <a:t>246 3</a:t>
            </a:r>
            <a:r>
              <a:rPr lang="en-US" sz="3600" b="1" i="1" dirty="0">
                <a:solidFill>
                  <a:srgbClr val="FF0000"/>
                </a:solidFill>
              </a:rPr>
              <a:t>0</a:t>
            </a:r>
            <a:r>
              <a:rPr lang="en-US" sz="3600" dirty="0"/>
              <a:t> </a:t>
            </a:r>
            <a:r>
              <a:rPr lang="en-US" sz="3600" dirty="0" smtClean="0"/>
              <a:t>ǂa </a:t>
            </a:r>
            <a:r>
              <a:rPr lang="en-US" sz="3600" dirty="0"/>
              <a:t>Highway patrolman 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2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Caveat</a:t>
            </a:r>
            <a:endParaRPr lang="en-US" b="1" dirty="0">
              <a:latin typeface="Arial Rounded MT Bold" pitchFamily="34" charset="0"/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views </a:t>
            </a:r>
            <a:r>
              <a:rPr lang="en-US" dirty="0" smtClean="0"/>
              <a:t>and interpretations expressed in this presentation are my own and do not necessarily reflect the opinions of anyone else.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Not as finished as I would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53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2.3.6 Variant </a:t>
            </a:r>
            <a:r>
              <a:rPr lang="en-US" b="1" dirty="0">
                <a:latin typeface="Arial Rounded MT Bold" pitchFamily="34" charset="0"/>
              </a:rPr>
              <a:t>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245 </a:t>
            </a:r>
            <a:r>
              <a:rPr lang="en-US" sz="3600" dirty="0"/>
              <a:t>00 </a:t>
            </a:r>
            <a:r>
              <a:rPr lang="en-US" sz="3600" dirty="0" smtClean="0"/>
              <a:t>ǂa </a:t>
            </a:r>
            <a:r>
              <a:rPr lang="en-US" sz="3600" dirty="0"/>
              <a:t>Fast </a:t>
            </a:r>
            <a:r>
              <a:rPr lang="en-US" sz="3600" dirty="0" smtClean="0"/>
              <a:t>fitness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600" dirty="0"/>
              <a:t>246 1_ </a:t>
            </a:r>
            <a:r>
              <a:rPr lang="en-US" sz="3600" dirty="0" err="1" smtClean="0"/>
              <a:t>ǂi</a:t>
            </a:r>
            <a:r>
              <a:rPr lang="en-US" sz="3600" dirty="0" smtClean="0"/>
              <a:t> </a:t>
            </a:r>
            <a:r>
              <a:rPr lang="en-US" sz="3600" dirty="0"/>
              <a:t>Title on </a:t>
            </a:r>
            <a:r>
              <a:rPr lang="en-US" sz="3600" b="1" i="1" dirty="0">
                <a:solidFill>
                  <a:srgbClr val="FF0000"/>
                </a:solidFill>
              </a:rPr>
              <a:t>disc label</a:t>
            </a:r>
            <a:r>
              <a:rPr lang="en-US" sz="3600" dirty="0"/>
              <a:t>: </a:t>
            </a:r>
            <a:r>
              <a:rPr lang="en-US" sz="3600" dirty="0" smtClean="0"/>
              <a:t>ǂa </a:t>
            </a:r>
            <a:r>
              <a:rPr lang="en-US" sz="3600" dirty="0"/>
              <a:t>Ben </a:t>
            </a:r>
            <a:r>
              <a:rPr lang="en-US" sz="3600" dirty="0" err="1"/>
              <a:t>Salz’s</a:t>
            </a:r>
            <a:r>
              <a:rPr lang="en-US" sz="3600" dirty="0"/>
              <a:t> Fast fitness </a:t>
            </a:r>
            <a:endParaRPr lang="en-US" sz="3500" dirty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3600" dirty="0" smtClean="0"/>
              <a:t>246 </a:t>
            </a:r>
            <a:r>
              <a:rPr lang="en-US" sz="3600" dirty="0"/>
              <a:t>1_ </a:t>
            </a:r>
            <a:r>
              <a:rPr lang="en-US" sz="3600" dirty="0" err="1" smtClean="0"/>
              <a:t>ǂi</a:t>
            </a:r>
            <a:r>
              <a:rPr lang="en-US" sz="3600" dirty="0" smtClean="0"/>
              <a:t> </a:t>
            </a:r>
            <a:r>
              <a:rPr lang="en-US" sz="3600" dirty="0"/>
              <a:t>T</a:t>
            </a:r>
            <a:r>
              <a:rPr lang="en-US" sz="3600" dirty="0" smtClean="0"/>
              <a:t>itle </a:t>
            </a:r>
            <a:r>
              <a:rPr lang="en-US" sz="3600" dirty="0"/>
              <a:t>on </a:t>
            </a:r>
            <a:r>
              <a:rPr lang="en-US" sz="3600" b="1" i="1" dirty="0">
                <a:solidFill>
                  <a:srgbClr val="FF0000"/>
                </a:solidFill>
              </a:rPr>
              <a:t>container</a:t>
            </a:r>
            <a:r>
              <a:rPr lang="en-US" sz="3600" dirty="0"/>
              <a:t>: </a:t>
            </a:r>
            <a:r>
              <a:rPr lang="en-US" sz="3600" dirty="0" smtClean="0"/>
              <a:t>ǂa </a:t>
            </a:r>
            <a:r>
              <a:rPr lang="en-US" sz="3600" dirty="0"/>
              <a:t>Fast fitness </a:t>
            </a:r>
            <a:r>
              <a:rPr lang="en-US" sz="3600" dirty="0" smtClean="0"/>
              <a:t>: ǂb 30-minute </a:t>
            </a:r>
            <a:r>
              <a:rPr lang="en-US" sz="3600" dirty="0"/>
              <a:t>fitness regimen for women on the go</a:t>
            </a:r>
            <a:r>
              <a:rPr lang="en-US" sz="3600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95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Rounded MT Bold" pitchFamily="34" charset="0"/>
              </a:rPr>
              <a:t>Statements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2.4.1.1 </a:t>
            </a:r>
            <a:r>
              <a:rPr lang="en-US" b="1" dirty="0" smtClean="0"/>
              <a:t>Scope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3400" dirty="0"/>
              <a:t>a statement relating to the identification and/or function of any persons, families, or corporate bodies responsible for the </a:t>
            </a:r>
            <a:r>
              <a:rPr lang="en-US" sz="3400" b="1" i="1" dirty="0">
                <a:solidFill>
                  <a:srgbClr val="FF0000"/>
                </a:solidFill>
              </a:rPr>
              <a:t>creation</a:t>
            </a:r>
            <a:r>
              <a:rPr lang="en-US" sz="3400" dirty="0"/>
              <a:t> of, or </a:t>
            </a:r>
            <a:r>
              <a:rPr lang="en-US" sz="3400" b="1" i="1" dirty="0">
                <a:solidFill>
                  <a:srgbClr val="FF0000"/>
                </a:solidFill>
              </a:rPr>
              <a:t>contributing</a:t>
            </a:r>
            <a:r>
              <a:rPr lang="en-US" sz="3400" dirty="0"/>
              <a:t> to the realization of, the </a:t>
            </a:r>
            <a:r>
              <a:rPr lang="en-US" sz="3400" b="1" i="1" dirty="0">
                <a:solidFill>
                  <a:srgbClr val="FF0000"/>
                </a:solidFill>
              </a:rPr>
              <a:t>intellectual or artistic content </a:t>
            </a:r>
            <a:r>
              <a:rPr lang="en-US" sz="3400" dirty="0"/>
              <a:t>of a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6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Rounded MT Bold" pitchFamily="34" charset="0"/>
              </a:rPr>
              <a:t>Statements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2.4.2.3 Recording </a:t>
            </a:r>
            <a:r>
              <a:rPr lang="en-US" b="1" dirty="0" smtClean="0"/>
              <a:t>Statements of </a:t>
            </a:r>
          </a:p>
          <a:p>
            <a:pPr marL="0" indent="0">
              <a:buNone/>
            </a:pPr>
            <a:r>
              <a:rPr lang="en-US" b="1" dirty="0" smtClean="0"/>
              <a:t>Responsibility Relating </a:t>
            </a:r>
            <a:r>
              <a:rPr lang="en-US" b="1" dirty="0"/>
              <a:t>to </a:t>
            </a:r>
            <a:r>
              <a:rPr lang="en-US" b="1" dirty="0" smtClean="0"/>
              <a:t>Title </a:t>
            </a:r>
            <a:r>
              <a:rPr lang="en-US" b="1" dirty="0"/>
              <a:t>Proper </a:t>
            </a:r>
            <a:endParaRPr lang="en-US" b="1" dirty="0" smtClean="0"/>
          </a:p>
          <a:p>
            <a:endParaRPr lang="en-US" sz="1500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not all statements of responsibility appearing on the source or sources of information are being recorded, </a:t>
            </a:r>
            <a:r>
              <a:rPr lang="en-US" sz="3600" b="1" i="1" dirty="0">
                <a:solidFill>
                  <a:srgbClr val="FF0000"/>
                </a:solidFill>
              </a:rPr>
              <a:t>give preference to those identifying creators of the intellectual or artistic content</a:t>
            </a:r>
            <a:r>
              <a:rPr lang="en-US" sz="3600" dirty="0"/>
              <a:t>. 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8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Rounded MT Bold" pitchFamily="34" charset="0"/>
              </a:rPr>
              <a:t>Statements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2.4.2.3 Recording </a:t>
            </a:r>
            <a:r>
              <a:rPr lang="en-US" b="1" dirty="0" smtClean="0"/>
              <a:t>Statements of </a:t>
            </a:r>
          </a:p>
          <a:p>
            <a:pPr marL="0" indent="0">
              <a:buNone/>
            </a:pPr>
            <a:r>
              <a:rPr lang="en-US" b="1" dirty="0" smtClean="0"/>
              <a:t>Responsibility Relating </a:t>
            </a:r>
            <a:r>
              <a:rPr lang="en-US" b="1" dirty="0"/>
              <a:t>to </a:t>
            </a:r>
            <a:r>
              <a:rPr lang="en-US" b="1" dirty="0" smtClean="0"/>
              <a:t>Title </a:t>
            </a:r>
            <a:r>
              <a:rPr lang="en-US" b="1" dirty="0"/>
              <a:t>Proper </a:t>
            </a:r>
            <a:endParaRPr lang="en-US" b="1" dirty="0" smtClean="0"/>
          </a:p>
          <a:p>
            <a:endParaRPr lang="en-US" sz="15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case of doubt, </a:t>
            </a:r>
            <a:r>
              <a:rPr lang="en-US" sz="3600" b="1" i="1" dirty="0"/>
              <a:t>record the first statement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RDA </a:t>
            </a:r>
            <a:r>
              <a:rPr lang="en-US" sz="3600" dirty="0"/>
              <a:t>small print: If more than one statement of responsibility relating to title proper appears on the source of information, only </a:t>
            </a:r>
            <a:r>
              <a:rPr lang="en-US" sz="3600" b="1" i="1" dirty="0">
                <a:solidFill>
                  <a:srgbClr val="FF0000"/>
                </a:solidFill>
              </a:rPr>
              <a:t>the first recorded is required</a:t>
            </a:r>
            <a:r>
              <a:rPr lang="en-US" sz="3600" dirty="0"/>
              <a:t>.</a:t>
            </a:r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8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Rounded MT Bold" pitchFamily="34" charset="0"/>
              </a:rPr>
              <a:t>Statements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2.4.2.3 Recording </a:t>
            </a:r>
            <a:r>
              <a:rPr lang="en-US" b="1" dirty="0" smtClean="0"/>
              <a:t>Statements of </a:t>
            </a:r>
          </a:p>
          <a:p>
            <a:pPr marL="0" indent="0">
              <a:buNone/>
            </a:pPr>
            <a:r>
              <a:rPr lang="en-US" b="1" dirty="0" smtClean="0"/>
              <a:t>Responsibility Relating </a:t>
            </a:r>
            <a:r>
              <a:rPr lang="en-US" b="1" dirty="0"/>
              <a:t>to </a:t>
            </a:r>
            <a:r>
              <a:rPr lang="en-US" b="1" dirty="0" smtClean="0"/>
              <a:t>Title </a:t>
            </a:r>
            <a:r>
              <a:rPr lang="en-US" b="1" dirty="0"/>
              <a:t>Proper </a:t>
            </a:r>
            <a:endParaRPr lang="en-US" b="1" dirty="0" smtClean="0"/>
          </a:p>
          <a:p>
            <a:endParaRPr lang="en-US" sz="1500" dirty="0" smtClean="0"/>
          </a:p>
          <a:p>
            <a:r>
              <a:rPr lang="en-US" sz="3600" dirty="0" smtClean="0"/>
              <a:t>Doesn’t mean you have to record the first statement that appears</a:t>
            </a:r>
          </a:p>
          <a:p>
            <a:r>
              <a:rPr lang="en-US" sz="3600" dirty="0" smtClean="0"/>
              <a:t>Have to </a:t>
            </a:r>
            <a:r>
              <a:rPr lang="en-US" sz="3600" b="1" i="1" dirty="0" smtClean="0">
                <a:solidFill>
                  <a:srgbClr val="FF0000"/>
                </a:solidFill>
              </a:rPr>
              <a:t>record at least one statement</a:t>
            </a:r>
            <a:r>
              <a:rPr lang="en-US" sz="3600" dirty="0" smtClean="0"/>
              <a:t>; preferring one that identifies creators of the intellectual or artistic content</a:t>
            </a:r>
            <a:endParaRPr lang="en-US" sz="3600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4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 Rounded MT Bold" pitchFamily="34" charset="0"/>
              </a:rPr>
              <a:t>Statements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2.17.3.5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Other Information Relating to a Statement of Responsibility</a:t>
            </a:r>
            <a:endParaRPr lang="en-US" sz="1500" dirty="0" smtClean="0"/>
          </a:p>
          <a:p>
            <a:r>
              <a:rPr lang="en-US" sz="3600" dirty="0" smtClean="0"/>
              <a:t>Note</a:t>
            </a:r>
          </a:p>
          <a:p>
            <a:r>
              <a:rPr lang="en-US" sz="3600" dirty="0" smtClean="0"/>
              <a:t>Includes info not recorded in SOR if considered important</a:t>
            </a:r>
          </a:p>
          <a:p>
            <a:r>
              <a:rPr lang="en-US" sz="3600" dirty="0" smtClean="0"/>
              <a:t>Include a word or short phrase to clarify the role</a:t>
            </a:r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2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Responsibility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SOR: </a:t>
            </a:r>
            <a:r>
              <a:rPr lang="en-US" sz="3600" dirty="0" smtClean="0">
                <a:solidFill>
                  <a:srgbClr val="FF0000"/>
                </a:solidFill>
              </a:rPr>
              <a:t>an</a:t>
            </a:r>
            <a:r>
              <a:rPr lang="en-US" sz="3600" dirty="0" smtClean="0"/>
              <a:t> </a:t>
            </a:r>
            <a:r>
              <a:rPr lang="en-US" sz="3600" dirty="0"/>
              <a:t>RKO Radio </a:t>
            </a:r>
            <a:r>
              <a:rPr lang="en-US" sz="3600" dirty="0" smtClean="0">
                <a:solidFill>
                  <a:srgbClr val="FF0000"/>
                </a:solidFill>
              </a:rPr>
              <a:t>picture</a:t>
            </a:r>
            <a:r>
              <a:rPr lang="en-US" sz="3600" dirty="0" smtClean="0"/>
              <a:t> 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/>
              <a:t> Mercury </a:t>
            </a:r>
            <a:r>
              <a:rPr lang="en-US" sz="3600" dirty="0">
                <a:solidFill>
                  <a:srgbClr val="FF0000"/>
                </a:solidFill>
              </a:rPr>
              <a:t>production</a:t>
            </a:r>
            <a:r>
              <a:rPr lang="en-US" sz="3600" dirty="0"/>
              <a:t> ; </a:t>
            </a:r>
            <a:r>
              <a:rPr lang="en-US" sz="3600" dirty="0">
                <a:solidFill>
                  <a:srgbClr val="FF0000"/>
                </a:solidFill>
              </a:rPr>
              <a:t>original screen play</a:t>
            </a:r>
            <a:r>
              <a:rPr lang="en-US" sz="3600" dirty="0"/>
              <a:t>, Herman J. Mankiewicz, Orson Welles 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FF0000"/>
                </a:solidFill>
              </a:rPr>
              <a:t>direction-production</a:t>
            </a:r>
            <a:r>
              <a:rPr lang="en-US" sz="3600" dirty="0"/>
              <a:t>, Orson Welles</a:t>
            </a:r>
            <a:r>
              <a:rPr lang="en-US" sz="3600" dirty="0" smtClean="0"/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Cast</a:t>
            </a:r>
            <a:r>
              <a:rPr lang="en-US" sz="3600" dirty="0" smtClean="0"/>
              <a:t>: </a:t>
            </a:r>
            <a:r>
              <a:rPr lang="en-US" sz="3600" dirty="0"/>
              <a:t>Joseph Cotton, Dorothy </a:t>
            </a:r>
            <a:r>
              <a:rPr lang="en-US" sz="3600" dirty="0" err="1"/>
              <a:t>Comingore</a:t>
            </a:r>
            <a:r>
              <a:rPr lang="en-US" sz="3600" dirty="0"/>
              <a:t>, Agnes </a:t>
            </a:r>
            <a:r>
              <a:rPr lang="en-US" sz="3600" dirty="0" err="1" smtClean="0"/>
              <a:t>Moorehead</a:t>
            </a:r>
            <a:r>
              <a:rPr lang="en-US" sz="3600" dirty="0" smtClean="0"/>
              <a:t>…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Photography</a:t>
            </a:r>
            <a:r>
              <a:rPr lang="en-US" sz="3600" dirty="0"/>
              <a:t>, Gregg </a:t>
            </a:r>
            <a:r>
              <a:rPr lang="en-US" sz="3600" dirty="0" err="1"/>
              <a:t>Toland</a:t>
            </a:r>
            <a:r>
              <a:rPr lang="en-US" sz="3600" dirty="0"/>
              <a:t> 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FF0000"/>
                </a:solidFill>
              </a:rPr>
              <a:t>editor</a:t>
            </a:r>
            <a:r>
              <a:rPr lang="en-US" sz="3600" dirty="0"/>
              <a:t>, Robert Wise ; </a:t>
            </a:r>
            <a:r>
              <a:rPr lang="en-US" sz="3600" dirty="0" smtClean="0">
                <a:solidFill>
                  <a:srgbClr val="FF0000"/>
                </a:solidFill>
              </a:rPr>
              <a:t>music</a:t>
            </a:r>
            <a:r>
              <a:rPr lang="en-US" sz="3600" dirty="0" smtClean="0"/>
              <a:t>, Bernard </a:t>
            </a:r>
            <a:r>
              <a:rPr lang="en-US" sz="3600" dirty="0"/>
              <a:t>Herrmann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8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Responsibility </a:t>
            </a:r>
            <a:r>
              <a:rPr lang="en-US" b="1" dirty="0">
                <a:latin typeface="Arial Rounded MT Bold" pitchFamily="34" charset="0"/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SOR: </a:t>
            </a:r>
            <a:r>
              <a:rPr lang="en-US" sz="3600" dirty="0" smtClean="0">
                <a:solidFill>
                  <a:srgbClr val="FF0000"/>
                </a:solidFill>
              </a:rPr>
              <a:t>an</a:t>
            </a:r>
            <a:r>
              <a:rPr lang="en-US" sz="3600" dirty="0" smtClean="0"/>
              <a:t> </a:t>
            </a:r>
            <a:r>
              <a:rPr lang="en-US" sz="3600" dirty="0"/>
              <a:t>RKO Radio </a:t>
            </a:r>
            <a:r>
              <a:rPr lang="en-US" sz="3600" dirty="0" smtClean="0">
                <a:solidFill>
                  <a:srgbClr val="FF0000"/>
                </a:solidFill>
              </a:rPr>
              <a:t>picture</a:t>
            </a:r>
            <a:r>
              <a:rPr lang="en-US" sz="3600" dirty="0" smtClean="0"/>
              <a:t> 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0000"/>
                </a:solidFill>
              </a:rPr>
              <a:t>a</a:t>
            </a:r>
            <a:r>
              <a:rPr lang="en-US" sz="3600" dirty="0"/>
              <a:t> Mercury </a:t>
            </a:r>
            <a:r>
              <a:rPr lang="en-US" sz="3600" dirty="0" smtClean="0">
                <a:solidFill>
                  <a:srgbClr val="FF0000"/>
                </a:solidFill>
              </a:rPr>
              <a:t>production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Cast</a:t>
            </a:r>
            <a:r>
              <a:rPr lang="en-US" sz="3600" dirty="0" smtClean="0"/>
              <a:t>: </a:t>
            </a:r>
            <a:r>
              <a:rPr lang="en-US" sz="3600" dirty="0"/>
              <a:t>Joseph Cotton, Dorothy </a:t>
            </a:r>
            <a:r>
              <a:rPr lang="en-US" sz="3600" dirty="0" err="1"/>
              <a:t>Comingore</a:t>
            </a:r>
            <a:r>
              <a:rPr lang="en-US" sz="3600" dirty="0"/>
              <a:t>, Agnes </a:t>
            </a:r>
            <a:r>
              <a:rPr lang="en-US" sz="3600" dirty="0" err="1" smtClean="0"/>
              <a:t>Moorehead</a:t>
            </a:r>
            <a:r>
              <a:rPr lang="en-US" sz="3600" dirty="0" smtClean="0"/>
              <a:t>…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Director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Orson Welles ; </a:t>
            </a:r>
            <a:r>
              <a:rPr lang="en-US" sz="3600" dirty="0" smtClean="0">
                <a:solidFill>
                  <a:srgbClr val="FF0000"/>
                </a:solidFill>
              </a:rPr>
              <a:t>producer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Orson Welles ; </a:t>
            </a:r>
            <a:r>
              <a:rPr lang="en-US" sz="3600" dirty="0" smtClean="0">
                <a:solidFill>
                  <a:srgbClr val="FF0000"/>
                </a:solidFill>
              </a:rPr>
              <a:t>screenplay</a:t>
            </a:r>
            <a:r>
              <a:rPr lang="en-US" sz="3600" dirty="0"/>
              <a:t>, Herman J. Mankiewicz, Orson Welles 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FF0000"/>
                </a:solidFill>
              </a:rPr>
              <a:t>photography</a:t>
            </a:r>
            <a:r>
              <a:rPr lang="en-US" sz="3600" dirty="0"/>
              <a:t>, Gregg </a:t>
            </a:r>
            <a:r>
              <a:rPr lang="en-US" sz="3600" dirty="0" err="1"/>
              <a:t>Toland</a:t>
            </a:r>
            <a:r>
              <a:rPr lang="en-US" sz="3600" dirty="0"/>
              <a:t> 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FF0000"/>
                </a:solidFill>
              </a:rPr>
              <a:t>editor</a:t>
            </a:r>
            <a:r>
              <a:rPr lang="en-US" sz="3600" dirty="0"/>
              <a:t>, Robert Wise ; </a:t>
            </a:r>
            <a:r>
              <a:rPr lang="en-US" sz="3600" dirty="0" smtClean="0">
                <a:solidFill>
                  <a:srgbClr val="FF0000"/>
                </a:solidFill>
              </a:rPr>
              <a:t>music</a:t>
            </a:r>
            <a:r>
              <a:rPr lang="en-US" sz="3600" dirty="0" smtClean="0"/>
              <a:t>, Bernard </a:t>
            </a:r>
            <a:r>
              <a:rPr lang="en-US" sz="3600" dirty="0"/>
              <a:t>Herrmann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2.7 Production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US" sz="3600" b="1" i="1" dirty="0" smtClean="0"/>
          </a:p>
          <a:p>
            <a:r>
              <a:rPr lang="en-US" sz="3600" b="1" i="1" dirty="0" smtClean="0"/>
              <a:t>NOT</a:t>
            </a:r>
            <a:r>
              <a:rPr lang="en-US" sz="3600" dirty="0" smtClean="0"/>
              <a:t> film/television/video production</a:t>
            </a:r>
          </a:p>
          <a:p>
            <a:endParaRPr lang="en-US" sz="3600" dirty="0" smtClean="0"/>
          </a:p>
          <a:p>
            <a:r>
              <a:rPr lang="en-US" sz="3600" dirty="0" smtClean="0"/>
              <a:t>Production of an </a:t>
            </a:r>
            <a:r>
              <a:rPr lang="en-US" sz="3600" b="1" i="1" dirty="0" smtClean="0">
                <a:solidFill>
                  <a:srgbClr val="FF0000"/>
                </a:solidFill>
              </a:rPr>
              <a:t>unpublished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68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Why are video publication statements so hard?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There is </a:t>
            </a:r>
            <a:r>
              <a:rPr lang="en-US" sz="3600" b="1" i="1" dirty="0" smtClean="0">
                <a:solidFill>
                  <a:srgbClr val="FF0000"/>
                </a:solidFill>
              </a:rPr>
              <a:t>no entity called “publisher” </a:t>
            </a:r>
            <a:r>
              <a:rPr lang="en-US" sz="3600" dirty="0" smtClean="0"/>
              <a:t>in the commercial dissemination of moving images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Definitions: Content Type</a:t>
            </a:r>
            <a:endParaRPr lang="en-US" b="1" dirty="0">
              <a:latin typeface="Arial Rounded MT Bold" pitchFamily="34" charset="0"/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Two-Dimensional Moving </a:t>
            </a:r>
            <a:r>
              <a:rPr lang="en-US" b="1" dirty="0" smtClean="0"/>
              <a:t>Image</a:t>
            </a:r>
          </a:p>
          <a:p>
            <a:r>
              <a:rPr lang="en-US" sz="2800" dirty="0" smtClean="0"/>
              <a:t>Content expressed through images intended to be perceived to be moving, and in two dimensions. Includes motion pictures (using live action and/or animation), film and video recordings of performances, events, etc., </a:t>
            </a:r>
            <a:r>
              <a:rPr lang="en-US" sz="2800" b="1" i="1" dirty="0" smtClean="0">
                <a:solidFill>
                  <a:srgbClr val="FF0000"/>
                </a:solidFill>
              </a:rPr>
              <a:t>video games</a:t>
            </a:r>
            <a:r>
              <a:rPr lang="en-US" sz="2800" dirty="0" smtClean="0"/>
              <a:t>, etc., other than those intended to be perceived in three dimensions.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7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Production companies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Financing companies (studio, other investors)*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Distributors</a:t>
            </a:r>
          </a:p>
          <a:p>
            <a:pPr marL="1257300" lvl="3" indent="0">
              <a:buNone/>
            </a:pPr>
            <a:r>
              <a:rPr lang="en-US" sz="2800" dirty="0" smtClean="0"/>
              <a:t>Theatrical distributors*</a:t>
            </a:r>
          </a:p>
          <a:p>
            <a:pPr marL="1257300" lvl="3" indent="0">
              <a:buNone/>
            </a:pPr>
            <a:r>
              <a:rPr lang="en-US" sz="2800" dirty="0" smtClean="0"/>
              <a:t>Home video distributors</a:t>
            </a:r>
          </a:p>
          <a:p>
            <a:pPr marL="0" lvl="2" indent="0">
              <a:buNone/>
            </a:pPr>
            <a:endParaRPr lang="en-US" sz="1200" dirty="0" smtClean="0"/>
          </a:p>
          <a:p>
            <a:pPr marL="0" lvl="2" indent="0">
              <a:buNone/>
            </a:pPr>
            <a:r>
              <a:rPr lang="en-US" sz="2800" dirty="0" smtClean="0"/>
              <a:t>*</a:t>
            </a:r>
            <a:r>
              <a:rPr lang="en-US" sz="2800" dirty="0"/>
              <a:t>these may appear in credits, but it’s </a:t>
            </a:r>
            <a:r>
              <a:rPr lang="en-US" sz="2800" dirty="0" smtClean="0"/>
              <a:t>often not </a:t>
            </a:r>
            <a:r>
              <a:rPr lang="en-US" sz="2800" dirty="0"/>
              <a:t>easy to distinguish </a:t>
            </a:r>
            <a:r>
              <a:rPr lang="en-US" sz="2800" dirty="0" smtClean="0"/>
              <a:t>without additional knowledge; okay </a:t>
            </a:r>
            <a:r>
              <a:rPr lang="en-US" sz="2800" dirty="0"/>
              <a:t>to just </a:t>
            </a:r>
            <a:r>
              <a:rPr lang="en-US" sz="2800" dirty="0" smtClean="0"/>
              <a:t>consider them </a:t>
            </a:r>
            <a:r>
              <a:rPr lang="en-US" sz="2800" dirty="0"/>
              <a:t>production companies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92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1692275"/>
            <a:ext cx="3064198" cy="5029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964" y="1066800"/>
            <a:ext cx="3905250" cy="4867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9514" y="313110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IMDb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75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Wikipedia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" y="1143000"/>
            <a:ext cx="18288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" y="2133600"/>
            <a:ext cx="10668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524000"/>
            <a:ext cx="3429000" cy="914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7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Production Company</a:t>
            </a:r>
          </a:p>
          <a:p>
            <a:pPr lvl="1"/>
            <a:r>
              <a:rPr lang="en-US" dirty="0"/>
              <a:t>Acquires content</a:t>
            </a:r>
          </a:p>
          <a:p>
            <a:pPr lvl="1"/>
            <a:r>
              <a:rPr lang="en-US" dirty="0"/>
              <a:t>Organizes and manages production</a:t>
            </a:r>
          </a:p>
          <a:p>
            <a:pPr lvl="1"/>
            <a:r>
              <a:rPr lang="en-US" dirty="0"/>
              <a:t>Final editorial </a:t>
            </a:r>
            <a:r>
              <a:rPr lang="en-US" dirty="0" smtClean="0"/>
              <a:t>review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Financing Company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funding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4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46481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dirty="0" smtClean="0"/>
              <a:t>Home Video Distributor</a:t>
            </a:r>
          </a:p>
          <a:p>
            <a:pPr lvl="1"/>
            <a:r>
              <a:rPr lang="en-US" dirty="0" smtClean="0"/>
              <a:t>Acquires content (major studios have their own distribution arms, but independent films have to find a distributor)</a:t>
            </a:r>
          </a:p>
          <a:p>
            <a:pPr lvl="1"/>
            <a:r>
              <a:rPr lang="en-US" dirty="0" smtClean="0"/>
              <a:t>Licenses content (usually exclusive to a region or format and time-limited—one reason it’s hard to get perpetual streaming rights)</a:t>
            </a:r>
          </a:p>
          <a:p>
            <a:pPr lvl="1"/>
            <a:r>
              <a:rPr lang="en-US" dirty="0" smtClean="0"/>
              <a:t>Designs physical object (designs container; develops, outsources or selects special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4/22/2016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9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47243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dirty="0" smtClean="0"/>
              <a:t>Home Video Distributor</a:t>
            </a:r>
          </a:p>
          <a:p>
            <a:pPr lvl="1"/>
            <a:r>
              <a:rPr lang="en-US" dirty="0" smtClean="0"/>
              <a:t>Produces physical object (pressing or burning)</a:t>
            </a:r>
          </a:p>
          <a:p>
            <a:pPr lvl="1"/>
            <a:r>
              <a:rPr lang="en-US" dirty="0"/>
              <a:t>Markets </a:t>
            </a:r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Arranges for video to be available online</a:t>
            </a:r>
          </a:p>
          <a:p>
            <a:pPr lvl="1"/>
            <a:r>
              <a:rPr lang="en-US" dirty="0" smtClean="0"/>
              <a:t>Sells and distributes video to: chains (Walmart, Barnes &amp; Noble), online stores (Amazon), suppliers for independent bookstores and libraries (like Midwest Tape or Ingram)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9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RDA Definitions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600" dirty="0"/>
              <a:t>Publisher: A person, family, or corporate body responsible for publishing, </a:t>
            </a:r>
            <a:r>
              <a:rPr lang="en-US" sz="3600" b="1" i="1" dirty="0">
                <a:solidFill>
                  <a:srgbClr val="FF0000"/>
                </a:solidFill>
              </a:rPr>
              <a:t>releasing</a:t>
            </a:r>
            <a:r>
              <a:rPr lang="en-US" sz="3600" dirty="0"/>
              <a:t>, or </a:t>
            </a:r>
            <a:r>
              <a:rPr lang="en-US" sz="3600" b="1" i="1" dirty="0">
                <a:solidFill>
                  <a:srgbClr val="FF0000"/>
                </a:solidFill>
              </a:rPr>
              <a:t>issuing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a resource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1200" dirty="0"/>
          </a:p>
          <a:p>
            <a:pPr marL="0" indent="0">
              <a:buNone/>
            </a:pPr>
            <a:r>
              <a:rPr lang="en-US" sz="3600" dirty="0"/>
              <a:t>Distributor: </a:t>
            </a:r>
            <a:r>
              <a:rPr lang="en-US" sz="3600" dirty="0" smtClean="0"/>
              <a:t>A </a:t>
            </a:r>
            <a:r>
              <a:rPr lang="en-US" sz="3600" dirty="0"/>
              <a:t>person, family, or corporate body responsible for distributing a resource.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0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Publisher vs. Distributor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 case of doubt, consider the entity to be a publisher</a:t>
            </a:r>
          </a:p>
          <a:p>
            <a:pPr marL="0" indent="0">
              <a:buNone/>
            </a:pPr>
            <a:r>
              <a:rPr lang="en-US" sz="3600" dirty="0" smtClean="0"/>
              <a:t>Even when there is a “distributed by” statement, could be considered a publisher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20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 Publication Statement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/>
              <a:t>Source of </a:t>
            </a:r>
            <a:r>
              <a:rPr lang="en-US" sz="4600" dirty="0" smtClean="0"/>
              <a:t>info. </a:t>
            </a:r>
            <a:r>
              <a:rPr lang="en-US" sz="4600" dirty="0"/>
              <a:t>for </a:t>
            </a:r>
            <a:r>
              <a:rPr lang="en-US" sz="4600" dirty="0" smtClean="0"/>
              <a:t>publisher’s name</a:t>
            </a:r>
          </a:p>
          <a:p>
            <a:pPr marL="0" indent="0">
              <a:buNone/>
            </a:pPr>
            <a:endParaRPr lang="en-US" sz="2600" dirty="0" smtClean="0"/>
          </a:p>
          <a:p>
            <a:pPr marL="1314450" lvl="1" indent="-914400">
              <a:buFont typeface="+mj-lt"/>
              <a:buAutoNum type="alphaLcParenR"/>
            </a:pPr>
            <a:r>
              <a:rPr lang="en-US" sz="3800" dirty="0" smtClean="0"/>
              <a:t>same source as the title proper</a:t>
            </a:r>
          </a:p>
          <a:p>
            <a:pPr marL="1314450" lvl="1" indent="-914400">
              <a:buFont typeface="+mj-lt"/>
              <a:buAutoNum type="alphaLcParenR"/>
            </a:pPr>
            <a:r>
              <a:rPr lang="en-US" sz="3800" dirty="0" smtClean="0"/>
              <a:t>another </a:t>
            </a:r>
            <a:r>
              <a:rPr lang="en-US" sz="3800" dirty="0"/>
              <a:t>source within the resource itself (disc label if using title frames, container, guide)</a:t>
            </a:r>
          </a:p>
          <a:p>
            <a:pPr marL="1314450" lvl="1" indent="-914400">
              <a:buFont typeface="+mj-lt"/>
              <a:buAutoNum type="alphaLcParenR"/>
            </a:pPr>
            <a:r>
              <a:rPr lang="en-US" sz="3800" dirty="0"/>
              <a:t>another source from 2.2.4 (external source</a:t>
            </a:r>
            <a:r>
              <a:rPr lang="en-US" sz="3800" dirty="0" smtClean="0"/>
              <a:t>)</a:t>
            </a:r>
          </a:p>
          <a:p>
            <a:pPr marL="1314450" lvl="1" indent="-914400">
              <a:buFont typeface="+mj-lt"/>
              <a:buAutoNum type="alphaLcParenR"/>
            </a:pPr>
            <a:endParaRPr lang="en-US" sz="2600" dirty="0" smtClean="0"/>
          </a:p>
          <a:p>
            <a:pPr marL="0" indent="0">
              <a:buNone/>
            </a:pPr>
            <a:r>
              <a:rPr lang="en-US" sz="4200" dirty="0" smtClean="0"/>
              <a:t>For video, external sources (container, disc label) are more likely to have been intended to convey publication info.</a:t>
            </a:r>
            <a:endParaRPr lang="en-US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9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2.8.6 Date of Publication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dirty="0" smtClean="0"/>
              <a:t>Rarely have a date of publication</a:t>
            </a:r>
          </a:p>
          <a:p>
            <a:pPr marL="800100" lvl="2" indent="0">
              <a:buNone/>
            </a:pPr>
            <a:r>
              <a:rPr lang="en-US" sz="3600" dirty="0" smtClean="0"/>
              <a:t>2012 DVD release</a:t>
            </a:r>
          </a:p>
          <a:p>
            <a:pPr marL="800100" lvl="2" indent="0">
              <a:buNone/>
            </a:pPr>
            <a:r>
              <a:rPr lang="en-US" sz="3600" dirty="0" smtClean="0"/>
              <a:t>First printing 2006</a:t>
            </a:r>
          </a:p>
          <a:p>
            <a:pPr marL="800100" lvl="2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4200" dirty="0" smtClean="0"/>
              <a:t>Usually have to infer from a copyright date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4200" dirty="0" smtClean="0"/>
              <a:t>Be careful not to use the copyright date for the original content inappropriately.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57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2.11 Copyright Date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Multiple copyright dates for </a:t>
            </a:r>
            <a:r>
              <a:rPr lang="en-US" b="1" i="1" dirty="0" smtClean="0">
                <a:solidFill>
                  <a:srgbClr val="FF0000"/>
                </a:solidFill>
              </a:rPr>
              <a:t>various aspects </a:t>
            </a:r>
            <a:r>
              <a:rPr lang="en-US" dirty="0" smtClean="0"/>
              <a:t>(e.g., program, bonus features, packaging): record </a:t>
            </a:r>
            <a:r>
              <a:rPr lang="en-US" b="1" i="1" dirty="0" smtClean="0">
                <a:solidFill>
                  <a:srgbClr val="FF0000"/>
                </a:solidFill>
              </a:rPr>
              <a:t>any considered important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Multiple copyright dates for </a:t>
            </a:r>
            <a:r>
              <a:rPr lang="en-US" b="1" i="1" dirty="0" smtClean="0">
                <a:solidFill>
                  <a:srgbClr val="FF0000"/>
                </a:solidFill>
              </a:rPr>
              <a:t>single aspect</a:t>
            </a:r>
            <a:r>
              <a:rPr lang="en-US" dirty="0" smtClean="0"/>
              <a:t>: record only the </a:t>
            </a:r>
            <a:r>
              <a:rPr lang="en-US" b="1" i="1" dirty="0" smtClean="0">
                <a:solidFill>
                  <a:srgbClr val="FF0000"/>
                </a:solidFill>
              </a:rPr>
              <a:t>latest copyright date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Optionally, put other copyright dates in note</a:t>
            </a:r>
          </a:p>
          <a:p>
            <a:r>
              <a:rPr lang="en-US" dirty="0" smtClean="0"/>
              <a:t>PCC: If a full transcription of the copyright statement is desired, record it in a note.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57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Definitions: </a:t>
            </a:r>
            <a:r>
              <a:rPr lang="en-US" b="1" dirty="0">
                <a:latin typeface="Arial Rounded MT Bold" pitchFamily="34" charset="0"/>
                <a:cs typeface="FrankRuehl" pitchFamily="34" charset="-79"/>
              </a:rPr>
              <a:t>Content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Three-Dimensional </a:t>
            </a:r>
            <a:r>
              <a:rPr lang="en-US" b="1" dirty="0"/>
              <a:t>Moving </a:t>
            </a:r>
            <a:r>
              <a:rPr lang="en-US" b="1" dirty="0" smtClean="0"/>
              <a:t>Image</a:t>
            </a:r>
            <a:endParaRPr lang="en-US" dirty="0"/>
          </a:p>
          <a:p>
            <a:endParaRPr lang="en-US" sz="1100" dirty="0" smtClean="0"/>
          </a:p>
          <a:p>
            <a:r>
              <a:rPr lang="en-US" dirty="0" smtClean="0"/>
              <a:t>Content expressed through images intended to be perceived to be moving, and in three dimensions. Includes 3-D motion pictures (using live action and/or animation), stereoscopic (S-3D) video games, etc. Three-dimensional moving images may or may not be accompanied by sound. For video games that utilize three-dimensional graphics instead of stereoscopic techniques, two-dimensional moving image▼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12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Arial Rounded MT Bold" pitchFamily="34" charset="0"/>
              </a:rPr>
              <a:t>2.11 Copyright Date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Packaging date is often the date of release</a:t>
            </a:r>
          </a:p>
          <a:p>
            <a:r>
              <a:rPr lang="en-US" dirty="0" smtClean="0"/>
              <a:t>However, sometimes videos are re-released with no change except in the packaging date; in this case don’t use the packaging date</a:t>
            </a:r>
          </a:p>
          <a:p>
            <a:r>
              <a:rPr lang="en-US" dirty="0" smtClean="0"/>
              <a:t>Some publishers (FFH) use a new date every year (essentially print on demand)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57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For Creators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b="1" dirty="0" smtClean="0"/>
              <a:t>Filmmaker</a:t>
            </a:r>
            <a:r>
              <a:rPr lang="en-US" dirty="0" smtClean="0"/>
              <a:t> responsible </a:t>
            </a:r>
            <a:r>
              <a:rPr lang="en-US" dirty="0"/>
              <a:t>for creating an independent or personal film. A filmmaker is </a:t>
            </a:r>
            <a:r>
              <a:rPr lang="en-US" b="1" i="1" dirty="0">
                <a:solidFill>
                  <a:srgbClr val="FF0000"/>
                </a:solidFill>
              </a:rPr>
              <a:t>individually responsible for the conception and execution of all aspects </a:t>
            </a:r>
            <a:r>
              <a:rPr lang="en-US" dirty="0"/>
              <a:t>of the film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“a film by” and “a … film” statements do not map to the filmmaker relationship designator; usually there is another statement that gives a specific role, most commonly director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58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For Creators</a:t>
            </a:r>
          </a:p>
          <a:p>
            <a:pPr marL="0" indent="0">
              <a:buNone/>
            </a:pPr>
            <a:endParaRPr lang="en-US" sz="1300" b="1" dirty="0"/>
          </a:p>
          <a:p>
            <a:r>
              <a:rPr lang="en-US" b="1" dirty="0" smtClean="0"/>
              <a:t>Screenwriter</a:t>
            </a:r>
            <a:r>
              <a:rPr lang="en-US" dirty="0" smtClean="0"/>
              <a:t> </a:t>
            </a:r>
            <a:r>
              <a:rPr lang="en-US" dirty="0"/>
              <a:t>An author of a screenplay, script, or scene. </a:t>
            </a:r>
            <a:r>
              <a:rPr lang="en-US" dirty="0" smtClean="0"/>
              <a:t>[subcategory under </a:t>
            </a:r>
            <a:r>
              <a:rPr lang="en-US" dirty="0"/>
              <a:t>author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* This is problematic for many reasons and RDA does not actually consider the screenwriter to be a creator of the moving image, only of the written text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9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a Work</a:t>
            </a:r>
          </a:p>
          <a:p>
            <a:r>
              <a:rPr lang="en-US" sz="3300" b="1" dirty="0"/>
              <a:t>D</a:t>
            </a:r>
            <a:r>
              <a:rPr lang="en-US" sz="3300" b="1" dirty="0" smtClean="0"/>
              <a:t>irector</a:t>
            </a:r>
            <a:r>
              <a:rPr lang="en-US" sz="3300" dirty="0" smtClean="0"/>
              <a:t> responsible </a:t>
            </a:r>
            <a:r>
              <a:rPr lang="en-US" sz="3300" dirty="0"/>
              <a:t>for the general management and supervision of a filmed performance, a radio or television program, etc.</a:t>
            </a:r>
          </a:p>
          <a:p>
            <a:pPr marL="0" indent="0">
              <a:buNone/>
            </a:pPr>
            <a:r>
              <a:rPr lang="en-US" sz="3300" dirty="0" smtClean="0"/>
              <a:t>	</a:t>
            </a:r>
            <a:r>
              <a:rPr lang="en-US" sz="3300" b="1" dirty="0" smtClean="0"/>
              <a:t>film director</a:t>
            </a:r>
            <a:r>
              <a:rPr lang="en-US" sz="3300" dirty="0" smtClean="0"/>
              <a:t>		</a:t>
            </a:r>
            <a:r>
              <a:rPr lang="en-US" sz="3300" b="1" dirty="0" smtClean="0"/>
              <a:t>television director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300" b="1" dirty="0"/>
              <a:t>P</a:t>
            </a:r>
            <a:r>
              <a:rPr lang="en-US" sz="3300" b="1" dirty="0" smtClean="0"/>
              <a:t>roducer</a:t>
            </a:r>
            <a:r>
              <a:rPr lang="en-US" sz="3300" dirty="0" smtClean="0"/>
              <a:t> responsible </a:t>
            </a:r>
            <a:r>
              <a:rPr lang="en-US" sz="3300" dirty="0"/>
              <a:t>for most of the business aspects of a production for screen, sound recording, television, webcast, </a:t>
            </a:r>
            <a:r>
              <a:rPr lang="en-US" sz="3300" dirty="0" smtClean="0"/>
              <a:t>etc. …</a:t>
            </a:r>
          </a:p>
          <a:p>
            <a:pPr marL="0" indent="0">
              <a:buNone/>
            </a:pPr>
            <a:r>
              <a:rPr lang="en-US" sz="3300" dirty="0" smtClean="0"/>
              <a:t>	</a:t>
            </a:r>
            <a:r>
              <a:rPr lang="en-US" sz="3300" b="1" dirty="0" smtClean="0"/>
              <a:t>film producer</a:t>
            </a:r>
            <a:r>
              <a:rPr lang="en-US" sz="3300" dirty="0" smtClean="0"/>
              <a:t>		</a:t>
            </a:r>
            <a:r>
              <a:rPr lang="en-US" sz="3300" b="1" dirty="0" smtClean="0"/>
              <a:t>television producer</a:t>
            </a: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1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a </a:t>
            </a:r>
            <a:r>
              <a:rPr lang="en-US" sz="3600" b="1" dirty="0" smtClean="0"/>
              <a:t>Work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b="1" dirty="0"/>
              <a:t>D</a:t>
            </a:r>
            <a:r>
              <a:rPr lang="en-US" b="1" dirty="0" smtClean="0"/>
              <a:t>irector </a:t>
            </a:r>
            <a:r>
              <a:rPr lang="en-US" b="1" dirty="0"/>
              <a:t>of photography</a:t>
            </a:r>
            <a:r>
              <a:rPr lang="en-US" dirty="0"/>
              <a:t> </a:t>
            </a:r>
            <a:r>
              <a:rPr lang="en-US" dirty="0" smtClean="0"/>
              <a:t>captures </a:t>
            </a:r>
            <a:r>
              <a:rPr lang="en-US" dirty="0"/>
              <a:t>images, either electronically or on film or video stock, and often selects and arranges the lighting. </a:t>
            </a:r>
            <a:r>
              <a:rPr lang="en-US" dirty="0" smtClean="0"/>
              <a:t>Also used for </a:t>
            </a:r>
            <a:r>
              <a:rPr lang="en-US" dirty="0"/>
              <a:t>chief </a:t>
            </a:r>
            <a:r>
              <a:rPr lang="en-US" dirty="0" smtClean="0"/>
              <a:t>cinematographer or videographer.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1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a </a:t>
            </a:r>
            <a:r>
              <a:rPr lang="en-US" sz="3600" b="1" dirty="0" smtClean="0"/>
              <a:t>Work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b="1" dirty="0" smtClean="0"/>
              <a:t>Production company </a:t>
            </a:r>
            <a:r>
              <a:rPr lang="en-US" dirty="0"/>
              <a:t>corporate body that is responsible for financial, technical, and organizational management of a production for stage, screen, audio recording, television, webcast,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Consultant, researcher, commissioning or sponsoring body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2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</a:t>
            </a:r>
            <a:r>
              <a:rPr lang="en-US" sz="3600" b="1" dirty="0" smtClean="0"/>
              <a:t>an Expression (selected)</a:t>
            </a:r>
            <a:endParaRPr lang="en-US" sz="3600" b="1" dirty="0"/>
          </a:p>
          <a:p>
            <a:pPr lvl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4/22/2016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772400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Animator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Art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Costume designer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Editor of moving image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Lighting 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Make-up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Musical </a:t>
            </a:r>
            <a:r>
              <a:rPr lang="en-US" sz="2800" dirty="0"/>
              <a:t>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Production </a:t>
            </a:r>
            <a:r>
              <a:rPr lang="en-US" sz="2800" dirty="0" smtClean="0"/>
              <a:t>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Recording engineer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Special effects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Stage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Visual effects provider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914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</a:t>
            </a:r>
            <a:r>
              <a:rPr lang="en-US" sz="3600" b="1" dirty="0" smtClean="0"/>
              <a:t>an Expression (selected)</a:t>
            </a:r>
            <a:endParaRPr lang="en-US" sz="3600" b="1" dirty="0"/>
          </a:p>
          <a:p>
            <a:pPr lvl="0"/>
            <a:endParaRPr lang="en-US" sz="1600" dirty="0" smtClean="0"/>
          </a:p>
          <a:p>
            <a:pPr lvl="0"/>
            <a:r>
              <a:rPr lang="en-US" dirty="0" smtClean="0"/>
              <a:t>Choreographer (expression)</a:t>
            </a:r>
          </a:p>
          <a:p>
            <a:pPr lvl="0"/>
            <a:r>
              <a:rPr lang="en-US" dirty="0"/>
              <a:t>Composer (expression)</a:t>
            </a:r>
          </a:p>
          <a:p>
            <a:pPr lvl="0"/>
            <a:r>
              <a:rPr lang="en-US" dirty="0" smtClean="0"/>
              <a:t>Interviewee/Interviewer (expression)</a:t>
            </a:r>
            <a:endParaRPr lang="en-US" dirty="0"/>
          </a:p>
          <a:p>
            <a:pPr lvl="0"/>
            <a:r>
              <a:rPr lang="en-US" dirty="0" err="1" smtClean="0"/>
              <a:t>Restorationist</a:t>
            </a:r>
            <a:r>
              <a:rPr lang="en-US" dirty="0" smtClean="0"/>
              <a:t> (expression)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30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latin typeface="Arial Rounded MT Bold" pitchFamily="34" charset="0"/>
              </a:rPr>
              <a:t>Relationship </a:t>
            </a:r>
            <a:r>
              <a:rPr lang="en-US" b="1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</a:t>
            </a:r>
            <a:r>
              <a:rPr lang="en-US" sz="3600" b="1" dirty="0" smtClean="0"/>
              <a:t>an Expression (selected)</a:t>
            </a:r>
            <a:endParaRPr lang="en-US" sz="3600" b="1" dirty="0"/>
          </a:p>
          <a:p>
            <a:pPr lvl="0"/>
            <a:endParaRPr lang="en-US" sz="1600" dirty="0" smtClean="0"/>
          </a:p>
          <a:p>
            <a:pPr lvl="0"/>
            <a:r>
              <a:rPr lang="en-US" dirty="0" smtClean="0"/>
              <a:t>On-screen participant (non-fiction only)</a:t>
            </a:r>
          </a:p>
          <a:p>
            <a:pPr lvl="0"/>
            <a:r>
              <a:rPr lang="en-US" dirty="0" smtClean="0"/>
              <a:t>On-screen presenter (non-specific; contextual or background info.)</a:t>
            </a:r>
          </a:p>
          <a:p>
            <a:pPr lvl="0"/>
            <a:r>
              <a:rPr lang="en-US" dirty="0" smtClean="0"/>
              <a:t>Commentator, Host, Moderator, Narrator, Panelist, Speaker, Storyteller, Teacher</a:t>
            </a:r>
          </a:p>
          <a:p>
            <a:pPr lvl="0"/>
            <a:endParaRPr lang="en-US" sz="1200" dirty="0"/>
          </a:p>
          <a:p>
            <a:pPr lvl="0"/>
            <a:r>
              <a:rPr lang="en-US" dirty="0" smtClean="0"/>
              <a:t>Presenter (Miramax Films presents)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Associated </a:t>
            </a:r>
            <a:r>
              <a:rPr lang="en-US" sz="3600" b="1" dirty="0"/>
              <a:t>with </a:t>
            </a:r>
            <a:r>
              <a:rPr lang="en-US" sz="3600" b="1" dirty="0" smtClean="0"/>
              <a:t>an Expression (selected)</a:t>
            </a:r>
            <a:endParaRPr lang="en-US" sz="3600" b="1" dirty="0"/>
          </a:p>
          <a:p>
            <a:pPr lvl="0"/>
            <a:r>
              <a:rPr lang="en-US" dirty="0" smtClean="0"/>
              <a:t>Performer</a:t>
            </a:r>
          </a:p>
          <a:p>
            <a:pPr lvl="1"/>
            <a:r>
              <a:rPr lang="en-US" sz="3200" dirty="0" smtClean="0"/>
              <a:t>Actor</a:t>
            </a:r>
          </a:p>
          <a:p>
            <a:pPr lvl="1"/>
            <a:r>
              <a:rPr lang="en-US" sz="3200" dirty="0" smtClean="0"/>
              <a:t>Conductor (choral or instrumental)</a:t>
            </a:r>
          </a:p>
          <a:p>
            <a:pPr lvl="1"/>
            <a:r>
              <a:rPr lang="en-US" sz="3200" dirty="0" smtClean="0"/>
              <a:t>Dancer</a:t>
            </a:r>
          </a:p>
          <a:p>
            <a:pPr lvl="1"/>
            <a:r>
              <a:rPr lang="en-US" sz="3200" dirty="0" smtClean="0"/>
              <a:t>Instrumentalist</a:t>
            </a:r>
          </a:p>
          <a:p>
            <a:pPr lvl="1"/>
            <a:r>
              <a:rPr lang="en-US" sz="3200" dirty="0" smtClean="0"/>
              <a:t>Puppeteer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3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Definitions: Content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/>
              <a:t>3D video game</a:t>
            </a:r>
            <a:r>
              <a:rPr lang="en-US" dirty="0" smtClean="0"/>
              <a:t> may refer to:</a:t>
            </a:r>
          </a:p>
          <a:p>
            <a:pPr lvl="1"/>
            <a:r>
              <a:rPr lang="en-US" dirty="0" smtClean="0"/>
              <a:t>any video game with </a:t>
            </a:r>
            <a:r>
              <a:rPr lang="en-US" dirty="0" smtClean="0">
                <a:hlinkClick r:id="rId2" tooltip="Video game graphics"/>
              </a:rPr>
              <a:t>3D game graphics</a:t>
            </a:r>
            <a:r>
              <a:rPr lang="en-US" dirty="0" smtClean="0"/>
              <a:t>, that are computed in 3 dimensions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Two-dimensional moving image</a:t>
            </a:r>
            <a:endParaRPr lang="en-US" sz="2800" dirty="0" smtClean="0"/>
          </a:p>
          <a:p>
            <a:pPr lvl="1"/>
            <a:r>
              <a:rPr lang="en-US" dirty="0" smtClean="0"/>
              <a:t>any </a:t>
            </a:r>
            <a:r>
              <a:rPr lang="en-US" dirty="0" smtClean="0">
                <a:hlinkClick r:id="rId3" tooltip="Stereoscopic video game"/>
              </a:rPr>
              <a:t>stereoscopic video game</a:t>
            </a:r>
            <a:r>
              <a:rPr lang="en-US" dirty="0" smtClean="0"/>
              <a:t>, with a stereoscopic depth effect </a:t>
            </a:r>
          </a:p>
          <a:p>
            <a:pPr lvl="2"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Three-dimensional </a:t>
            </a:r>
          </a:p>
          <a:p>
            <a:pPr lvl="2">
              <a:buNone/>
            </a:pPr>
            <a:r>
              <a:rPr lang="en-US" sz="2800" dirty="0" smtClean="0">
                <a:sym typeface="Wingdings" pitchFamily="2" charset="2"/>
              </a:rPr>
              <a:t>     moving image</a:t>
            </a:r>
            <a:endParaRPr lang="en-US" sz="2800" dirty="0" smtClean="0"/>
          </a:p>
          <a:p>
            <a:pPr lvl="1">
              <a:buNone/>
            </a:pPr>
            <a:r>
              <a:rPr lang="en-US" dirty="0" smtClean="0"/>
              <a:t>(definitions from Wikipedia)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Orlovsky_and_Oculus_Ri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419599"/>
            <a:ext cx="2895600" cy="2224347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Relationship </a:t>
            </a:r>
            <a:r>
              <a:rPr lang="en-US" b="1" dirty="0" smtClean="0">
                <a:latin typeface="Arial Rounded MT Bold" pitchFamily="34" charset="0"/>
              </a:rPr>
              <a:t>Designators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Corporate Bodies Associated with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/>
              <a:t>Manifestation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 smtClean="0"/>
              <a:t>Publishers</a:t>
            </a:r>
          </a:p>
          <a:p>
            <a:pPr>
              <a:spcBef>
                <a:spcPts val="0"/>
              </a:spcBef>
            </a:pPr>
            <a:r>
              <a:rPr lang="en-US" sz="3300" b="1" dirty="0" smtClean="0"/>
              <a:t>Broadcaster</a:t>
            </a:r>
            <a:r>
              <a:rPr lang="en-US" sz="3300" dirty="0" smtClean="0"/>
              <a:t> involved </a:t>
            </a:r>
            <a:r>
              <a:rPr lang="en-US" sz="3300" dirty="0"/>
              <a:t>in broadcasting a manifestation to an audience via radio, </a:t>
            </a:r>
            <a:r>
              <a:rPr lang="en-US" sz="3300" dirty="0" smtClean="0"/>
              <a:t>TV, </a:t>
            </a:r>
            <a:r>
              <a:rPr lang="en-US" sz="3300" dirty="0"/>
              <a:t>webcast, etc.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 smtClean="0"/>
              <a:t>Distributors</a:t>
            </a:r>
            <a:endParaRPr lang="en-US" sz="3300" dirty="0"/>
          </a:p>
          <a:p>
            <a:pPr lvl="0"/>
            <a:r>
              <a:rPr lang="en-US" sz="3300" b="1" dirty="0" smtClean="0"/>
              <a:t>Film </a:t>
            </a:r>
            <a:r>
              <a:rPr lang="en-US" sz="3300" b="1" dirty="0"/>
              <a:t>distributor </a:t>
            </a:r>
            <a:r>
              <a:rPr lang="en-US" sz="3300" dirty="0" smtClean="0"/>
              <a:t>involved </a:t>
            </a:r>
            <a:r>
              <a:rPr lang="en-US" sz="3300" dirty="0"/>
              <a:t>in distributing a moving image manifestation to </a:t>
            </a:r>
            <a:r>
              <a:rPr lang="en-US" sz="3300" dirty="0" smtClean="0"/>
              <a:t>theaters </a:t>
            </a:r>
            <a:r>
              <a:rPr lang="en-US" sz="3300" dirty="0"/>
              <a:t>or other distribution </a:t>
            </a:r>
            <a:r>
              <a:rPr lang="en-US" sz="3300" dirty="0" smtClean="0"/>
              <a:t>channels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8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DVD or Blu-ray </a:t>
            </a:r>
            <a:r>
              <a:rPr lang="en-US" b="1" dirty="0"/>
              <a:t>Video</a:t>
            </a:r>
          </a:p>
          <a:p>
            <a:endParaRPr lang="en-US" dirty="0" smtClean="0"/>
          </a:p>
          <a:p>
            <a:r>
              <a:rPr lang="en-US" sz="3600" dirty="0" smtClean="0"/>
              <a:t>336  ǂa two-dimensional </a:t>
            </a:r>
            <a:r>
              <a:rPr lang="en-US" sz="3600" dirty="0"/>
              <a:t>moving image ǂ2 rdacontent</a:t>
            </a:r>
          </a:p>
          <a:p>
            <a:r>
              <a:rPr lang="en-US" sz="3600" dirty="0"/>
              <a:t>337  </a:t>
            </a:r>
            <a:r>
              <a:rPr lang="en-US" sz="3600" dirty="0" smtClean="0"/>
              <a:t>ǂa video </a:t>
            </a:r>
            <a:r>
              <a:rPr lang="en-US" sz="3600" dirty="0"/>
              <a:t>ǂ2 rdamedia</a:t>
            </a:r>
          </a:p>
          <a:p>
            <a:r>
              <a:rPr lang="en-US" sz="3600" dirty="0"/>
              <a:t>338  </a:t>
            </a:r>
            <a:r>
              <a:rPr lang="en-US" sz="3600" dirty="0" smtClean="0"/>
              <a:t>ǂa videodisc </a:t>
            </a:r>
            <a:r>
              <a:rPr lang="en-US" sz="3600" dirty="0"/>
              <a:t>ǂ2 rdacarrier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1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VHS </a:t>
            </a:r>
            <a:r>
              <a:rPr lang="en-US" b="1" dirty="0"/>
              <a:t>Video</a:t>
            </a:r>
          </a:p>
          <a:p>
            <a:endParaRPr lang="en-US" dirty="0" smtClean="0"/>
          </a:p>
          <a:p>
            <a:r>
              <a:rPr lang="en-US" sz="3600" dirty="0" smtClean="0"/>
              <a:t>336 </a:t>
            </a:r>
            <a:r>
              <a:rPr lang="en-US" sz="3600" dirty="0"/>
              <a:t>ǂa two-dimensional moving image ǂ2 rdacontent</a:t>
            </a:r>
          </a:p>
          <a:p>
            <a:r>
              <a:rPr lang="en-US" sz="3600" dirty="0"/>
              <a:t>337 ǂa video ǂ2 rdamedia</a:t>
            </a:r>
          </a:p>
          <a:p>
            <a:r>
              <a:rPr lang="en-US" sz="3600" dirty="0"/>
              <a:t>338 ǂa videocassette ǂ2 rdacarrier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15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Streaming Video</a:t>
            </a:r>
            <a:endParaRPr lang="en-US" b="1" dirty="0"/>
          </a:p>
          <a:p>
            <a:endParaRPr lang="en-US" sz="1800" dirty="0" smtClean="0"/>
          </a:p>
          <a:p>
            <a:r>
              <a:rPr lang="en-US" sz="3600" dirty="0"/>
              <a:t>336 ǂa two-dimensional moving image ǂ2 rdacontent</a:t>
            </a:r>
          </a:p>
          <a:p>
            <a:r>
              <a:rPr lang="en-US" sz="3600" dirty="0"/>
              <a:t>337 ǂa computer ǂ2 rdamedia</a:t>
            </a:r>
          </a:p>
          <a:p>
            <a:r>
              <a:rPr lang="en-US" sz="3600" dirty="0"/>
              <a:t>338 ǂa online resource ǂ2 rdacarrier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9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Online Video Game</a:t>
            </a:r>
            <a:endParaRPr lang="en-US" b="1" dirty="0"/>
          </a:p>
          <a:p>
            <a:endParaRPr lang="en-US" sz="1800" dirty="0" smtClean="0"/>
          </a:p>
          <a:p>
            <a:r>
              <a:rPr lang="en-US" sz="3600" dirty="0"/>
              <a:t>336 ǂa two-dimensional moving image ǂ2 </a:t>
            </a:r>
            <a:r>
              <a:rPr lang="en-US" sz="3600" dirty="0" smtClean="0"/>
              <a:t>rdacontent</a:t>
            </a:r>
          </a:p>
          <a:p>
            <a:r>
              <a:rPr lang="en-US" sz="3600" dirty="0" smtClean="0"/>
              <a:t>336 </a:t>
            </a:r>
            <a:r>
              <a:rPr lang="en-US" sz="3600" dirty="0"/>
              <a:t>ǂa computer program ǂ2 rdacontent</a:t>
            </a:r>
          </a:p>
          <a:p>
            <a:r>
              <a:rPr lang="en-US" sz="3600" dirty="0" smtClean="0"/>
              <a:t>337 </a:t>
            </a:r>
            <a:r>
              <a:rPr lang="en-US" sz="3600" dirty="0"/>
              <a:t>ǂa computer ǂ2 rdamedia</a:t>
            </a:r>
          </a:p>
          <a:p>
            <a:r>
              <a:rPr lang="en-US" sz="3600" dirty="0"/>
              <a:t>338 ǂa online resource ǂ2 rdacarrier</a:t>
            </a:r>
          </a:p>
          <a:p>
            <a:endParaRPr lang="en-US" sz="1300" dirty="0" smtClean="0"/>
          </a:p>
          <a:p>
            <a:pPr marL="0" indent="0">
              <a:buNone/>
            </a:pPr>
            <a:r>
              <a:rPr lang="en-US" sz="3000" dirty="0"/>
              <a:t>* OLAC game best practices: use both moving image and computer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85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QuickTime Video Instruction on CD-ROM</a:t>
            </a:r>
            <a:endParaRPr lang="en-US" b="1" dirty="0"/>
          </a:p>
          <a:p>
            <a:endParaRPr lang="en-US" sz="1800" dirty="0" smtClean="0"/>
          </a:p>
          <a:p>
            <a:r>
              <a:rPr lang="en-US" sz="3600" dirty="0"/>
              <a:t>336 ǂa two-dimensional moving image ǂ2 rdacontent</a:t>
            </a:r>
          </a:p>
          <a:p>
            <a:r>
              <a:rPr lang="en-US" sz="3600" dirty="0"/>
              <a:t>337 ǂa computer ǂ2 rdamedia</a:t>
            </a:r>
          </a:p>
          <a:p>
            <a:r>
              <a:rPr lang="en-US" sz="3600" dirty="0"/>
              <a:t>338 ǂa computer disc ǂ2 rdacarrier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4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Video Game on cartridge</a:t>
            </a:r>
            <a:endParaRPr lang="en-US" b="1" dirty="0"/>
          </a:p>
          <a:p>
            <a:endParaRPr lang="en-US" sz="1800" dirty="0" smtClean="0"/>
          </a:p>
          <a:p>
            <a:r>
              <a:rPr lang="en-US" sz="3600" dirty="0"/>
              <a:t>336 ǂa two-dimensional moving image ǂ2 </a:t>
            </a:r>
            <a:r>
              <a:rPr lang="en-US" sz="3600" dirty="0" smtClean="0"/>
              <a:t>rdacontent</a:t>
            </a:r>
          </a:p>
          <a:p>
            <a:r>
              <a:rPr lang="en-US" sz="3600" dirty="0" smtClean="0"/>
              <a:t>336 </a:t>
            </a:r>
            <a:r>
              <a:rPr lang="en-US" sz="3600" dirty="0"/>
              <a:t>ǂa computer </a:t>
            </a:r>
            <a:r>
              <a:rPr lang="en-US" sz="3600" dirty="0" smtClean="0"/>
              <a:t>program </a:t>
            </a:r>
            <a:r>
              <a:rPr lang="en-US" sz="3600" dirty="0"/>
              <a:t>ǂ2 </a:t>
            </a:r>
            <a:r>
              <a:rPr lang="en-US" sz="3600" dirty="0" smtClean="0"/>
              <a:t>rdacontent</a:t>
            </a:r>
            <a:endParaRPr lang="en-US" sz="3600" dirty="0"/>
          </a:p>
          <a:p>
            <a:r>
              <a:rPr lang="en-US" sz="3600" dirty="0"/>
              <a:t>337 ǂa computer ǂ2 rdamedia</a:t>
            </a:r>
          </a:p>
          <a:p>
            <a:r>
              <a:rPr lang="en-US" sz="3600" dirty="0"/>
              <a:t>338 ǂa computer </a:t>
            </a:r>
            <a:r>
              <a:rPr lang="en-US" sz="3600" dirty="0" smtClean="0"/>
              <a:t>disc cartridgeǂ2 rdacarrier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3000" dirty="0" smtClean="0"/>
              <a:t>* OLAC game best practices: use both moving image and computer program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8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 Rounded MT Bold" pitchFamily="34" charset="0"/>
              </a:rPr>
              <a:t>Content, Carrier,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DualDisc</a:t>
            </a:r>
            <a:r>
              <a:rPr lang="en-US" b="1" dirty="0" smtClean="0"/>
              <a:t> (DVD video on one side;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DVD audio with music on the other)</a:t>
            </a:r>
            <a:endParaRPr lang="en-US" b="1" dirty="0"/>
          </a:p>
          <a:p>
            <a:endParaRPr lang="en-US" sz="1200" dirty="0" smtClean="0"/>
          </a:p>
          <a:p>
            <a:r>
              <a:rPr lang="en-US" sz="3600" dirty="0"/>
              <a:t>336 ǂa two-dimensional moving image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ǂa performed </a:t>
            </a:r>
            <a:r>
              <a:rPr lang="en-US" sz="3600" dirty="0"/>
              <a:t>music </a:t>
            </a:r>
            <a:r>
              <a:rPr lang="en-US" sz="3600" dirty="0" smtClean="0"/>
              <a:t>ǂ2 </a:t>
            </a:r>
            <a:r>
              <a:rPr lang="en-US" sz="3600" dirty="0" err="1" smtClean="0"/>
              <a:t>rdacontent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r>
              <a:rPr lang="en-US" sz="3600" dirty="0" smtClean="0"/>
              <a:t>337 </a:t>
            </a:r>
            <a:r>
              <a:rPr lang="en-US" sz="3600" dirty="0"/>
              <a:t>ǂa video </a:t>
            </a:r>
            <a:r>
              <a:rPr lang="en-US" sz="3600" dirty="0" smtClean="0"/>
              <a:t>ǂa audio </a:t>
            </a:r>
            <a:r>
              <a:rPr lang="en-US" sz="3600" dirty="0"/>
              <a:t>ǂ2 </a:t>
            </a:r>
            <a:r>
              <a:rPr lang="en-US" sz="3600" dirty="0" smtClean="0"/>
              <a:t>rdamedia</a:t>
            </a:r>
          </a:p>
          <a:p>
            <a:endParaRPr lang="en-US" sz="1200" dirty="0"/>
          </a:p>
          <a:p>
            <a:r>
              <a:rPr lang="en-US" sz="3600" dirty="0" smtClean="0"/>
              <a:t>338 </a:t>
            </a:r>
            <a:r>
              <a:rPr lang="en-US" sz="3600" dirty="0"/>
              <a:t>ǂa videodisc </a:t>
            </a:r>
            <a:r>
              <a:rPr lang="en-US" sz="3600" dirty="0" smtClean="0"/>
              <a:t>ǂa audio disc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ǂ2 </a:t>
            </a:r>
            <a:r>
              <a:rPr lang="en-US" sz="3600" dirty="0" err="1" smtClean="0"/>
              <a:t>rdacarrier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8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3.18.2  </a:t>
            </a:r>
            <a:r>
              <a:rPr lang="en-US" sz="3600" b="1" dirty="0"/>
              <a:t>Video </a:t>
            </a:r>
            <a:r>
              <a:rPr lang="en-US" sz="3600" b="1" dirty="0" smtClean="0"/>
              <a:t>Format (346 ǂa)</a:t>
            </a:r>
            <a:endParaRPr lang="en-US" sz="36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/>
              <a:t>Video format is a standard, etc., used to encode the </a:t>
            </a:r>
            <a:r>
              <a:rPr lang="en-US" b="1" i="1" dirty="0">
                <a:solidFill>
                  <a:srgbClr val="FF0000"/>
                </a:solidFill>
              </a:rPr>
              <a:t>analog</a:t>
            </a:r>
            <a:r>
              <a:rPr lang="en-US" dirty="0"/>
              <a:t> video content of a resource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Beta</a:t>
            </a:r>
          </a:p>
          <a:p>
            <a:r>
              <a:rPr lang="en-US" dirty="0" smtClean="0"/>
              <a:t>Laser optical*</a:t>
            </a:r>
            <a:endParaRPr lang="en-US" dirty="0"/>
          </a:p>
          <a:p>
            <a:r>
              <a:rPr lang="en-US" dirty="0"/>
              <a:t>U-</a:t>
            </a:r>
            <a:r>
              <a:rPr lang="en-US" dirty="0" err="1"/>
              <a:t>matic</a:t>
            </a:r>
            <a:endParaRPr lang="en-US" dirty="0"/>
          </a:p>
          <a:p>
            <a:r>
              <a:rPr lang="en-US" dirty="0" smtClean="0"/>
              <a:t>VHS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3000" dirty="0" smtClean="0"/>
              <a:t>*This is used for </a:t>
            </a:r>
            <a:r>
              <a:rPr lang="en-US" sz="3000" dirty="0" err="1" smtClean="0"/>
              <a:t>LaserDiscs</a:t>
            </a:r>
            <a:r>
              <a:rPr lang="en-US" sz="3000" dirty="0" smtClean="0"/>
              <a:t> not digital videodiscs, such as Blu-ray or DVD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5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3.18.3 </a:t>
            </a:r>
            <a:r>
              <a:rPr lang="en-US" sz="3600" b="1" dirty="0"/>
              <a:t>Broadcast </a:t>
            </a:r>
            <a:r>
              <a:rPr lang="en-US" sz="3600" b="1" dirty="0" smtClean="0"/>
              <a:t>Standard (346 ǂb)</a:t>
            </a:r>
            <a:endParaRPr lang="en-US" sz="1200" dirty="0" smtClean="0"/>
          </a:p>
          <a:p>
            <a:pPr marL="0" indent="0">
              <a:buNone/>
            </a:pPr>
            <a:r>
              <a:rPr lang="en-US" dirty="0"/>
              <a:t>Broadcast standard is a system used to format a video resource for television broadcast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HDTV</a:t>
            </a:r>
          </a:p>
          <a:p>
            <a:r>
              <a:rPr lang="en-US" dirty="0"/>
              <a:t>NTSC</a:t>
            </a:r>
          </a:p>
          <a:p>
            <a:r>
              <a:rPr lang="en-US" dirty="0"/>
              <a:t>PAL</a:t>
            </a:r>
          </a:p>
          <a:p>
            <a:r>
              <a:rPr lang="en-US" dirty="0" smtClean="0"/>
              <a:t>SECAM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3000" dirty="0" smtClean="0"/>
              <a:t>*Only matters if viewing on a television; software players on computers will play any broadcast standard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9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Definitions: </a:t>
            </a:r>
            <a:r>
              <a:rPr lang="en-US" b="1" dirty="0">
                <a:latin typeface="Arial Rounded MT Bold" pitchFamily="34" charset="0"/>
                <a:cs typeface="FrankRuehl" pitchFamily="34" charset="-79"/>
              </a:rPr>
              <a:t>Content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Cartographic </a:t>
            </a:r>
            <a:r>
              <a:rPr lang="en-US" b="1" dirty="0"/>
              <a:t>Moving </a:t>
            </a:r>
            <a:r>
              <a:rPr lang="en-US" b="1" dirty="0" smtClean="0"/>
              <a:t>Image</a:t>
            </a:r>
            <a:endParaRPr lang="en-US" dirty="0"/>
          </a:p>
          <a:p>
            <a:r>
              <a:rPr lang="en-US" dirty="0" smtClean="0"/>
              <a:t>Cartographic content expressed through images intended to be perceived as moving, in two dimensions. Includes satellite images of the Earth or other celestial bodies in motion.</a:t>
            </a:r>
          </a:p>
          <a:p>
            <a:pPr lvl="1">
              <a:buNone/>
            </a:pPr>
            <a:r>
              <a:rPr lang="en-US" sz="3200" dirty="0" smtClean="0"/>
              <a:t>[not discussed in this presentation]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2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3.19.2 Digital file type (347 ǂa)</a:t>
            </a:r>
            <a:endParaRPr lang="en-US" sz="12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video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8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3.19.3 Encoding Format (347 ǂb)</a:t>
            </a:r>
          </a:p>
          <a:p>
            <a:pPr marL="0" indent="0">
              <a:buNone/>
            </a:pPr>
            <a:r>
              <a:rPr lang="en-US" dirty="0"/>
              <a:t>Encoding format is a schema, standard, etc., used to encode the </a:t>
            </a:r>
            <a:r>
              <a:rPr lang="en-US" b="1" i="1" dirty="0">
                <a:solidFill>
                  <a:srgbClr val="FF0000"/>
                </a:solidFill>
              </a:rPr>
              <a:t>digital</a:t>
            </a:r>
            <a:r>
              <a:rPr lang="en-US" dirty="0"/>
              <a:t> content of a resource.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Video encoding </a:t>
            </a:r>
            <a:r>
              <a:rPr lang="en-US" dirty="0" smtClean="0"/>
              <a:t>formats: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891" y="4114800"/>
            <a:ext cx="8229600" cy="2590800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Blu-ray</a:t>
            </a:r>
            <a:endParaRPr lang="en-US" dirty="0"/>
          </a:p>
          <a:p>
            <a:r>
              <a:rPr lang="en-US" dirty="0" smtClean="0"/>
              <a:t>DVD </a:t>
            </a:r>
            <a:r>
              <a:rPr lang="en-US" dirty="0"/>
              <a:t>video</a:t>
            </a:r>
          </a:p>
          <a:p>
            <a:r>
              <a:rPr lang="en-US" dirty="0" smtClean="0"/>
              <a:t>HD-DVD</a:t>
            </a:r>
          </a:p>
          <a:p>
            <a:endParaRPr lang="en-US" dirty="0"/>
          </a:p>
          <a:p>
            <a:r>
              <a:rPr lang="en-US" dirty="0"/>
              <a:t>MPEG-4</a:t>
            </a:r>
          </a:p>
          <a:p>
            <a:r>
              <a:rPr lang="en-US" dirty="0" err="1"/>
              <a:t>Quicktime</a:t>
            </a:r>
            <a:endParaRPr lang="en-US" dirty="0"/>
          </a:p>
          <a:p>
            <a:r>
              <a:rPr lang="en-US" dirty="0" err="1" smtClean="0"/>
              <a:t>RealVideo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SVCD</a:t>
            </a:r>
          </a:p>
          <a:p>
            <a:r>
              <a:rPr lang="en-US" dirty="0"/>
              <a:t>VCD</a:t>
            </a:r>
          </a:p>
          <a:p>
            <a:r>
              <a:rPr lang="en-US" dirty="0"/>
              <a:t>Windows </a:t>
            </a:r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3.19.6 </a:t>
            </a:r>
            <a:r>
              <a:rPr lang="en-US" sz="3600" b="1" dirty="0"/>
              <a:t>Regional </a:t>
            </a:r>
            <a:r>
              <a:rPr lang="en-US" sz="3600" b="1" dirty="0" smtClean="0"/>
              <a:t>Encoding (347 </a:t>
            </a:r>
            <a:r>
              <a:rPr lang="en-US" sz="3600" b="1" dirty="0" err="1" smtClean="0"/>
              <a:t>ǂe</a:t>
            </a:r>
            <a:r>
              <a:rPr lang="en-US" sz="3600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 code identifying the region of the world for which a videodisc has been encoded and preventing the disc from being played on a player sold in a different region.</a:t>
            </a:r>
          </a:p>
          <a:p>
            <a:pPr marL="0" indent="0">
              <a:buNone/>
            </a:pPr>
            <a:endParaRPr lang="en-US" sz="1200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region 4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egion 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3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3.9.1 Production Method (340 ǂd)</a:t>
            </a:r>
          </a:p>
          <a:p>
            <a:pPr marL="0" indent="0">
              <a:buNone/>
            </a:pPr>
            <a:r>
              <a:rPr lang="en-US" dirty="0" smtClean="0"/>
              <a:t>The process used to produce a resource</a:t>
            </a:r>
            <a:endParaRPr lang="en-US" dirty="0"/>
          </a:p>
          <a:p>
            <a:endParaRPr lang="en-US" sz="1200" dirty="0"/>
          </a:p>
          <a:p>
            <a:r>
              <a:rPr lang="en-US" dirty="0" smtClean="0"/>
              <a:t>burning (burned discs, such as DVD-R and DVD+R)</a:t>
            </a:r>
          </a:p>
          <a:p>
            <a:pPr marL="400050" lvl="1" indent="0">
              <a:buNone/>
            </a:pPr>
            <a:r>
              <a:rPr lang="en-US" dirty="0"/>
              <a:t>A production method consisting of the application of heat to mark the surface of a material.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tamping (commercially-pressed discs)</a:t>
            </a:r>
          </a:p>
          <a:p>
            <a:pPr marL="400050" lvl="1" indent="0">
              <a:buNone/>
            </a:pPr>
            <a:r>
              <a:rPr lang="en-US" dirty="0"/>
              <a:t>A production method consisting of the application </a:t>
            </a:r>
            <a:r>
              <a:rPr lang="en-US" dirty="0" smtClean="0"/>
              <a:t>of pressure to make an impression on the surface of a material.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4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3.9.1 Production Method (340 ǂd)</a:t>
            </a:r>
          </a:p>
          <a:p>
            <a:pPr marL="0" indent="0">
              <a:buNone/>
            </a:pPr>
            <a:r>
              <a:rPr lang="en-US" dirty="0" smtClean="0"/>
              <a:t>Identifying stamped and burned discs</a:t>
            </a:r>
            <a:endParaRPr lang="en-US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587349"/>
            <a:ext cx="1551454" cy="15726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371515"/>
            <a:ext cx="4991100" cy="1968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3135" y="5425311"/>
            <a:ext cx="278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https://en.wikipedia.org/wiki/DVD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748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3.9.1.4 Details of Production Method (538)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600" dirty="0" smtClean="0"/>
              <a:t>Record specific types of burned discs in a note: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DVD-R</a:t>
            </a:r>
          </a:p>
          <a:p>
            <a:pPr lvl="1"/>
            <a:r>
              <a:rPr lang="en-US" sz="3200" dirty="0" smtClean="0"/>
              <a:t>DVD+R</a:t>
            </a:r>
          </a:p>
          <a:p>
            <a:pPr lvl="1"/>
            <a:r>
              <a:rPr lang="en-US" sz="3200" smtClean="0"/>
              <a:t>BD-RE</a:t>
            </a:r>
            <a:endParaRPr lang="en-US" sz="3200" dirty="0" smtClean="0"/>
          </a:p>
          <a:p>
            <a:pPr lvl="1"/>
            <a:endParaRPr lang="en-US" sz="1300" dirty="0" smtClean="0"/>
          </a:p>
          <a:p>
            <a:pPr marL="57150" indent="0">
              <a:buNone/>
            </a:pPr>
            <a:r>
              <a:rPr lang="en-US" sz="2800" dirty="0" smtClean="0"/>
              <a:t>*Often found on disc 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8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Technical Elements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3.16 Sound Characteristics (344)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000" dirty="0" smtClean="0"/>
              <a:t>3.16.2 Type of recording</a:t>
            </a:r>
          </a:p>
          <a:p>
            <a:pPr marL="0" indent="0">
              <a:buNone/>
            </a:pPr>
            <a:r>
              <a:rPr lang="en-US" sz="3000" dirty="0" smtClean="0"/>
              <a:t>3.16.3 Recording medium</a:t>
            </a:r>
          </a:p>
          <a:p>
            <a:pPr marL="0" indent="0">
              <a:buNone/>
            </a:pPr>
            <a:r>
              <a:rPr lang="en-US" sz="3000" dirty="0" smtClean="0"/>
              <a:t>3.16.8 Configuration of playback channels</a:t>
            </a:r>
          </a:p>
          <a:p>
            <a:pPr marL="0" indent="0">
              <a:buNone/>
            </a:pPr>
            <a:r>
              <a:rPr lang="en-US" sz="3000" dirty="0" smtClean="0"/>
              <a:t>3.16.9 Special playback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8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400" b="1" dirty="0" smtClean="0"/>
              <a:t>7.19 </a:t>
            </a:r>
            <a:r>
              <a:rPr lang="en-US" sz="3400" b="1" dirty="0"/>
              <a:t>Aspect </a:t>
            </a:r>
            <a:r>
              <a:rPr lang="en-US" sz="3400" b="1" dirty="0" smtClean="0"/>
              <a:t>Ratio (500)</a:t>
            </a:r>
          </a:p>
          <a:p>
            <a:pPr marL="0" indent="0">
              <a:buNone/>
            </a:pPr>
            <a:r>
              <a:rPr lang="en-US" sz="3000" dirty="0" smtClean="0"/>
              <a:t>Ratio </a:t>
            </a:r>
            <a:r>
              <a:rPr lang="en-US" sz="3000" dirty="0"/>
              <a:t>of the width to the height of a moving image.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000" dirty="0" smtClean="0"/>
              <a:t>full screen (</a:t>
            </a:r>
            <a:r>
              <a:rPr lang="en-US" sz="3000" dirty="0"/>
              <a:t>less than 1.5:1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dirty="0"/>
              <a:t>wide </a:t>
            </a:r>
            <a:r>
              <a:rPr lang="en-US" sz="3000" dirty="0" smtClean="0"/>
              <a:t>screen (</a:t>
            </a:r>
            <a:r>
              <a:rPr lang="en-US" sz="3000" dirty="0"/>
              <a:t>1.5:1 or </a:t>
            </a:r>
            <a:r>
              <a:rPr lang="en-US" sz="3000" dirty="0" smtClean="0"/>
              <a:t>greater)</a:t>
            </a:r>
            <a:endParaRPr lang="en-US" sz="3000" dirty="0"/>
          </a:p>
          <a:p>
            <a:r>
              <a:rPr lang="en-US" sz="3000" dirty="0" smtClean="0"/>
              <a:t>mixed (</a:t>
            </a:r>
            <a:r>
              <a:rPr lang="en-US" sz="3000" dirty="0"/>
              <a:t>multiple aspect ratios </a:t>
            </a:r>
            <a:r>
              <a:rPr lang="en-US" sz="3000" dirty="0" smtClean="0"/>
              <a:t>in same </a:t>
            </a:r>
            <a:r>
              <a:rPr lang="en-US" sz="3000" dirty="0"/>
              <a:t>work</a:t>
            </a:r>
            <a:r>
              <a:rPr lang="en-US" sz="3000" dirty="0" smtClean="0"/>
              <a:t>)*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en-US" sz="3000" dirty="0" smtClean="0"/>
              <a:t>*OLAC recommends using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“Mixed aspect ratios”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533400"/>
            <a:ext cx="2895600" cy="57780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584983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https://en.wikipedia.org/wiki/Aspect_ratio_%28image%29</a:t>
            </a:r>
          </a:p>
        </p:txBody>
      </p:sp>
    </p:spTree>
    <p:extLst>
      <p:ext uri="{BB962C8B-B14F-4D97-AF65-F5344CB8AC3E}">
        <p14:creationId xmlns:p14="http://schemas.microsoft.com/office/powerpoint/2010/main" xmlns="" val="29786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5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7.19 </a:t>
            </a:r>
            <a:r>
              <a:rPr lang="en-US" sz="3600" b="1" dirty="0"/>
              <a:t>Aspect </a:t>
            </a:r>
            <a:r>
              <a:rPr lang="en-US" sz="3600" b="1" dirty="0" smtClean="0"/>
              <a:t>Ratio (500)</a:t>
            </a:r>
          </a:p>
          <a:p>
            <a:pPr marL="0" indent="0">
              <a:buNone/>
            </a:pPr>
            <a:r>
              <a:rPr lang="en-US" dirty="0" smtClean="0"/>
              <a:t>Record the </a:t>
            </a:r>
            <a:r>
              <a:rPr lang="en-US" dirty="0"/>
              <a:t>numerical ratio in standard format with a denominator of 1, if known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 smtClean="0"/>
              <a:t>wide </a:t>
            </a:r>
            <a:r>
              <a:rPr lang="en-US" dirty="0"/>
              <a:t>screen (2.35:1)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full screen (1.33:1</a:t>
            </a:r>
            <a:r>
              <a:rPr lang="en-US" dirty="0" smtClean="0"/>
              <a:t>)*</a:t>
            </a:r>
            <a:endParaRPr lang="en-US" dirty="0"/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wide screen (1.85:1)</a:t>
            </a:r>
          </a:p>
          <a:p>
            <a:r>
              <a:rPr lang="en-US" dirty="0"/>
              <a:t>full screen (1.33:1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[resource includes both]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3000" dirty="0" smtClean="0"/>
              <a:t>*often seen as 4:3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9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7.19 </a:t>
            </a:r>
            <a:r>
              <a:rPr lang="en-US" sz="3600" b="1" dirty="0"/>
              <a:t>Aspect </a:t>
            </a:r>
            <a:r>
              <a:rPr lang="en-US" sz="3600" b="1" dirty="0" smtClean="0"/>
              <a:t>Ratio (500)</a:t>
            </a:r>
          </a:p>
          <a:p>
            <a:endParaRPr lang="en-US" sz="1200" dirty="0" smtClean="0"/>
          </a:p>
          <a:p>
            <a:r>
              <a:rPr lang="en-US" dirty="0" smtClean="0"/>
              <a:t>wide </a:t>
            </a:r>
            <a:r>
              <a:rPr lang="en-US" dirty="0"/>
              <a:t>screen </a:t>
            </a:r>
            <a:r>
              <a:rPr lang="en-US" dirty="0" smtClean="0"/>
              <a:t>(1.78:1)</a:t>
            </a:r>
            <a:endParaRPr lang="en-US" dirty="0"/>
          </a:p>
          <a:p>
            <a:pPr marL="0" indent="0">
              <a:buNone/>
            </a:pPr>
            <a:endParaRPr lang="en-US" sz="1300" dirty="0"/>
          </a:p>
          <a:p>
            <a:pPr marL="400050" lvl="1" indent="0">
              <a:buNone/>
            </a:pPr>
            <a:r>
              <a:rPr lang="en-US" dirty="0" smtClean="0"/>
              <a:t>Enhanced for 16:9 televisions</a:t>
            </a:r>
          </a:p>
          <a:p>
            <a:pPr marL="400050" lvl="1" indent="0">
              <a:buNone/>
            </a:pPr>
            <a:r>
              <a:rPr lang="en-US" dirty="0" smtClean="0"/>
              <a:t>Enhanced for widescreen TVs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* 16:9 on DVD packaging often refers to “anamorphic widescreen” and not the actual aspect ratio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9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you describing? </a:t>
            </a:r>
            <a:br>
              <a:rPr lang="en-US" b="1" dirty="0" smtClean="0"/>
            </a:br>
            <a:r>
              <a:rPr lang="en-US" b="1" dirty="0" smtClean="0"/>
              <a:t>What’s the Title?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2.1.2 Basis for Identification of the Resource Comprehensive Description</a:t>
            </a:r>
          </a:p>
          <a:p>
            <a:pPr algn="ctr">
              <a:buNone/>
            </a:pPr>
            <a:r>
              <a:rPr lang="en-US" dirty="0" smtClean="0"/>
              <a:t>2.1.2.2 Single Unit</a:t>
            </a:r>
          </a:p>
          <a:p>
            <a:pPr algn="ctr">
              <a:buNone/>
            </a:pPr>
            <a:r>
              <a:rPr lang="en-US" dirty="0" smtClean="0"/>
              <a:t>2.1.2.3 Resource Issued in More Than One Part</a:t>
            </a:r>
          </a:p>
          <a:p>
            <a:pPr algn="ctr">
              <a:buNone/>
            </a:pPr>
            <a:r>
              <a:rPr lang="en-US" dirty="0" smtClean="0"/>
              <a:t>+</a:t>
            </a:r>
          </a:p>
          <a:p>
            <a:pPr algn="ctr">
              <a:buNone/>
            </a:pPr>
            <a:r>
              <a:rPr lang="en-US" b="1" dirty="0" smtClean="0"/>
              <a:t>2.2.2 Preferred Source of Information</a:t>
            </a:r>
          </a:p>
          <a:p>
            <a:pPr algn="ctr">
              <a:buNone/>
            </a:pPr>
            <a:r>
              <a:rPr lang="en-US" dirty="0" smtClean="0"/>
              <a:t>2.2.2.3 Resources Consisting of Moving Images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7.19.1.4 Details of </a:t>
            </a:r>
            <a:r>
              <a:rPr lang="en-US" sz="3600" b="1" dirty="0"/>
              <a:t>Aspect </a:t>
            </a:r>
            <a:r>
              <a:rPr lang="en-US" sz="3600" b="1" dirty="0" smtClean="0"/>
              <a:t>Ratio (500)</a:t>
            </a:r>
          </a:p>
          <a:p>
            <a:pPr marL="0" indent="0">
              <a:buNone/>
            </a:pPr>
            <a:r>
              <a:rPr lang="en-US" dirty="0" smtClean="0"/>
              <a:t>If a video has been modified from its original aspect ratio, can bring out original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 smtClean="0"/>
              <a:t>full </a:t>
            </a:r>
            <a:r>
              <a:rPr lang="en-US" dirty="0"/>
              <a:t>screen (1.33:1</a:t>
            </a:r>
            <a:r>
              <a:rPr lang="en-US" dirty="0" smtClean="0"/>
              <a:t>); original </a:t>
            </a:r>
            <a:r>
              <a:rPr lang="en-US" dirty="0"/>
              <a:t>aspect ratio: </a:t>
            </a:r>
            <a:r>
              <a:rPr lang="en-US" dirty="0" smtClean="0"/>
              <a:t>1.85:1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 “formatted to fit your screen,” “pan-and-scan”</a:t>
            </a:r>
          </a:p>
          <a:p>
            <a:pPr marL="0" indent="0">
              <a:buNone/>
            </a:pPr>
            <a:r>
              <a:rPr lang="en-US" dirty="0" smtClean="0"/>
              <a:t>* change less common in the era of widescreen TVs</a:t>
            </a:r>
          </a:p>
          <a:p>
            <a:pPr marL="0" indent="0">
              <a:buNone/>
            </a:pPr>
            <a:r>
              <a:rPr lang="en-US" dirty="0" smtClean="0"/>
              <a:t>* theatrical widescreen films began in 1950s</a:t>
            </a:r>
            <a:endParaRPr lang="en-US" dirty="0"/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80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DVD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300 ǂa 1 </a:t>
            </a:r>
            <a:r>
              <a:rPr lang="en-US" sz="3600" dirty="0"/>
              <a:t>videodisc (120 min.) : </a:t>
            </a:r>
            <a:r>
              <a:rPr lang="en-US" sz="3600" dirty="0" smtClean="0"/>
              <a:t>ǂb sound,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    color </a:t>
            </a:r>
            <a:r>
              <a:rPr lang="en-US" sz="3600" dirty="0"/>
              <a:t>; </a:t>
            </a:r>
            <a:r>
              <a:rPr lang="en-US" sz="3600" dirty="0" smtClean="0"/>
              <a:t>ǂc 4 </a:t>
            </a:r>
            <a:r>
              <a:rPr lang="en-US" sz="3600" dirty="0"/>
              <a:t>3/4 in</a:t>
            </a:r>
            <a:r>
              <a:rPr lang="en-US" sz="3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en-US" sz="3600" dirty="0" smtClean="0"/>
              <a:t>340  ǂd burning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en-US" sz="3600" dirty="0" smtClean="0"/>
              <a:t>344 ǂa digital ǂb </a:t>
            </a:r>
            <a:r>
              <a:rPr lang="en-US" sz="3600" dirty="0"/>
              <a:t>optical </a:t>
            </a:r>
            <a:r>
              <a:rPr lang="en-US" sz="3600" dirty="0" err="1" smtClean="0"/>
              <a:t>ǂg</a:t>
            </a:r>
            <a:r>
              <a:rPr lang="en-US" sz="3600" dirty="0" smtClean="0"/>
              <a:t> stereo ǂh Dolby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ǂ2 </a:t>
            </a:r>
            <a:r>
              <a:rPr lang="en-US" sz="3600" dirty="0" err="1"/>
              <a:t>rda</a:t>
            </a:r>
            <a:endParaRPr lang="en-US" sz="3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346 ǂb NTSC ǂ2 </a:t>
            </a:r>
            <a:r>
              <a:rPr lang="en-US" sz="3600" dirty="0" err="1" smtClean="0"/>
              <a:t>rda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347 ǂa video file ǂb DVD video ǂ2 </a:t>
            </a:r>
            <a:r>
              <a:rPr lang="en-US" sz="3600" dirty="0" err="1" smtClean="0"/>
              <a:t>rda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347 </a:t>
            </a:r>
            <a:r>
              <a:rPr lang="en-US" sz="3600" dirty="0" err="1" smtClean="0"/>
              <a:t>ǂe</a:t>
            </a:r>
            <a:r>
              <a:rPr lang="en-US" sz="3600" dirty="0" smtClean="0"/>
              <a:t> region 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 smtClean="0"/>
              <a:t>538 ǂa DVD-R</a:t>
            </a:r>
          </a:p>
          <a:p>
            <a:pPr marL="0" indent="0">
              <a:buNone/>
            </a:pPr>
            <a:r>
              <a:rPr lang="en-US" sz="3600" dirty="0" smtClean="0"/>
              <a:t>500 ǂa Wide </a:t>
            </a:r>
            <a:r>
              <a:rPr lang="en-US" sz="3600" dirty="0"/>
              <a:t>screen (1.78:1).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9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DVD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dirty="0"/>
          </a:p>
          <a:p>
            <a:pPr marL="0" indent="0">
              <a:buNone/>
            </a:pPr>
            <a:r>
              <a:rPr lang="en-US" sz="3600" dirty="0"/>
              <a:t>300 </a:t>
            </a:r>
            <a:r>
              <a:rPr lang="en-US" sz="3600" dirty="0" smtClean="0"/>
              <a:t>ǂa 1 </a:t>
            </a:r>
            <a:r>
              <a:rPr lang="en-US" sz="3600" b="1" i="1" dirty="0" smtClean="0">
                <a:solidFill>
                  <a:srgbClr val="FF0000"/>
                </a:solidFill>
              </a:rPr>
              <a:t>videodisc</a:t>
            </a:r>
            <a:r>
              <a:rPr lang="en-US" sz="3600" dirty="0" smtClean="0"/>
              <a:t>* </a:t>
            </a:r>
            <a:r>
              <a:rPr lang="en-US" sz="3600" dirty="0"/>
              <a:t>(120 min.) : </a:t>
            </a:r>
            <a:r>
              <a:rPr lang="en-US" sz="3600" dirty="0" smtClean="0"/>
              <a:t>ǂb sound,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    color </a:t>
            </a:r>
            <a:r>
              <a:rPr lang="en-US" sz="3600" dirty="0"/>
              <a:t>; </a:t>
            </a:r>
            <a:r>
              <a:rPr lang="en-US" sz="3600" dirty="0" smtClean="0"/>
              <a:t>ǂc </a:t>
            </a:r>
            <a:r>
              <a:rPr lang="en-US" sz="3600" b="1" i="1" dirty="0">
                <a:solidFill>
                  <a:srgbClr val="FF0000"/>
                </a:solidFill>
              </a:rPr>
              <a:t>4 3/4 in</a:t>
            </a:r>
            <a:r>
              <a:rPr lang="en-US" sz="3600" b="1" i="1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/>
              <a:t>**</a:t>
            </a:r>
          </a:p>
          <a:p>
            <a:pPr marL="0" indent="0">
              <a:spcBef>
                <a:spcPts val="0"/>
              </a:spcBef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3600" dirty="0"/>
              <a:t>5</a:t>
            </a:r>
            <a:r>
              <a:rPr lang="en-US" sz="3600" dirty="0" smtClean="0"/>
              <a:t>38 ǂa DVD-R; </a:t>
            </a:r>
            <a:r>
              <a:rPr lang="en-US" sz="3600" dirty="0"/>
              <a:t>NTSC; Dolby </a:t>
            </a:r>
            <a:r>
              <a:rPr lang="en-US" sz="3600" dirty="0" smtClean="0"/>
              <a:t>stereo; region 1.</a:t>
            </a:r>
            <a:endParaRPr lang="en-US" sz="3600" dirty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3600" dirty="0" smtClean="0"/>
              <a:t>500 ǂa Wide </a:t>
            </a:r>
            <a:r>
              <a:rPr lang="en-US" sz="3600" dirty="0"/>
              <a:t>screen (1.78:1</a:t>
            </a:r>
            <a:r>
              <a:rPr lang="en-US" sz="3600" dirty="0" smtClean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000" dirty="0" smtClean="0"/>
              <a:t>*OLAC recommends using the controlled list of carriers for shared cataloging</a:t>
            </a:r>
          </a:p>
          <a:p>
            <a:pPr marL="0" indent="0">
              <a:buNone/>
            </a:pPr>
            <a:r>
              <a:rPr lang="en-US" sz="3000" dirty="0" smtClean="0"/>
              <a:t>**Use inches if following LC-PCC PS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9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Streaming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1300" dirty="0"/>
          </a:p>
          <a:p>
            <a:pPr marL="457200" indent="-457200">
              <a:buNone/>
            </a:pPr>
            <a:r>
              <a:rPr lang="en-US" dirty="0" smtClean="0"/>
              <a:t>300 ǂa 1 online resource (1 video file, 17 min.) </a:t>
            </a:r>
            <a:r>
              <a:rPr lang="en-US" dirty="0"/>
              <a:t>: </a:t>
            </a:r>
            <a:r>
              <a:rPr lang="en-US" dirty="0" smtClean="0"/>
              <a:t>ǂb sound, color.</a:t>
            </a:r>
            <a:endParaRPr lang="en-US" sz="1100" dirty="0"/>
          </a:p>
          <a:p>
            <a:pPr marL="457200" indent="-457200">
              <a:buNone/>
            </a:pPr>
            <a:endParaRPr lang="en-US" sz="1100" dirty="0" smtClean="0"/>
          </a:p>
          <a:p>
            <a:pPr marL="457200" indent="-457200">
              <a:buNone/>
            </a:pPr>
            <a:r>
              <a:rPr lang="en-US" dirty="0"/>
              <a:t>347 </a:t>
            </a:r>
            <a:r>
              <a:rPr lang="en-US" dirty="0" smtClean="0"/>
              <a:t>ǂa video </a:t>
            </a:r>
            <a:r>
              <a:rPr lang="en-US" dirty="0"/>
              <a:t>file </a:t>
            </a:r>
            <a:r>
              <a:rPr lang="en-US" dirty="0" smtClean="0"/>
              <a:t>ǂb </a:t>
            </a:r>
            <a:r>
              <a:rPr lang="en-US" dirty="0" err="1"/>
              <a:t>RealVideo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5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Blu-ray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300  ǂa 1 videodisc (75 </a:t>
            </a:r>
            <a:r>
              <a:rPr lang="en-US" dirty="0"/>
              <a:t>min.) : </a:t>
            </a:r>
            <a:r>
              <a:rPr lang="en-US" dirty="0" smtClean="0"/>
              <a:t>ǂb sound, color ; ǂc 4 </a:t>
            </a:r>
            <a:r>
              <a:rPr lang="en-US" dirty="0"/>
              <a:t>3/4 in.</a:t>
            </a:r>
          </a:p>
          <a:p>
            <a:pPr marL="457200" indent="-457200">
              <a:buNone/>
            </a:pPr>
            <a:r>
              <a:rPr lang="en-US" dirty="0" smtClean="0"/>
              <a:t>340  ǂd stamping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en-US" dirty="0" smtClean="0"/>
              <a:t>344 ǂa digital ǂb optical </a:t>
            </a:r>
            <a:r>
              <a:rPr lang="en-US" dirty="0" err="1" smtClean="0"/>
              <a:t>ǂg</a:t>
            </a:r>
            <a:r>
              <a:rPr lang="en-US" dirty="0" smtClean="0"/>
              <a:t> mono ǂ2 </a:t>
            </a:r>
            <a:r>
              <a:rPr lang="en-US" dirty="0" err="1" smtClean="0"/>
              <a:t>rda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346 ǂb PAL ǂ2 </a:t>
            </a:r>
            <a:r>
              <a:rPr lang="en-US" dirty="0" err="1" smtClean="0"/>
              <a:t>rda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347 ǂa video file ǂb Blu-ray ǂ2 </a:t>
            </a:r>
            <a:r>
              <a:rPr lang="en-US" dirty="0" err="1" smtClean="0"/>
              <a:t>rda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347 </a:t>
            </a:r>
            <a:r>
              <a:rPr lang="en-US" dirty="0" err="1" smtClean="0"/>
              <a:t>ǂe</a:t>
            </a:r>
            <a:r>
              <a:rPr lang="en-US" dirty="0" smtClean="0"/>
              <a:t> region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3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Videocassette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300 ǂa 1 </a:t>
            </a:r>
            <a:r>
              <a:rPr lang="en-US" dirty="0"/>
              <a:t>videocassette (120 min.) : </a:t>
            </a:r>
            <a:r>
              <a:rPr lang="en-US" dirty="0" smtClean="0"/>
              <a:t>ǂb sound</a:t>
            </a:r>
            <a:r>
              <a:rPr lang="en-US" dirty="0"/>
              <a:t>, </a:t>
            </a:r>
            <a:r>
              <a:rPr lang="en-US" dirty="0" smtClean="0"/>
              <a:t>black and white (tinted) </a:t>
            </a:r>
            <a:r>
              <a:rPr lang="en-US" dirty="0"/>
              <a:t>; </a:t>
            </a:r>
            <a:r>
              <a:rPr lang="en-US" dirty="0" smtClean="0"/>
              <a:t>ǂc 1/2 in. [or 2 cm] </a:t>
            </a:r>
          </a:p>
          <a:p>
            <a:pPr marL="457200" indent="-45720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000" dirty="0" smtClean="0"/>
              <a:t>346 ǂa VHS ǂb NTSC ǂ2 </a:t>
            </a:r>
            <a:r>
              <a:rPr lang="en-US" sz="3000" dirty="0" err="1" smtClean="0"/>
              <a:t>rda</a:t>
            </a:r>
            <a:endParaRPr lang="en-US" sz="30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000" dirty="0" smtClean="0"/>
              <a:t>538 ǂa VHS; NTSC.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25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Video Instruction on Computer Discs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/>
          </a:p>
          <a:p>
            <a:pPr marL="457200" indent="-457200">
              <a:buNone/>
            </a:pPr>
            <a:r>
              <a:rPr lang="en-US" dirty="0"/>
              <a:t>300 ǂa 1 computer disc (5 video files, </a:t>
            </a:r>
            <a:r>
              <a:rPr lang="en-US" dirty="0" smtClean="0"/>
              <a:t>30 </a:t>
            </a:r>
            <a:r>
              <a:rPr lang="en-US" dirty="0"/>
              <a:t>min.) : </a:t>
            </a:r>
            <a:r>
              <a:rPr lang="en-US" dirty="0" smtClean="0"/>
              <a:t>ǂb sound</a:t>
            </a:r>
            <a:r>
              <a:rPr lang="en-US" dirty="0"/>
              <a:t>, color ; </a:t>
            </a:r>
            <a:r>
              <a:rPr lang="en-US" dirty="0" smtClean="0"/>
              <a:t>ǂc 4 </a:t>
            </a:r>
            <a:r>
              <a:rPr lang="en-US" dirty="0"/>
              <a:t>3/4 in.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dirty="0" smtClean="0"/>
              <a:t>347 </a:t>
            </a:r>
            <a:r>
              <a:rPr lang="en-US" dirty="0"/>
              <a:t>ǂa video </a:t>
            </a:r>
            <a:r>
              <a:rPr lang="en-US" dirty="0" smtClean="0"/>
              <a:t>file ǂb </a:t>
            </a:r>
            <a:r>
              <a:rPr lang="en-US" dirty="0" err="1" smtClean="0"/>
              <a:t>RealVideo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538 </a:t>
            </a:r>
            <a:r>
              <a:rPr lang="en-US" dirty="0"/>
              <a:t>ǂa System requirements: Macintosh or Windows operating system; </a:t>
            </a:r>
            <a:r>
              <a:rPr lang="en-US" dirty="0" smtClean="0"/>
              <a:t>Real Player; sound card; CD-ROM drive.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10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Video Instruction on Computer Discs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300 </a:t>
            </a:r>
            <a:r>
              <a:rPr lang="en-US" dirty="0"/>
              <a:t>ǂa 1 DVD-ROM (120 min.) : </a:t>
            </a:r>
            <a:r>
              <a:rPr lang="en-US" dirty="0" smtClean="0"/>
              <a:t>ǂb QuickTime</a:t>
            </a:r>
            <a:r>
              <a:rPr lang="en-US" dirty="0"/>
              <a:t>, sound, color with black and white </a:t>
            </a:r>
            <a:r>
              <a:rPr lang="en-US" dirty="0" smtClean="0"/>
              <a:t>sequences ; ǂc 4 </a:t>
            </a:r>
            <a:r>
              <a:rPr lang="en-US" dirty="0"/>
              <a:t>3/4 in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347 </a:t>
            </a:r>
            <a:r>
              <a:rPr lang="en-US" dirty="0"/>
              <a:t>ǂa video </a:t>
            </a:r>
            <a:r>
              <a:rPr lang="en-US" dirty="0" smtClean="0"/>
              <a:t>file ǂb QuickTime</a:t>
            </a:r>
          </a:p>
          <a:p>
            <a:pPr marL="0" indent="0">
              <a:buNone/>
            </a:pPr>
            <a:r>
              <a:rPr lang="en-US" dirty="0" smtClean="0"/>
              <a:t>538 </a:t>
            </a:r>
            <a:r>
              <a:rPr lang="en-US" dirty="0"/>
              <a:t>ǂa System </a:t>
            </a:r>
            <a:r>
              <a:rPr lang="en-US" dirty="0" smtClean="0"/>
              <a:t>requirements: Macintosh or Windows operating system; QuickTime software; sound card; DVD-ROM drive.</a:t>
            </a:r>
          </a:p>
          <a:p>
            <a:pPr marL="457200" indent="-457200">
              <a:buNone/>
            </a:pPr>
            <a:endParaRPr lang="en-US" dirty="0"/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5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Video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sz="1300" dirty="0" smtClean="0"/>
          </a:p>
          <a:p>
            <a:pPr marL="457200" indent="-457200">
              <a:buNone/>
            </a:pPr>
            <a:r>
              <a:rPr lang="en-US" dirty="0"/>
              <a:t>300 </a:t>
            </a:r>
            <a:r>
              <a:rPr lang="en-US" dirty="0" smtClean="0"/>
              <a:t>ǂa 1 </a:t>
            </a:r>
            <a:r>
              <a:rPr lang="en-US" dirty="0"/>
              <a:t>computer </a:t>
            </a:r>
            <a:r>
              <a:rPr lang="en-US" dirty="0" smtClean="0"/>
              <a:t>disc </a:t>
            </a:r>
            <a:r>
              <a:rPr lang="en-US" dirty="0"/>
              <a:t>: </a:t>
            </a:r>
            <a:r>
              <a:rPr lang="en-US" dirty="0" smtClean="0"/>
              <a:t>ǂb sound, color </a:t>
            </a:r>
            <a:r>
              <a:rPr lang="en-US" dirty="0"/>
              <a:t>; </a:t>
            </a:r>
            <a:r>
              <a:rPr lang="en-US" dirty="0" smtClean="0"/>
              <a:t>ǂc 4 </a:t>
            </a:r>
            <a:r>
              <a:rPr lang="en-US" dirty="0"/>
              <a:t>3/4 in. + </a:t>
            </a:r>
            <a:r>
              <a:rPr lang="en-US" dirty="0" err="1" smtClean="0"/>
              <a:t>ǂe</a:t>
            </a:r>
            <a:r>
              <a:rPr lang="en-US" dirty="0" smtClean="0"/>
              <a:t> 1 booklet</a:t>
            </a:r>
          </a:p>
          <a:p>
            <a:pPr marL="457200" indent="-457200">
              <a:buNone/>
            </a:pPr>
            <a:r>
              <a:rPr lang="en-US" dirty="0" smtClean="0"/>
              <a:t>347 ǂb Blu-ray</a:t>
            </a:r>
          </a:p>
          <a:p>
            <a:pPr marL="457200" indent="-457200">
              <a:buNone/>
            </a:pPr>
            <a:r>
              <a:rPr lang="en-US" dirty="0" smtClean="0"/>
              <a:t>538  ǂa System </a:t>
            </a:r>
            <a:r>
              <a:rPr lang="en-US" dirty="0"/>
              <a:t>requirements</a:t>
            </a:r>
            <a:r>
              <a:rPr lang="en-US" dirty="0" smtClean="0"/>
              <a:t>:  </a:t>
            </a:r>
            <a:r>
              <a:rPr lang="en-US" dirty="0"/>
              <a:t>PlayStation 3; 143 MB hard disk </a:t>
            </a:r>
            <a:r>
              <a:rPr lang="en-US" dirty="0" smtClean="0"/>
              <a:t>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6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Video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sz="1300" dirty="0" smtClean="0"/>
          </a:p>
          <a:p>
            <a:pPr marL="457200" indent="-457200">
              <a:buNone/>
            </a:pPr>
            <a:r>
              <a:rPr lang="en-US" dirty="0" smtClean="0"/>
              <a:t>300 ǂa 1 </a:t>
            </a:r>
            <a:r>
              <a:rPr lang="en-US" dirty="0"/>
              <a:t>DVD-ROM </a:t>
            </a:r>
            <a:r>
              <a:rPr lang="en-US" dirty="0" smtClean="0"/>
              <a:t>: ǂb sound, color </a:t>
            </a:r>
            <a:r>
              <a:rPr lang="en-US" dirty="0"/>
              <a:t>; </a:t>
            </a:r>
            <a:r>
              <a:rPr lang="en-US" dirty="0" smtClean="0"/>
              <a:t>ǂc 4 </a:t>
            </a:r>
            <a:r>
              <a:rPr lang="en-US" dirty="0"/>
              <a:t>3/4 </a:t>
            </a:r>
            <a:r>
              <a:rPr lang="en-US" dirty="0" smtClean="0"/>
              <a:t>in.</a:t>
            </a:r>
          </a:p>
          <a:p>
            <a:pPr marL="457200" indent="-457200">
              <a:buNone/>
            </a:pPr>
            <a:r>
              <a:rPr lang="en-US" dirty="0" smtClean="0"/>
              <a:t>346 ǂb NTSC ǂ2 </a:t>
            </a:r>
            <a:r>
              <a:rPr lang="en-US" dirty="0" err="1" smtClean="0"/>
              <a:t>rda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347 </a:t>
            </a:r>
            <a:r>
              <a:rPr lang="en-US" dirty="0" err="1" smtClean="0"/>
              <a:t>ǂe</a:t>
            </a:r>
            <a:r>
              <a:rPr lang="en-US" dirty="0" smtClean="0"/>
              <a:t> U/C</a:t>
            </a:r>
          </a:p>
          <a:p>
            <a:pPr marL="457200" indent="-457200">
              <a:buNone/>
            </a:pPr>
            <a:r>
              <a:rPr lang="en-US" dirty="0" smtClean="0"/>
              <a:t>538 ǂa System requirements: </a:t>
            </a:r>
            <a:r>
              <a:rPr lang="en-US" dirty="0"/>
              <a:t>Xbox 360 with NTSC designation; 4 MB memory; HDTV </a:t>
            </a:r>
            <a:r>
              <a:rPr lang="en-US" dirty="0" smtClean="0"/>
              <a:t>720p/1080i/1080p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6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you describing?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2.1.2.2 Basis for Identification of the Resource</a:t>
            </a:r>
          </a:p>
          <a:p>
            <a:pPr algn="ctr">
              <a:buNone/>
            </a:pPr>
            <a:r>
              <a:rPr lang="en-US" b="1" dirty="0" smtClean="0"/>
              <a:t>Single </a:t>
            </a:r>
            <a:r>
              <a:rPr lang="en-US" b="1" dirty="0"/>
              <a:t>Work on Single Unit</a:t>
            </a:r>
            <a:r>
              <a:rPr lang="en-US" b="1" dirty="0" smtClean="0"/>
              <a:t>: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Prefer </a:t>
            </a:r>
            <a:r>
              <a:rPr lang="en-US" dirty="0" smtClean="0">
                <a:solidFill>
                  <a:srgbClr val="FF0000"/>
                </a:solidFill>
              </a:rPr>
              <a:t>source of info that identifies whole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Documentary film on a single disc; no extras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Use title frames or other sources as prescribed by 2.2.2.3 Preferred Sources</a:t>
            </a:r>
          </a:p>
          <a:p>
            <a:pPr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Work: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6.4 Date of Work</a:t>
            </a:r>
          </a:p>
          <a:p>
            <a:pPr marL="0" indent="0">
              <a:buNone/>
            </a:pPr>
            <a:r>
              <a:rPr lang="en-US" dirty="0" smtClean="0"/>
              <a:t>For moving images, usually earliest date of public release or broadcast</a:t>
            </a:r>
          </a:p>
          <a:p>
            <a:pPr marL="1719072" lvl="3" indent="-457200">
              <a:buNone/>
            </a:pPr>
            <a:r>
              <a:rPr lang="en-US" sz="3200" dirty="0"/>
              <a:t>046 </a:t>
            </a:r>
            <a:r>
              <a:rPr lang="en-US" sz="3200" dirty="0" err="1" smtClean="0"/>
              <a:t>ǂk</a:t>
            </a:r>
            <a:r>
              <a:rPr lang="en-US" sz="3200" dirty="0" smtClean="0"/>
              <a:t> 1995</a:t>
            </a:r>
          </a:p>
          <a:p>
            <a:pPr marL="1719072" lvl="3" indent="-45720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b="1" dirty="0" smtClean="0"/>
              <a:t>6.7 History of Work (eye-readable note)</a:t>
            </a:r>
          </a:p>
          <a:p>
            <a:pPr marL="1719072" lvl="3" indent="-457200">
              <a:buNone/>
            </a:pPr>
            <a:r>
              <a:rPr lang="en-US" sz="3200" dirty="0"/>
              <a:t>500 Originally produced as a motion picture in 1995.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97083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Work: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6.3 Form of Work</a:t>
            </a:r>
          </a:p>
          <a:p>
            <a:pPr marL="0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sz="3600" dirty="0" smtClean="0"/>
              <a:t>380 ǂa Television program.</a:t>
            </a:r>
          </a:p>
          <a:p>
            <a:pPr marL="400050" lvl="1" indent="0">
              <a:buNone/>
            </a:pPr>
            <a:endParaRPr lang="en-US" sz="3600" dirty="0"/>
          </a:p>
          <a:p>
            <a:pPr marL="400050" lvl="1" indent="0">
              <a:buNone/>
            </a:pPr>
            <a:r>
              <a:rPr lang="en-US" sz="3600" dirty="0" smtClean="0"/>
              <a:t>380 ǂa Motion picture.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654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Work: Place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6.5 Place of Origin of Work</a:t>
            </a:r>
          </a:p>
          <a:p>
            <a:pPr marL="0" indent="0">
              <a:buNone/>
            </a:pPr>
            <a:r>
              <a:rPr lang="en-US" dirty="0" smtClean="0"/>
              <a:t>Country </a:t>
            </a:r>
            <a:r>
              <a:rPr lang="en-US" dirty="0"/>
              <a:t>of the principal offices of the production company or individual by whom the moving image work was </a:t>
            </a:r>
            <a:r>
              <a:rPr lang="en-US" dirty="0" smtClean="0"/>
              <a:t>made (FIAF)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82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6999" y="3805900"/>
            <a:ext cx="4895850" cy="371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8201" y="4114800"/>
            <a:ext cx="31623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7061" y="4489623"/>
            <a:ext cx="4105275" cy="400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5174" y="4977455"/>
            <a:ext cx="4257675" cy="295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774" y="5203478"/>
            <a:ext cx="5667375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162" y="3980414"/>
            <a:ext cx="37242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60676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Work: Place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6.5 Place of Origin of Work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257  Germany ǂa France ǂa Poland ǂ2 </a:t>
            </a:r>
            <a:r>
              <a:rPr lang="en-US" dirty="0" err="1" smtClean="0"/>
              <a:t>naf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257  United States ǂ2 </a:t>
            </a:r>
            <a:r>
              <a:rPr lang="en-US" dirty="0" err="1" smtClean="0"/>
              <a:t>naf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257  Mexico ǂ2 </a:t>
            </a:r>
            <a:r>
              <a:rPr lang="en-US" dirty="0" err="1" smtClean="0"/>
              <a:t>naf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789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About the work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 plug for structured data and more authority records for the future: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b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041ǂh </a:t>
            </a:r>
            <a:r>
              <a:rPr lang="en-US" dirty="0"/>
              <a:t>for original </a:t>
            </a:r>
            <a:r>
              <a:rPr lang="en-US" dirty="0" smtClean="0"/>
              <a:t>language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041 ǂa/</a:t>
            </a:r>
            <a:r>
              <a:rPr lang="en-US" dirty="0" err="1" smtClean="0"/>
              <a:t>ǂj</a:t>
            </a:r>
            <a:r>
              <a:rPr lang="en-US" dirty="0" smtClean="0"/>
              <a:t> for all languages on manifestation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046 </a:t>
            </a:r>
            <a:r>
              <a:rPr lang="en-US" dirty="0" err="1" smtClean="0"/>
              <a:t>ǂk</a:t>
            </a:r>
            <a:r>
              <a:rPr lang="en-US" dirty="0" smtClean="0"/>
              <a:t> </a:t>
            </a:r>
            <a:r>
              <a:rPr lang="en-US" dirty="0"/>
              <a:t>for original date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Authority record for work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257 </a:t>
            </a:r>
            <a:r>
              <a:rPr lang="en-US" dirty="0"/>
              <a:t>country of production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ǂ4/</a:t>
            </a:r>
            <a:r>
              <a:rPr lang="en-US" dirty="0" err="1" smtClean="0"/>
              <a:t>ǂe</a:t>
            </a:r>
            <a:r>
              <a:rPr lang="en-US" dirty="0" smtClean="0"/>
              <a:t> for </a:t>
            </a:r>
            <a:r>
              <a:rPr lang="en-US" dirty="0"/>
              <a:t>1xx/7xx names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1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/>
              <a:t>7.14 </a:t>
            </a:r>
            <a:r>
              <a:rPr lang="en-US" sz="3300" b="1" dirty="0" smtClean="0"/>
              <a:t>Accessibility </a:t>
            </a:r>
            <a:r>
              <a:rPr lang="en-US" sz="3300" b="1" dirty="0"/>
              <a:t>Content (546</a:t>
            </a:r>
            <a:r>
              <a:rPr lang="en-US" sz="3300" b="1" dirty="0" smtClean="0"/>
              <a:t>)</a:t>
            </a:r>
          </a:p>
          <a:p>
            <a:pPr marL="0" indent="0">
              <a:buNone/>
            </a:pPr>
            <a:endParaRPr lang="en-US" sz="3300" b="1" dirty="0"/>
          </a:p>
          <a:p>
            <a:r>
              <a:rPr lang="en-US" sz="3600" dirty="0" smtClean="0"/>
              <a:t>Assists </a:t>
            </a:r>
            <a:r>
              <a:rPr lang="en-US" sz="3600" dirty="0"/>
              <a:t>those with a sensory impairment in the greater understanding of content which their impairment prevents them fully seeing or </a:t>
            </a:r>
            <a:r>
              <a:rPr lang="en-US" sz="3600" dirty="0" smtClean="0"/>
              <a:t>hearing</a:t>
            </a:r>
          </a:p>
          <a:p>
            <a:endParaRPr lang="en-US" sz="1300" dirty="0"/>
          </a:p>
          <a:p>
            <a:r>
              <a:rPr lang="en-US" sz="3600" dirty="0" smtClean="0"/>
              <a:t>Includes </a:t>
            </a:r>
            <a:r>
              <a:rPr lang="en-US" sz="3600" dirty="0"/>
              <a:t>accessible labels, audio description, captioning, image description, sign language, and </a:t>
            </a:r>
            <a:r>
              <a:rPr lang="en-US" sz="3600" dirty="0" smtClean="0"/>
              <a:t>subtitles</a:t>
            </a:r>
            <a:r>
              <a:rPr lang="en-US" sz="3600" dirty="0"/>
              <a:t> </a:t>
            </a:r>
            <a:r>
              <a:rPr lang="en-US" sz="3600" dirty="0" smtClean="0"/>
              <a:t>in the same language as the spoken content</a:t>
            </a:r>
            <a:endParaRPr lang="en-US" sz="3600" dirty="0"/>
          </a:p>
          <a:p>
            <a:pPr marL="0" indent="0">
              <a:buNone/>
            </a:pP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8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7.14 </a:t>
            </a:r>
            <a:r>
              <a:rPr lang="en-US" sz="3600" b="1" dirty="0" smtClean="0"/>
              <a:t>Accessibility </a:t>
            </a:r>
            <a:r>
              <a:rPr lang="en-US" sz="3600" b="1" dirty="0"/>
              <a:t>Content (546</a:t>
            </a:r>
            <a:r>
              <a:rPr lang="en-US" sz="3600" b="1" dirty="0" smtClean="0"/>
              <a:t>)</a:t>
            </a:r>
          </a:p>
          <a:p>
            <a:pPr marL="0" indent="0">
              <a:buNone/>
            </a:pPr>
            <a:endParaRPr lang="en-US" sz="1500" b="1" dirty="0"/>
          </a:p>
          <a:p>
            <a:r>
              <a:rPr lang="en-US" sz="3900" dirty="0" smtClean="0"/>
              <a:t>546  Closed-captioned.</a:t>
            </a:r>
          </a:p>
          <a:p>
            <a:endParaRPr lang="en-US" sz="1500" dirty="0" smtClean="0"/>
          </a:p>
          <a:p>
            <a:r>
              <a:rPr lang="en-US" sz="3900" dirty="0" smtClean="0"/>
              <a:t>546 English or Spanish soundtracks; optional English subtitles for the deaf or hard of hearing (SDH</a:t>
            </a:r>
            <a:r>
              <a:rPr lang="en-US" sz="3900" dirty="0"/>
              <a:t>); optional audio-described soundtrack for the visually impaired</a:t>
            </a:r>
            <a:r>
              <a:rPr lang="en-US" sz="3900" dirty="0" smtClean="0"/>
              <a:t>.</a:t>
            </a:r>
          </a:p>
          <a:p>
            <a:endParaRPr lang="en-US" sz="1500" dirty="0" smtClean="0"/>
          </a:p>
          <a:p>
            <a:r>
              <a:rPr lang="en-US" sz="3900" dirty="0"/>
              <a:t>546 </a:t>
            </a:r>
            <a:r>
              <a:rPr lang="en-US" sz="3900" dirty="0" smtClean="0"/>
              <a:t>Optional captions in English.*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3600" dirty="0" smtClean="0"/>
              <a:t>*Closed captions use a different technology (line 21 for NTSC) from DVD, Blu-ray and Internet subtitles</a:t>
            </a:r>
            <a:endParaRPr lang="en-US" sz="3600" dirty="0"/>
          </a:p>
          <a:p>
            <a:pPr marL="0" indent="0">
              <a:buNone/>
            </a:pP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5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7.12 Language of the </a:t>
            </a:r>
            <a:r>
              <a:rPr lang="en-US" sz="3600" b="1" dirty="0"/>
              <a:t>Content (</a:t>
            </a:r>
            <a:r>
              <a:rPr lang="en-US" sz="3600" b="1" dirty="0" smtClean="0"/>
              <a:t>546/041)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3900" dirty="0" smtClean="0"/>
              <a:t>546  Spanish or English soundtracks; optional subtitles in English or French.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3900" dirty="0" smtClean="0"/>
              <a:t>008/35 spa</a:t>
            </a:r>
          </a:p>
          <a:p>
            <a:pPr marL="0" indent="0">
              <a:buNone/>
            </a:pPr>
            <a:r>
              <a:rPr lang="en-US" sz="3900" dirty="0" smtClean="0"/>
              <a:t>041 1 </a:t>
            </a:r>
            <a:r>
              <a:rPr lang="en-US" sz="4000" dirty="0"/>
              <a:t>ǂa </a:t>
            </a:r>
            <a:r>
              <a:rPr lang="en-US" sz="3900" dirty="0" smtClean="0"/>
              <a:t>spa ǂa </a:t>
            </a:r>
            <a:r>
              <a:rPr lang="en-US" sz="3900" dirty="0" err="1" smtClean="0"/>
              <a:t>eng</a:t>
            </a:r>
            <a:r>
              <a:rPr lang="en-US" sz="3900" dirty="0" smtClean="0"/>
              <a:t> </a:t>
            </a:r>
            <a:r>
              <a:rPr lang="en-US" sz="3900" dirty="0" err="1" smtClean="0"/>
              <a:t>ǂj</a:t>
            </a:r>
            <a:r>
              <a:rPr lang="en-US" sz="3900" dirty="0" smtClean="0"/>
              <a:t> </a:t>
            </a:r>
            <a:r>
              <a:rPr lang="en-US" sz="3900" dirty="0" err="1" smtClean="0"/>
              <a:t>eng</a:t>
            </a:r>
            <a:r>
              <a:rPr lang="en-US" sz="3900" dirty="0" smtClean="0"/>
              <a:t> </a:t>
            </a:r>
            <a:r>
              <a:rPr lang="en-US" sz="3900" dirty="0" err="1" smtClean="0"/>
              <a:t>ǂj</a:t>
            </a:r>
            <a:r>
              <a:rPr lang="en-US" sz="3900" dirty="0" smtClean="0"/>
              <a:t> </a:t>
            </a:r>
            <a:r>
              <a:rPr lang="en-US" sz="3900" dirty="0" err="1" smtClean="0"/>
              <a:t>fre</a:t>
            </a:r>
            <a:r>
              <a:rPr lang="en-US" sz="3900" dirty="0" smtClean="0"/>
              <a:t> ǂh spa</a:t>
            </a:r>
          </a:p>
          <a:p>
            <a:endParaRPr lang="en-US" sz="1500" dirty="0" smtClean="0"/>
          </a:p>
          <a:p>
            <a:pPr marL="0" indent="0">
              <a:buNone/>
            </a:pP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4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7.12 Language of the </a:t>
            </a:r>
            <a:r>
              <a:rPr lang="en-US" sz="3600" b="1" dirty="0"/>
              <a:t>Content (</a:t>
            </a:r>
            <a:r>
              <a:rPr lang="en-US" sz="3600" b="1" dirty="0" smtClean="0"/>
              <a:t>546/041)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3900" dirty="0" smtClean="0"/>
              <a:t>546 Silent film with English intertitles.</a:t>
            </a:r>
          </a:p>
          <a:p>
            <a:pPr marL="0" indent="0">
              <a:buNone/>
            </a:pPr>
            <a:endParaRPr lang="en-US" sz="1200" dirty="0"/>
          </a:p>
          <a:p>
            <a:pPr marL="400050" lvl="1" indent="0">
              <a:buNone/>
            </a:pPr>
            <a:r>
              <a:rPr lang="en-US" sz="3900" dirty="0" smtClean="0"/>
              <a:t>008/35 </a:t>
            </a:r>
            <a:r>
              <a:rPr lang="en-US" sz="3900" dirty="0" err="1" smtClean="0"/>
              <a:t>zxx</a:t>
            </a:r>
            <a:endParaRPr lang="en-US" sz="3900" dirty="0" smtClean="0"/>
          </a:p>
          <a:p>
            <a:pPr marL="400050" lvl="1" indent="0">
              <a:buNone/>
            </a:pPr>
            <a:r>
              <a:rPr lang="en-US" sz="3900" dirty="0" smtClean="0"/>
              <a:t>041 0 ǂa </a:t>
            </a:r>
            <a:r>
              <a:rPr lang="en-US" sz="3900" dirty="0" err="1" smtClean="0"/>
              <a:t>zxx</a:t>
            </a:r>
            <a:r>
              <a:rPr lang="en-US" sz="3900" dirty="0" smtClean="0"/>
              <a:t> </a:t>
            </a:r>
            <a:r>
              <a:rPr lang="en-US" sz="3900" dirty="0" err="1" smtClean="0"/>
              <a:t>ǂj</a:t>
            </a:r>
            <a:r>
              <a:rPr lang="en-US" sz="3900" dirty="0" smtClean="0"/>
              <a:t> </a:t>
            </a:r>
            <a:r>
              <a:rPr lang="en-US" sz="3900" dirty="0" err="1" smtClean="0"/>
              <a:t>eng</a:t>
            </a:r>
            <a:r>
              <a:rPr lang="en-US" sz="3900" dirty="0" smtClean="0"/>
              <a:t> ǂh </a:t>
            </a:r>
            <a:r>
              <a:rPr lang="en-US" sz="3900" dirty="0" err="1" smtClean="0"/>
              <a:t>eng</a:t>
            </a:r>
            <a:endParaRPr lang="en-US" sz="3900" dirty="0" smtClean="0"/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 smtClean="0"/>
              <a:t>[English soundtrack]</a:t>
            </a:r>
            <a:endParaRPr lang="en-US" sz="3900" dirty="0"/>
          </a:p>
          <a:p>
            <a:pPr marL="400050" lvl="1" indent="0">
              <a:buNone/>
            </a:pPr>
            <a:r>
              <a:rPr lang="en-US" sz="3900" dirty="0" smtClean="0"/>
              <a:t>008/35 </a:t>
            </a:r>
            <a:r>
              <a:rPr lang="en-US" sz="3900" dirty="0" err="1" smtClean="0"/>
              <a:t>eng</a:t>
            </a:r>
            <a:endParaRPr lang="en-US" sz="3900" dirty="0" smtClean="0"/>
          </a:p>
          <a:p>
            <a:pPr marL="400050" lvl="1" indent="0">
              <a:buNone/>
            </a:pPr>
            <a:r>
              <a:rPr lang="en-US" sz="3900" dirty="0" smtClean="0"/>
              <a:t>041 0 ǂa </a:t>
            </a:r>
            <a:r>
              <a:rPr lang="en-US" sz="3900" dirty="0" err="1" smtClean="0"/>
              <a:t>eng</a:t>
            </a:r>
            <a:r>
              <a:rPr lang="en-US" sz="3900" dirty="0" smtClean="0"/>
              <a:t> ǂh </a:t>
            </a:r>
            <a:r>
              <a:rPr lang="en-US" sz="3900" dirty="0" err="1" smtClean="0"/>
              <a:t>eng</a:t>
            </a:r>
            <a:endParaRPr lang="en-US" sz="3900" dirty="0" smtClean="0"/>
          </a:p>
          <a:p>
            <a:pPr marL="0" indent="0">
              <a:buNone/>
            </a:pPr>
            <a:endParaRPr 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1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7.17 Color Content (</a:t>
            </a:r>
            <a:r>
              <a:rPr lang="en-US" sz="3600" b="1" dirty="0" smtClean="0"/>
              <a:t>300ǂb</a:t>
            </a:r>
            <a:r>
              <a:rPr lang="en-US" sz="3600" b="1" dirty="0"/>
              <a:t>)</a:t>
            </a:r>
          </a:p>
          <a:p>
            <a:pPr marL="514350" indent="-457200"/>
            <a:r>
              <a:rPr lang="en-US" sz="3000" dirty="0" smtClean="0"/>
              <a:t>color			</a:t>
            </a:r>
          </a:p>
          <a:p>
            <a:pPr marL="514350" indent="-457200"/>
            <a:r>
              <a:rPr lang="en-US" sz="3000" dirty="0" smtClean="0"/>
              <a:t>black and white</a:t>
            </a:r>
          </a:p>
          <a:p>
            <a:pPr marL="514350" indent="-457200"/>
            <a:r>
              <a:rPr lang="en-US" sz="3000" dirty="0" smtClean="0"/>
              <a:t>black and white (tinted)*</a:t>
            </a:r>
          </a:p>
          <a:p>
            <a:pPr marL="514350" indent="-457200"/>
            <a:r>
              <a:rPr lang="en-US" sz="3000" dirty="0"/>
              <a:t>black and white (toned</a:t>
            </a:r>
            <a:r>
              <a:rPr lang="en-US" sz="3000" dirty="0" smtClean="0"/>
              <a:t>)*</a:t>
            </a:r>
          </a:p>
          <a:p>
            <a:pPr marL="514350" indent="-457200"/>
            <a:r>
              <a:rPr lang="en-US" sz="3000" dirty="0" smtClean="0"/>
              <a:t>black </a:t>
            </a:r>
            <a:r>
              <a:rPr lang="en-US" sz="3000" dirty="0"/>
              <a:t>and white (tinted and toned</a:t>
            </a:r>
            <a:r>
              <a:rPr lang="en-US" sz="3000" dirty="0" smtClean="0"/>
              <a:t>)*</a:t>
            </a:r>
            <a:endParaRPr lang="en-US" sz="3000" dirty="0"/>
          </a:p>
          <a:p>
            <a:pPr marL="514350" indent="-457200"/>
            <a:r>
              <a:rPr lang="en-US" sz="3000" dirty="0" smtClean="0"/>
              <a:t>sepia</a:t>
            </a:r>
          </a:p>
          <a:p>
            <a:pPr marL="57150" indent="0">
              <a:buNone/>
            </a:pPr>
            <a:r>
              <a:rPr lang="en-US" sz="2800" dirty="0" smtClean="0"/>
              <a:t>* Tinting and toning are techniques that were used to add color to early film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6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describing?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2.1.2.2 Basis for Identification of the Resource</a:t>
            </a:r>
          </a:p>
          <a:p>
            <a:pPr algn="ctr">
              <a:buNone/>
            </a:pPr>
            <a:r>
              <a:rPr lang="en-US" b="1" dirty="0"/>
              <a:t>Multiple Works on Single Unit:</a:t>
            </a:r>
          </a:p>
          <a:p>
            <a:pPr algn="ctr">
              <a:buNone/>
            </a:pPr>
            <a:r>
              <a:rPr lang="en-US" dirty="0" smtClean="0"/>
              <a:t>Prefer </a:t>
            </a:r>
            <a:r>
              <a:rPr lang="en-US" dirty="0" smtClean="0">
                <a:solidFill>
                  <a:srgbClr val="FF0000"/>
                </a:solidFill>
              </a:rPr>
              <a:t>source of info that identifies whole</a:t>
            </a:r>
          </a:p>
          <a:p>
            <a:pPr lvl="1">
              <a:buNone/>
            </a:pPr>
            <a:endParaRPr lang="en-US" sz="32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3200" dirty="0" smtClean="0">
                <a:sym typeface="Wingdings" pitchFamily="2" charset="2"/>
              </a:rPr>
              <a:t>Ten animated shorts on a single disc with a collective title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Use disc label, container or menu with collective title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4453-0601-45E3-96F2-6BE07A87F1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7.18 Sound Content (</a:t>
            </a:r>
            <a:r>
              <a:rPr lang="en-US" sz="3600" dirty="0" smtClean="0"/>
              <a:t>300ǂb</a:t>
            </a:r>
            <a:r>
              <a:rPr lang="en-US" sz="3600" dirty="0"/>
              <a:t>)</a:t>
            </a:r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s</a:t>
            </a:r>
            <a:r>
              <a:rPr lang="en-US" sz="3600" dirty="0" smtClean="0"/>
              <a:t>ound*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s</a:t>
            </a:r>
            <a:r>
              <a:rPr lang="en-US" sz="3600" dirty="0" smtClean="0"/>
              <a:t>ilent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*</a:t>
            </a:r>
            <a:r>
              <a:rPr lang="en-US" sz="2800" dirty="0"/>
              <a:t> </a:t>
            </a:r>
            <a:r>
              <a:rPr lang="en-US" sz="2800" dirty="0" smtClean="0"/>
              <a:t>Use </a:t>
            </a:r>
            <a:r>
              <a:rPr lang="en-US" sz="2800" dirty="0"/>
              <a:t>sound for silent films where the expression being described has a soundtrack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29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Expression content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7.22 </a:t>
            </a:r>
            <a:r>
              <a:rPr lang="en-US" sz="3600" b="1" dirty="0" smtClean="0"/>
              <a:t>Duration (300ǂa)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742950" indent="-742950">
              <a:buFont typeface="+mj-lt"/>
              <a:buAutoNum type="alphaLcParenR"/>
            </a:pPr>
            <a:r>
              <a:rPr lang="en-US" sz="3400" dirty="0" smtClean="0"/>
              <a:t>Exact time if easy to determine</a:t>
            </a:r>
          </a:p>
          <a:p>
            <a:pPr marL="1257300" lvl="3" indent="0">
              <a:buNone/>
            </a:pPr>
            <a:r>
              <a:rPr lang="en-US" sz="3200" dirty="0"/>
              <a:t>96 </a:t>
            </a:r>
            <a:r>
              <a:rPr lang="en-US" sz="3200" dirty="0" smtClean="0"/>
              <a:t>min.*</a:t>
            </a:r>
            <a:endParaRPr lang="en-US" sz="3200" dirty="0"/>
          </a:p>
          <a:p>
            <a:pPr marL="742950" indent="-742950">
              <a:buFont typeface="+mj-lt"/>
              <a:buAutoNum type="alphaLcParenR"/>
            </a:pPr>
            <a:r>
              <a:rPr lang="en-US" sz="3400" dirty="0"/>
              <a:t>Approximate time (stated or estimated)</a:t>
            </a:r>
          </a:p>
          <a:p>
            <a:pPr marL="1257300" lvl="3" indent="0">
              <a:buNone/>
            </a:pPr>
            <a:r>
              <a:rPr lang="en-US" sz="3200" dirty="0" smtClean="0"/>
              <a:t>Approximately 3 hr.*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400" dirty="0" smtClean="0"/>
              <a:t>Omit duration</a:t>
            </a:r>
          </a:p>
          <a:p>
            <a:pPr marL="742950" indent="-742950">
              <a:buFont typeface="+mj-lt"/>
              <a:buAutoNum type="alphaLcParenR"/>
            </a:pPr>
            <a:endParaRPr lang="en-US" sz="1300" dirty="0" smtClean="0"/>
          </a:p>
          <a:p>
            <a:pPr marL="0" indent="0">
              <a:buNone/>
            </a:pPr>
            <a:r>
              <a:rPr lang="en-US" sz="3000" dirty="0" smtClean="0"/>
              <a:t>*Use abbreviations for time units from App. B.5.3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0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Arial Rounded MT Bold" pitchFamily="34" charset="0"/>
              </a:rPr>
              <a:t>Other Content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Chapter 7: Describing Content of</a:t>
            </a:r>
          </a:p>
          <a:p>
            <a:pPr marL="0" indent="0">
              <a:buNone/>
            </a:pPr>
            <a:r>
              <a:rPr lang="en-US" sz="3600" b="1" dirty="0" smtClean="0"/>
              <a:t>Works and Expressions</a:t>
            </a:r>
          </a:p>
          <a:p>
            <a:r>
              <a:rPr lang="en-US" dirty="0"/>
              <a:t>7.7 Intended Audience </a:t>
            </a:r>
            <a:r>
              <a:rPr lang="en-US" dirty="0" smtClean="0"/>
              <a:t>(521)</a:t>
            </a:r>
          </a:p>
          <a:p>
            <a:r>
              <a:rPr lang="en-US" dirty="0"/>
              <a:t>7.10 Summarization of the </a:t>
            </a:r>
            <a:r>
              <a:rPr lang="en-US" dirty="0" smtClean="0"/>
              <a:t>Content (520)</a:t>
            </a:r>
          </a:p>
          <a:p>
            <a:r>
              <a:rPr lang="en-US" dirty="0"/>
              <a:t>7.11 Place and Date of </a:t>
            </a:r>
            <a:r>
              <a:rPr lang="en-US" dirty="0" smtClean="0"/>
              <a:t>Capture (518)</a:t>
            </a:r>
          </a:p>
          <a:p>
            <a:r>
              <a:rPr lang="en-US" dirty="0"/>
              <a:t>7.28 Award (586)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55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2.15 Identifiers for Manifestation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Source: Any source</a:t>
            </a:r>
          </a:p>
          <a:p>
            <a:pPr marL="0" indent="0">
              <a:buNone/>
            </a:pPr>
            <a:endParaRPr lang="en-US" sz="1400" dirty="0"/>
          </a:p>
          <a:p>
            <a:pPr marL="400050" lvl="1" indent="0">
              <a:buNone/>
            </a:pPr>
            <a:r>
              <a:rPr lang="en-US" sz="3800" dirty="0" smtClean="0"/>
              <a:t>020 </a:t>
            </a:r>
            <a:r>
              <a:rPr lang="en-US" sz="3600" dirty="0"/>
              <a:t>ǂa </a:t>
            </a:r>
            <a:r>
              <a:rPr lang="en-US" sz="3800" dirty="0" smtClean="0"/>
              <a:t>1567305113</a:t>
            </a:r>
          </a:p>
          <a:p>
            <a:pPr marL="400050" lvl="1" indent="0">
              <a:buNone/>
            </a:pPr>
            <a:endParaRPr lang="en-US" sz="1900" dirty="0" smtClean="0"/>
          </a:p>
          <a:p>
            <a:pPr marL="400050" lvl="1" indent="0">
              <a:buNone/>
            </a:pPr>
            <a:r>
              <a:rPr lang="en-US" sz="3800" dirty="0" smtClean="0"/>
              <a:t>020 </a:t>
            </a:r>
            <a:r>
              <a:rPr lang="en-US" sz="3600" dirty="0"/>
              <a:t>ǂa </a:t>
            </a:r>
            <a:r>
              <a:rPr lang="en-US" sz="3800" dirty="0" smtClean="0"/>
              <a:t>9781419839368 ǂq </a:t>
            </a:r>
            <a:r>
              <a:rPr lang="en-US" sz="3800" dirty="0"/>
              <a:t>(set</a:t>
            </a:r>
            <a:r>
              <a:rPr lang="en-US" sz="3800" dirty="0" smtClean="0"/>
              <a:t>)</a:t>
            </a:r>
          </a:p>
          <a:p>
            <a:pPr marL="914400" lvl="1" indent="-514350">
              <a:buAutoNum type="arabicPlain" startAt="20"/>
            </a:pPr>
            <a:endParaRPr lang="en-US" sz="1700" dirty="0"/>
          </a:p>
          <a:p>
            <a:pPr marL="400050" lvl="1" indent="0">
              <a:buNone/>
            </a:pPr>
            <a:r>
              <a:rPr lang="en-US" sz="3800" dirty="0" smtClean="0"/>
              <a:t>024 </a:t>
            </a:r>
            <a:r>
              <a:rPr lang="en-US" sz="3600" dirty="0"/>
              <a:t>ǂa </a:t>
            </a:r>
            <a:r>
              <a:rPr lang="en-US" sz="3800" dirty="0" smtClean="0"/>
              <a:t>1-  883929135271</a:t>
            </a:r>
          </a:p>
          <a:p>
            <a:pPr marL="400050" lvl="1" indent="0">
              <a:buNone/>
            </a:pPr>
            <a:endParaRPr lang="en-US" sz="1500" dirty="0"/>
          </a:p>
          <a:p>
            <a:pPr marL="400050" lvl="1" indent="0">
              <a:buNone/>
            </a:pPr>
            <a:r>
              <a:rPr lang="en-US" sz="3800" dirty="0" smtClean="0"/>
              <a:t>028 </a:t>
            </a:r>
            <a:r>
              <a:rPr lang="en-US" sz="3800" dirty="0"/>
              <a:t>42 </a:t>
            </a:r>
            <a:r>
              <a:rPr lang="en-US" sz="3600" dirty="0"/>
              <a:t>ǂa </a:t>
            </a:r>
            <a:r>
              <a:rPr lang="en-US" sz="3800" dirty="0" smtClean="0"/>
              <a:t>61168048 ǂb Universal </a:t>
            </a:r>
            <a:r>
              <a:rPr lang="en-US" sz="3800" dirty="0"/>
              <a:t>Studios Home </a:t>
            </a:r>
            <a:r>
              <a:rPr lang="en-US" sz="3800" dirty="0" smtClean="0"/>
              <a:t>Entertainment</a:t>
            </a:r>
          </a:p>
          <a:p>
            <a:pPr marL="400050" lvl="1" indent="0">
              <a:buNone/>
            </a:pPr>
            <a:endParaRPr lang="en-US" sz="1500" dirty="0" smtClean="0"/>
          </a:p>
          <a:p>
            <a:pPr marL="400050" lvl="1" indent="0">
              <a:buNone/>
            </a:pPr>
            <a:r>
              <a:rPr lang="en-US" sz="3800" dirty="0" smtClean="0"/>
              <a:t>028 42 </a:t>
            </a:r>
            <a:r>
              <a:rPr lang="en-US" sz="3600" dirty="0"/>
              <a:t>ǂa </a:t>
            </a:r>
            <a:r>
              <a:rPr lang="en-US" sz="3800" dirty="0" smtClean="0"/>
              <a:t>33661 ǂb Warner </a:t>
            </a:r>
            <a:r>
              <a:rPr lang="en-US" sz="3800" dirty="0"/>
              <a:t>Home </a:t>
            </a:r>
            <a:r>
              <a:rPr lang="en-US" sz="3800" dirty="0" smtClean="0"/>
              <a:t>Video ǂq (Disc 1)</a:t>
            </a:r>
            <a:endParaRPr lang="en-US" sz="38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3600" dirty="0" smtClean="0"/>
              <a:t>*Include identifiers for the level being described (disc)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0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</a:rPr>
              <a:t>4.5 Restrictions on Use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540  Includes public performance rights. *</a:t>
            </a:r>
          </a:p>
          <a:p>
            <a:pPr marL="514350" indent="-514350">
              <a:buAutoNum type="arabicPlain" startAt="506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*Copy-specific info.; should not be included in shared cataloging</a:t>
            </a:r>
          </a:p>
          <a:p>
            <a:pPr marL="0" indent="0">
              <a:buNone/>
            </a:pPr>
            <a:r>
              <a:rPr lang="en-US" dirty="0" smtClean="0"/>
              <a:t>(506 restrictions on access note or </a:t>
            </a:r>
            <a:r>
              <a:rPr lang="en-US" smtClean="0"/>
              <a:t>540 restrictions on use?)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8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Rounded MT Bold" pitchFamily="34" charset="0"/>
                <a:cs typeface="FrankRuehl" pitchFamily="34" charset="-79"/>
              </a:rPr>
              <a:t>Resources</a:t>
            </a:r>
            <a:endParaRPr lang="en-US" b="1" dirty="0">
              <a:latin typeface="Arial Rounded MT Bold" pitchFamily="34" charset="0"/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OLAC Best Practices</a:t>
            </a:r>
          </a:p>
          <a:p>
            <a:pPr lvl="1"/>
            <a:r>
              <a:rPr lang="en-US" dirty="0" smtClean="0"/>
              <a:t>DVD-Video and Blu-ray Video</a:t>
            </a:r>
          </a:p>
          <a:p>
            <a:pPr marL="857250" lvl="2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www.olacinc.org/drupal/capc_files/DVD_RDA_Guide.pdf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Streaming Media</a:t>
            </a:r>
          </a:p>
          <a:p>
            <a:pPr marL="800100" lvl="2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www.olacinc.org/drupal/capc_files/Streaming_Media_RDA.pdf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Video Games</a:t>
            </a:r>
          </a:p>
          <a:p>
            <a:pPr marL="800100" lvl="2" indent="0">
              <a:buNone/>
            </a:pPr>
            <a:r>
              <a:rPr lang="en-US" dirty="0" smtClean="0">
                <a:hlinkClick r:id="rId5"/>
              </a:rPr>
              <a:t>http://www.olacinc.org/drupal/capc_files/GameBestPractices.pdf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Stanford RDA Video Cataloging Guidelines</a:t>
            </a:r>
          </a:p>
          <a:p>
            <a:pPr marL="800100" lvl="2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lib.stanford.edu/metadata-department/clone-video-cataloging-guidelines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6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Questions?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Autofit/>
          </a:bodyPr>
          <a:lstStyle/>
          <a:p>
            <a:r>
              <a:rPr lang="en-US" sz="15000" b="1" dirty="0" smtClean="0">
                <a:solidFill>
                  <a:schemeClr val="tx1"/>
                </a:solidFill>
                <a:latin typeface="Gigi" pitchFamily="82" charset="0"/>
              </a:rPr>
              <a:t>???</a:t>
            </a:r>
            <a:endParaRPr lang="en-US" sz="15000" b="1" dirty="0">
              <a:solidFill>
                <a:schemeClr val="tx1"/>
              </a:solidFill>
              <a:latin typeface="Gigi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252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4279</Words>
  <Application>Microsoft Office PowerPoint</Application>
  <PresentationFormat>On-screen Show (4:3)</PresentationFormat>
  <Paragraphs>976</Paragraphs>
  <Slides>96</Slides>
  <Notes>91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Office Theme</vt:lpstr>
      <vt:lpstr>RDA &amp;  Moving Images</vt:lpstr>
      <vt:lpstr>Caveat</vt:lpstr>
      <vt:lpstr>Definitions: Content Type</vt:lpstr>
      <vt:lpstr>Definitions: Content Type</vt:lpstr>
      <vt:lpstr>Definitions: Content Type</vt:lpstr>
      <vt:lpstr>Definitions: Content Type</vt:lpstr>
      <vt:lpstr>What are you describing?  What’s the Title?</vt:lpstr>
      <vt:lpstr>What are you describing?</vt:lpstr>
      <vt:lpstr>What are you describing?</vt:lpstr>
      <vt:lpstr>What are you describing?</vt:lpstr>
      <vt:lpstr>What are you describing?</vt:lpstr>
      <vt:lpstr>What are you describing?</vt:lpstr>
      <vt:lpstr>Preferred Source of Info</vt:lpstr>
      <vt:lpstr>Preferred Source of Info</vt:lpstr>
      <vt:lpstr>Preferred Source of Info</vt:lpstr>
      <vt:lpstr>Preferred Source of Info</vt:lpstr>
      <vt:lpstr>Note on Source of Title</vt:lpstr>
      <vt:lpstr>2.3.3 Parallel Title Proper</vt:lpstr>
      <vt:lpstr>2.3.6 Variant Titles</vt:lpstr>
      <vt:lpstr>2.3.6 Variant Titles</vt:lpstr>
      <vt:lpstr>Statements of Responsibility</vt:lpstr>
      <vt:lpstr>Statements of Responsibility</vt:lpstr>
      <vt:lpstr>Statements of Responsibility</vt:lpstr>
      <vt:lpstr>Statements of Responsibility</vt:lpstr>
      <vt:lpstr>Statements of Responsibility</vt:lpstr>
      <vt:lpstr>Responsibility</vt:lpstr>
      <vt:lpstr>Responsibility Notes</vt:lpstr>
      <vt:lpstr>2.7 Production Statement</vt:lpstr>
      <vt:lpstr>2.8 Publication Statement</vt:lpstr>
      <vt:lpstr>2.8 Publication Statement</vt:lpstr>
      <vt:lpstr>2.8 Publication Statement</vt:lpstr>
      <vt:lpstr>2.8 Publication Statement</vt:lpstr>
      <vt:lpstr>2.8 Publication Statement</vt:lpstr>
      <vt:lpstr>2.8 Publication Statement</vt:lpstr>
      <vt:lpstr>2.8 Publication Statement</vt:lpstr>
      <vt:lpstr>2.8 Publication Statement</vt:lpstr>
      <vt:lpstr>2.8 Publication Statement</vt:lpstr>
      <vt:lpstr>2.8.6 Date of Publication</vt:lpstr>
      <vt:lpstr>2.11 Copyright Date</vt:lpstr>
      <vt:lpstr>2.11 Copyright Date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Relationship Designators</vt:lpstr>
      <vt:lpstr>Content, Carrier, Media</vt:lpstr>
      <vt:lpstr>Content, Carrier, Media</vt:lpstr>
      <vt:lpstr>Content, Carrier, Media</vt:lpstr>
      <vt:lpstr>Content, Carrier, Media</vt:lpstr>
      <vt:lpstr>Content, Carrier, Media</vt:lpstr>
      <vt:lpstr>Content, Carrier, Media</vt:lpstr>
      <vt:lpstr>Content, Carrier, Media</vt:lpstr>
      <vt:lpstr>Technical Elements</vt:lpstr>
      <vt:lpstr>Technical Elements</vt:lpstr>
      <vt:lpstr>Technical Elements</vt:lpstr>
      <vt:lpstr>Technical Elements</vt:lpstr>
      <vt:lpstr>Technical Elements</vt:lpstr>
      <vt:lpstr>Technical Elements</vt:lpstr>
      <vt:lpstr>Technical Elements</vt:lpstr>
      <vt:lpstr>Technical Elements</vt:lpstr>
      <vt:lpstr>Technical Elements</vt:lpstr>
      <vt:lpstr>Expression Content</vt:lpstr>
      <vt:lpstr>Expression Cont</vt:lpstr>
      <vt:lpstr>Expression Cont</vt:lpstr>
      <vt:lpstr>Expression Cont</vt:lpstr>
      <vt:lpstr>DVD video</vt:lpstr>
      <vt:lpstr>DVD video</vt:lpstr>
      <vt:lpstr>Streaming Video</vt:lpstr>
      <vt:lpstr>Blu-ray</vt:lpstr>
      <vt:lpstr>Videocassette</vt:lpstr>
      <vt:lpstr>Video Instruction on Computer Discs</vt:lpstr>
      <vt:lpstr>Video Instruction on Computer Discs</vt:lpstr>
      <vt:lpstr>Video Game</vt:lpstr>
      <vt:lpstr>Video Game</vt:lpstr>
      <vt:lpstr>About the Work: Date</vt:lpstr>
      <vt:lpstr>About the Work: Form</vt:lpstr>
      <vt:lpstr>About the Work: Place of Origin</vt:lpstr>
      <vt:lpstr>About the Work: Place of Origin</vt:lpstr>
      <vt:lpstr>About the work</vt:lpstr>
      <vt:lpstr>Expression content</vt:lpstr>
      <vt:lpstr>Expression content</vt:lpstr>
      <vt:lpstr>Expression content</vt:lpstr>
      <vt:lpstr>Expression content</vt:lpstr>
      <vt:lpstr>Expression content</vt:lpstr>
      <vt:lpstr>Expression content</vt:lpstr>
      <vt:lpstr>Expression content</vt:lpstr>
      <vt:lpstr>Other Content Elements</vt:lpstr>
      <vt:lpstr>2.15 Identifiers for Manifestation</vt:lpstr>
      <vt:lpstr>4.5 Restrictions on Use</vt:lpstr>
      <vt:lpstr>Resources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&amp;  Moving Images</dc:title>
  <dc:creator>KM</dc:creator>
  <cp:lastModifiedBy>KM</cp:lastModifiedBy>
  <cp:revision>212</cp:revision>
  <dcterms:created xsi:type="dcterms:W3CDTF">2016-04-13T18:27:35Z</dcterms:created>
  <dcterms:modified xsi:type="dcterms:W3CDTF">2016-04-30T20:10:39Z</dcterms:modified>
</cp:coreProperties>
</file>