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59" r:id="rId4"/>
    <p:sldId id="257" r:id="rId5"/>
    <p:sldId id="274" r:id="rId6"/>
    <p:sldId id="272" r:id="rId7"/>
    <p:sldId id="275" r:id="rId8"/>
    <p:sldId id="262" r:id="rId9"/>
    <p:sldId id="265" r:id="rId10"/>
    <p:sldId id="260" r:id="rId11"/>
    <p:sldId id="263" r:id="rId12"/>
    <p:sldId id="268" r:id="rId13"/>
    <p:sldId id="271" r:id="rId14"/>
    <p:sldId id="264" r:id="rId15"/>
    <p:sldId id="276" r:id="rId16"/>
    <p:sldId id="273" r:id="rId17"/>
    <p:sldId id="277" r:id="rId18"/>
    <p:sldId id="278" r:id="rId19"/>
    <p:sldId id="281" r:id="rId20"/>
    <p:sldId id="270" r:id="rId21"/>
    <p:sldId id="279" r:id="rId22"/>
    <p:sldId id="283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3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9" autoAdjust="0"/>
    <p:restoredTop sz="94660"/>
  </p:normalViewPr>
  <p:slideViewPr>
    <p:cSldViewPr>
      <p:cViewPr varScale="1">
        <p:scale>
          <a:sx n="72" d="100"/>
          <a:sy n="72" d="100"/>
        </p:scale>
        <p:origin x="52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DCBFF99-5FCC-0340-AE56-08565F64E662}" type="datetimeFigureOut">
              <a:rPr lang="en-US"/>
              <a:pPr>
                <a:defRPr/>
              </a:pPr>
              <a:t>4/24/2017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7905734D-13F7-2A49-9EFD-A517408C41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441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3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06653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0295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39295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9483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518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856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60285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7405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1404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64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5843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3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48400"/>
            <a:ext cx="31242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2E1830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accent3">
              <a:lumMod val="50000"/>
            </a:schemeClr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://www.oclc.org/bibformats/en/fixedfield/dtst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Cataloging Bones: </a:t>
            </a:r>
            <a:br>
              <a:rPr lang="en-US" dirty="0"/>
            </a:br>
            <a:r>
              <a:rPr lang="en-US" dirty="0"/>
              <a:t>Models and Realia</a:t>
            </a: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r>
              <a:rPr lang="en-US" sz="1100" dirty="0"/>
              <a:t/>
            </a:r>
            <a:br>
              <a:rPr lang="en-US" sz="1100" dirty="0"/>
            </a:br>
            <a:endParaRPr lang="en-US" sz="14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 bwMode="auto">
          <a:xfrm>
            <a:off x="457200" y="4800600"/>
            <a:ext cx="40386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4572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9144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1828800" indent="0" algn="ctr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Katie Lockwood, MSLIS</a:t>
            </a:r>
            <a:b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ＭＳ Ｐゴシック" charset="0"/>
              </a:rPr>
            </a:b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Metadata &amp; Systems Librarian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University of Western States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rebuchet MS"/>
                <a:ea typeface="ＭＳ Ｐゴシック" charset="0"/>
              </a:rPr>
              <a:t>klockwood@uws.edu</a:t>
            </a:r>
          </a:p>
        </p:txBody>
      </p:sp>
    </p:spTree>
    <p:extLst>
      <p:ext uri="{BB962C8B-B14F-4D97-AF65-F5344CB8AC3E}">
        <p14:creationId xmlns:p14="http://schemas.microsoft.com/office/powerpoint/2010/main" val="38803900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245: [Title]?</a:t>
            </a:r>
            <a:br>
              <a:rPr lang="en-US" dirty="0"/>
            </a:b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b="1" dirty="0"/>
              <a:t>245 00  Femur model</a:t>
            </a:r>
          </a:p>
          <a:p>
            <a:pPr marL="0" indent="0">
              <a:buNone/>
            </a:pPr>
            <a:r>
              <a:rPr lang="en-US" sz="2400" b="1" dirty="0"/>
              <a:t>	245 00  Femur bone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dirty="0"/>
              <a:t>“Exception: Do not indicate that the information was taken from a source outside the manifestation itself if the manifestation is of a type that does not normally carry identifying information (e.g., a photograph, a naturally occurring object, a collection).”(RDA 2.2.4)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15077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260: Publication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[Place of publication not identified…]?</a:t>
            </a:r>
          </a:p>
          <a:p>
            <a:endParaRPr lang="en-US" dirty="0"/>
          </a:p>
          <a:p>
            <a:r>
              <a:rPr lang="en-US" dirty="0"/>
              <a:t>“As a minimum, a resource description for a work, expression, manifestation, or item should include all the core elements that are </a:t>
            </a:r>
            <a:r>
              <a:rPr lang="en-US" b="1" dirty="0"/>
              <a:t>applicable</a:t>
            </a:r>
            <a:r>
              <a:rPr lang="en-US" dirty="0"/>
              <a:t> and </a:t>
            </a:r>
            <a:r>
              <a:rPr lang="en-US" b="1" dirty="0"/>
              <a:t>readily ascertainable</a:t>
            </a:r>
            <a:r>
              <a:rPr lang="en-US" dirty="0"/>
              <a:t>.”(RDA 0.6.4)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294558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300: Physical Description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800" dirty="0"/>
              <a:t>		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" y="1828800"/>
            <a:ext cx="845820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</a:rPr>
              <a:t>	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245 00	Femur model.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	</a:t>
            </a:r>
            <a:r>
              <a:rPr lang="en-US" sz="2000" b="1" dirty="0">
                <a:latin typeface="+mn-lt"/>
              </a:rPr>
              <a:t>300     	1 model : $b plastic ; $c 39 cm x 8 cm x 8 cm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bg2"/>
                </a:solidFill>
                <a:latin typeface="+mn-lt"/>
              </a:rPr>
              <a:t>	</a:t>
            </a:r>
            <a:r>
              <a:rPr lang="en-US" dirty="0">
                <a:solidFill>
                  <a:schemeClr val="bg2"/>
                </a:solidFill>
                <a:latin typeface="+mn-lt"/>
              </a:rPr>
              <a:t>245 00	Femur bone.</a:t>
            </a:r>
          </a:p>
          <a:p>
            <a:pPr marL="0" indent="0">
              <a:buNone/>
            </a:pPr>
            <a:r>
              <a:rPr lang="en-US" sz="2000" dirty="0">
                <a:latin typeface="+mn-lt"/>
              </a:rPr>
              <a:t>	</a:t>
            </a:r>
            <a:r>
              <a:rPr lang="en-US" sz="2000" b="1" dirty="0">
                <a:latin typeface="+mn-lt"/>
              </a:rPr>
              <a:t>300     	1 specimen : $b organic ; $c 39 cm x 8 cm x 8 cm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pic>
        <p:nvPicPr>
          <p:cNvPr id="7" name="Picture 6" descr="C:\Users\KLockwood\Dropbox\Photo Apr 18, 3 39 49 PM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147060" y="2034540"/>
            <a:ext cx="2926080" cy="601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71882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RDA Content, Media, Carrier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>
                <a:solidFill>
                  <a:schemeClr val="bg2"/>
                </a:solidFill>
              </a:rPr>
              <a:t>245 00	Femur model.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300     	1 model : $b plastic ; $c 39 cm x 8 cm x 8cm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336	three-dimensional form $b </a:t>
            </a:r>
            <a:r>
              <a:rPr lang="en-US" sz="2000" b="1" dirty="0" err="1"/>
              <a:t>tdf</a:t>
            </a:r>
            <a:r>
              <a:rPr lang="en-US" sz="2000" b="1" dirty="0"/>
              <a:t> $2 </a:t>
            </a:r>
            <a:r>
              <a:rPr lang="en-US" sz="2000" b="1" dirty="0" err="1"/>
              <a:t>rdacontent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337	unmediated $b n $2 </a:t>
            </a:r>
            <a:r>
              <a:rPr lang="en-US" sz="2000" b="1" dirty="0" err="1"/>
              <a:t>rdamedia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338	object $b nr $2 </a:t>
            </a:r>
            <a:r>
              <a:rPr lang="en-US" sz="2000" b="1" dirty="0" err="1"/>
              <a:t>rdacarrier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	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dirty="0">
                <a:solidFill>
                  <a:schemeClr val="bg2"/>
                </a:solidFill>
              </a:rPr>
              <a:t>245 00	Femur bone.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300     	1 specimen : $b organic ; $c 39 cm x 8 cm x 8cm</a:t>
            </a: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336	three-dimensional form $b </a:t>
            </a:r>
            <a:r>
              <a:rPr lang="en-US" sz="2000" b="1" dirty="0" err="1"/>
              <a:t>tdf</a:t>
            </a:r>
            <a:r>
              <a:rPr lang="en-US" sz="2000" b="1" dirty="0"/>
              <a:t> $2 </a:t>
            </a:r>
            <a:r>
              <a:rPr lang="en-US" sz="2000" b="1" dirty="0" err="1"/>
              <a:t>rdacontent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337	unmediated $b n $2 </a:t>
            </a:r>
            <a:r>
              <a:rPr lang="en-US" sz="2000" b="1" dirty="0" err="1"/>
              <a:t>rdamedia</a:t>
            </a:r>
            <a:endParaRPr lang="en-US" sz="2000" b="1" dirty="0"/>
          </a:p>
          <a:p>
            <a:pPr marL="0" indent="0">
              <a:buNone/>
            </a:pPr>
            <a:r>
              <a:rPr lang="en-US" sz="2000" b="1" dirty="0"/>
              <a:t>	338	object $b nr $2 </a:t>
            </a:r>
            <a:r>
              <a:rPr lang="en-US" sz="2000" b="1" dirty="0" err="1"/>
              <a:t>rdacarrier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3067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Subjects – </a:t>
            </a:r>
            <a:r>
              <a:rPr lang="en-US" dirty="0" err="1"/>
              <a:t>MeSH</a:t>
            </a:r>
            <a:r>
              <a:rPr lang="en-US" dirty="0"/>
              <a:t> and Local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bg2"/>
                </a:solidFill>
              </a:rPr>
              <a:t>	</a:t>
            </a:r>
            <a:r>
              <a:rPr lang="en-US" sz="1800" dirty="0">
                <a:solidFill>
                  <a:schemeClr val="bg2"/>
                </a:solidFill>
              </a:rPr>
              <a:t>245 00	Femur model.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300     	1 model : $b plastic ; $c 39 cm x 8 cm x 8 cm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336	three-dimensional form $b </a:t>
            </a:r>
            <a:r>
              <a:rPr lang="en-US" sz="1800" dirty="0" err="1">
                <a:solidFill>
                  <a:schemeClr val="bg2"/>
                </a:solidFill>
              </a:rPr>
              <a:t>tdf</a:t>
            </a:r>
            <a:r>
              <a:rPr lang="en-US" sz="1800" dirty="0">
                <a:solidFill>
                  <a:schemeClr val="bg2"/>
                </a:solidFill>
              </a:rPr>
              <a:t> $2 </a:t>
            </a:r>
            <a:r>
              <a:rPr lang="en-US" sz="1800" dirty="0" err="1">
                <a:solidFill>
                  <a:schemeClr val="bg2"/>
                </a:solidFill>
              </a:rPr>
              <a:t>rdacontent</a:t>
            </a: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337	unmediated $b n $2 </a:t>
            </a:r>
            <a:r>
              <a:rPr lang="en-US" sz="1800" dirty="0" err="1">
                <a:solidFill>
                  <a:schemeClr val="bg2"/>
                </a:solidFill>
              </a:rPr>
              <a:t>rdamedia</a:t>
            </a: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338	object $b nr $2 </a:t>
            </a:r>
            <a:r>
              <a:rPr lang="en-US" sz="1800" dirty="0" err="1">
                <a:solidFill>
                  <a:schemeClr val="bg2"/>
                </a:solidFill>
              </a:rPr>
              <a:t>rdacarrier</a:t>
            </a: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650   2	Femur.</a:t>
            </a:r>
          </a:p>
          <a:p>
            <a:pPr marL="0" indent="0">
              <a:buNone/>
            </a:pPr>
            <a:r>
              <a:rPr lang="en-US" sz="2000" b="1" dirty="0"/>
              <a:t>	650   7	Plastic Bone. $2 local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1800" dirty="0">
                <a:solidFill>
                  <a:schemeClr val="bg2"/>
                </a:solidFill>
              </a:rPr>
              <a:t>245 00	Femur bone.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300     	1 specimen : $b organic ; $c 39 cm x 8 cm x 8 cm</a:t>
            </a: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336	three-dimensional form $b </a:t>
            </a:r>
            <a:r>
              <a:rPr lang="en-US" sz="1800" dirty="0" err="1">
                <a:solidFill>
                  <a:schemeClr val="bg2"/>
                </a:solidFill>
              </a:rPr>
              <a:t>tdf</a:t>
            </a:r>
            <a:r>
              <a:rPr lang="en-US" sz="1800" dirty="0">
                <a:solidFill>
                  <a:schemeClr val="bg2"/>
                </a:solidFill>
              </a:rPr>
              <a:t> $2 </a:t>
            </a:r>
            <a:r>
              <a:rPr lang="en-US" sz="1800" dirty="0" err="1">
                <a:solidFill>
                  <a:schemeClr val="bg2"/>
                </a:solidFill>
              </a:rPr>
              <a:t>rdacontent</a:t>
            </a: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337	unmediated $b n $2 </a:t>
            </a:r>
            <a:r>
              <a:rPr lang="en-US" sz="1800" dirty="0" err="1">
                <a:solidFill>
                  <a:schemeClr val="bg2"/>
                </a:solidFill>
              </a:rPr>
              <a:t>rdamedia</a:t>
            </a: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chemeClr val="bg2"/>
                </a:solidFill>
              </a:rPr>
              <a:t>	338	object $b nr $2 </a:t>
            </a:r>
            <a:r>
              <a:rPr lang="en-US" sz="1800" dirty="0" err="1">
                <a:solidFill>
                  <a:schemeClr val="bg2"/>
                </a:solidFill>
              </a:rPr>
              <a:t>rdacarrier</a:t>
            </a:r>
            <a:endParaRPr lang="en-US" sz="1800" dirty="0">
              <a:solidFill>
                <a:schemeClr val="bg2"/>
              </a:solidFill>
            </a:endParaRPr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b="1" dirty="0"/>
              <a:t>650   2	Femur.</a:t>
            </a:r>
          </a:p>
          <a:p>
            <a:pPr marL="0" indent="0">
              <a:buNone/>
            </a:pPr>
            <a:r>
              <a:rPr lang="en-US" sz="2000" b="1" dirty="0"/>
              <a:t>	650   7	Real Human Bone. $2 local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319231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NLM Call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487582"/>
            <a:ext cx="4191000" cy="4754563"/>
          </a:xfrm>
        </p:spPr>
        <p:txBody>
          <a:bodyPr/>
          <a:lstStyle/>
          <a:p>
            <a:pPr marL="0" lvl="0" indent="0" algn="ctr">
              <a:buNone/>
            </a:pPr>
            <a:endParaRPr lang="en-US" sz="3600" dirty="0">
              <a:solidFill>
                <a:srgbClr val="5C3160">
                  <a:lumMod val="50000"/>
                </a:srgbClr>
              </a:solidFill>
            </a:endParaRPr>
          </a:p>
          <a:p>
            <a:pPr marL="0" lvl="0" indent="0" algn="ctr">
              <a:buNone/>
            </a:pPr>
            <a:r>
              <a:rPr lang="en-US" sz="3600" dirty="0">
                <a:solidFill>
                  <a:srgbClr val="5C3160">
                    <a:lumMod val="50000"/>
                  </a:srgbClr>
                </a:solidFill>
              </a:rPr>
              <a:t>096  WE 865 FEM</a:t>
            </a:r>
          </a:p>
          <a:p>
            <a:pPr marL="0" indent="0">
              <a:buNone/>
            </a:pPr>
            <a:endParaRPr lang="en-US" sz="2000" dirty="0">
              <a:solidFill>
                <a:srgbClr val="5C3160">
                  <a:lumMod val="50000"/>
                </a:srgbClr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Individual item accession letters</a:t>
            </a:r>
          </a:p>
          <a:p>
            <a:pPr lvl="1"/>
            <a:r>
              <a:rPr lang="en-US" sz="3200" dirty="0"/>
              <a:t>WE 865 </a:t>
            </a:r>
            <a:r>
              <a:rPr lang="en-US" sz="3200" dirty="0" err="1"/>
              <a:t>FEMa</a:t>
            </a:r>
            <a:endParaRPr lang="en-US" sz="3200" dirty="0"/>
          </a:p>
          <a:p>
            <a:pPr lvl="1"/>
            <a:r>
              <a:rPr lang="en-US" sz="3200" dirty="0"/>
              <a:t>WE 865 </a:t>
            </a:r>
            <a:r>
              <a:rPr lang="en-US" sz="3200" dirty="0" err="1"/>
              <a:t>FEMb</a:t>
            </a:r>
            <a:endParaRPr lang="en-US" sz="3200" dirty="0"/>
          </a:p>
          <a:p>
            <a:pPr marL="0" lvl="0" indent="0">
              <a:buNone/>
            </a:pPr>
            <a:endParaRPr lang="en-US" sz="2000" dirty="0">
              <a:solidFill>
                <a:srgbClr val="5C3160">
                  <a:lumMod val="50000"/>
                </a:srgb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 descr="C:\Users\KLockwood\Dropbox\Photo Apr 18, 3 39 08 PM.jpg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50264"/>
            <a:ext cx="3810000" cy="502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69106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458200" cy="59737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sz="2000" dirty="0"/>
              <a:t>	245 00	Femur model.</a:t>
            </a:r>
          </a:p>
          <a:p>
            <a:pPr marL="0" indent="0">
              <a:buNone/>
            </a:pPr>
            <a:r>
              <a:rPr lang="en-US" sz="2000" dirty="0"/>
              <a:t>	300     	1 model : $b plastic ; $c 39 cm x 8 cm x 8 cm.</a:t>
            </a:r>
          </a:p>
          <a:p>
            <a:pPr marL="0" indent="0">
              <a:buNone/>
            </a:pPr>
            <a:r>
              <a:rPr lang="en-US" sz="2000" dirty="0"/>
              <a:t>	336	three-dimensional form $b </a:t>
            </a:r>
            <a:r>
              <a:rPr lang="en-US" sz="2000" dirty="0" err="1"/>
              <a:t>tdf</a:t>
            </a:r>
            <a:r>
              <a:rPr lang="en-US" sz="2000" dirty="0"/>
              <a:t> $2 </a:t>
            </a:r>
            <a:r>
              <a:rPr lang="en-US" sz="2000" dirty="0" err="1"/>
              <a:t>rdacontent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337	unmediated $b n $2 </a:t>
            </a:r>
            <a:r>
              <a:rPr lang="en-US" sz="2000" dirty="0" err="1"/>
              <a:t>rdamedia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338	object $b nr $2 </a:t>
            </a:r>
            <a:r>
              <a:rPr lang="en-US" sz="2000" dirty="0" err="1"/>
              <a:t>rdacarrier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650   2	Femur.</a:t>
            </a:r>
          </a:p>
          <a:p>
            <a:pPr marL="0" indent="0">
              <a:buNone/>
            </a:pPr>
            <a:r>
              <a:rPr lang="en-US" sz="2000" dirty="0"/>
              <a:t>	650   7	Plastic Bone. $2 local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245 00	Femur bone.</a:t>
            </a:r>
          </a:p>
          <a:p>
            <a:pPr marL="0" indent="0">
              <a:buNone/>
            </a:pPr>
            <a:r>
              <a:rPr lang="en-US" sz="2000" dirty="0"/>
              <a:t>	300     	1 specimen : $b organic ; $c 39 cm x 8 cm x 8 cm.</a:t>
            </a:r>
          </a:p>
          <a:p>
            <a:pPr marL="0" indent="0">
              <a:buNone/>
            </a:pPr>
            <a:r>
              <a:rPr lang="en-US" sz="2000" dirty="0"/>
              <a:t>	336	three-dimensional form $b </a:t>
            </a:r>
            <a:r>
              <a:rPr lang="en-US" sz="2000" dirty="0" err="1"/>
              <a:t>tdf</a:t>
            </a:r>
            <a:r>
              <a:rPr lang="en-US" sz="2000" dirty="0"/>
              <a:t> $2 </a:t>
            </a:r>
            <a:r>
              <a:rPr lang="en-US" sz="2000" dirty="0" err="1"/>
              <a:t>rdacontent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337	unmediated $b n $2 </a:t>
            </a:r>
            <a:r>
              <a:rPr lang="en-US" sz="2000" dirty="0" err="1"/>
              <a:t>rdamedia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338	object $b nr $2 </a:t>
            </a:r>
            <a:r>
              <a:rPr lang="en-US" sz="2000" dirty="0" err="1"/>
              <a:t>rdacarrier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	650   2	Femur.</a:t>
            </a:r>
          </a:p>
          <a:p>
            <a:pPr marL="0" indent="0">
              <a:buNone/>
            </a:pPr>
            <a:r>
              <a:rPr lang="en-US" sz="2000" dirty="0"/>
              <a:t>	650   7	Real Human Bone. $2 local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91700685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Staff Interface </a:t>
            </a:r>
          </a:p>
        </p:txBody>
      </p:sp>
      <p:pic>
        <p:nvPicPr>
          <p:cNvPr id="9" name="Picture 8"/>
          <p:cNvPicPr/>
          <p:nvPr/>
        </p:nvPicPr>
        <p:blipFill>
          <a:blip r:embed="rId2"/>
          <a:stretch>
            <a:fillRect/>
          </a:stretch>
        </p:blipFill>
        <p:spPr>
          <a:xfrm>
            <a:off x="533400" y="1905000"/>
            <a:ext cx="7709535" cy="2143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4187886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Patron Display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" y="1524000"/>
            <a:ext cx="8001000" cy="442479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0234495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Checkout:</a:t>
            </a:r>
            <a:br>
              <a:rPr lang="en-US" dirty="0"/>
            </a:br>
            <a:r>
              <a:rPr lang="en-US" dirty="0"/>
              <a:t>Don’t Adjust the Spines!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038600" cy="4678363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Bone models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 day checkout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Real human bones</a:t>
            </a:r>
          </a:p>
          <a:p>
            <a:pPr lvl="2"/>
            <a:r>
              <a:rPr lang="en-US" dirty="0"/>
              <a:t>In library use only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Content Placeholder 3" descr="C:\Users\KLockwood\Dropbox\Photo Apr 14, 3 13 37 PM.jpg"/>
          <p:cNvPicPr>
            <a:picLocks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6404" y="1676400"/>
            <a:ext cx="3733800" cy="4666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pic>
    </p:spTree>
    <p:extLst>
      <p:ext uri="{BB962C8B-B14F-4D97-AF65-F5344CB8AC3E}">
        <p14:creationId xmlns:p14="http://schemas.microsoft.com/office/powerpoint/2010/main" val="230719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University of Western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Founded in 1904 as a </a:t>
            </a:r>
          </a:p>
          <a:p>
            <a:pPr marL="0" indent="0">
              <a:buNone/>
            </a:pPr>
            <a:r>
              <a:rPr lang="en-US" dirty="0"/>
              <a:t>chiropractic college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					</a:t>
            </a:r>
          </a:p>
          <a:p>
            <a:pPr marL="0" indent="0">
              <a:buNone/>
            </a:pPr>
            <a:r>
              <a:rPr lang="en-US" dirty="0"/>
              <a:t>					Anatomy focus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59408"/>
            <a:ext cx="3225195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7" descr="C:\Users\KLockwood\Dropbox\Photo Apr 14, 3 15 17 PM.jpg"/>
          <p:cNvPicPr/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977896"/>
            <a:ext cx="2726055" cy="363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5451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Contracts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C:\Users\KLockwood\Dropbox\Photo Apr 14, 3 12 12 P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" y="1600200"/>
            <a:ext cx="3733800" cy="30956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KLockwood\Dropbox\Photo Apr 14, 3 12 33 PM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00" b="6000"/>
          <a:stretch/>
        </p:blipFill>
        <p:spPr bwMode="auto">
          <a:xfrm>
            <a:off x="5105400" y="2286000"/>
            <a:ext cx="3200400" cy="3755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900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Bone Condition Inventory</a:t>
            </a:r>
            <a:br>
              <a:rPr lang="en-US" dirty="0"/>
            </a:b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48" y="914400"/>
            <a:ext cx="805815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765804"/>
            <a:ext cx="79629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222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Repairs</a:t>
            </a:r>
          </a:p>
        </p:txBody>
      </p:sp>
      <p:pic>
        <p:nvPicPr>
          <p:cNvPr id="4" name="Content Placeholder 3" descr="C:\Users\KLockwood\Dropbox\Photo Apr 18, 3 41 38 PM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905000"/>
            <a:ext cx="5424488" cy="3815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245846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4" name="Content Placeholder 3" descr="C:\Users\KLockwood\Dropbox\Photo Apr 14, 3 13 21 PM.jpg"/>
          <p:cNvPicPr>
            <a:picLocks noGrp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752600"/>
            <a:ext cx="6050280" cy="4130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270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Library Bone Collection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4876800" cy="4784992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126 bone models </a:t>
            </a:r>
          </a:p>
          <a:p>
            <a:pPr marL="457200" lvl="1" indent="0">
              <a:buNone/>
            </a:pPr>
            <a:r>
              <a:rPr lang="en-US" dirty="0"/>
              <a:t>   (35 different bones)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1 day checkout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177 real human bones (28 different bones)</a:t>
            </a:r>
          </a:p>
          <a:p>
            <a:pPr lvl="2"/>
            <a:r>
              <a:rPr lang="en-US" dirty="0"/>
              <a:t>In library use only</a:t>
            </a:r>
          </a:p>
        </p:txBody>
      </p:sp>
      <p:pic>
        <p:nvPicPr>
          <p:cNvPr id="2051" name="Picture 3" descr="C:\Users\KLockwood\Dropbox\Photo Apr 14, 3 13 01 P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1179" y="1447800"/>
            <a:ext cx="3417430" cy="4784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2890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>On the Fly Records:</a:t>
            </a:r>
            <a:br>
              <a:rPr lang="en-US" dirty="0"/>
            </a:br>
            <a:r>
              <a:rPr lang="en-US" dirty="0"/>
              <a:t>Just Get it in the Catalog!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16764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dirty="0"/>
              <a:t>245 00 	Femur</a:t>
            </a:r>
          </a:p>
          <a:p>
            <a:pPr marL="0" indent="0">
              <a:buNone/>
            </a:pPr>
            <a:endParaRPr lang="en-US" sz="4000" dirty="0"/>
          </a:p>
          <a:p>
            <a:r>
              <a:rPr lang="en-US" sz="2400" dirty="0"/>
              <a:t>Both plastic and real bone on same record</a:t>
            </a:r>
          </a:p>
          <a:p>
            <a:pPr lvl="1"/>
            <a:r>
              <a:rPr lang="en-US" sz="2400" dirty="0"/>
              <a:t>Can I check it out?</a:t>
            </a:r>
          </a:p>
          <a:p>
            <a:r>
              <a:rPr lang="en-US" sz="2400" dirty="0"/>
              <a:t>Copied from other records, so incorrect coding </a:t>
            </a:r>
          </a:p>
          <a:p>
            <a:pPr lvl="1"/>
            <a:r>
              <a:rPr lang="en-US" sz="2400" dirty="0"/>
              <a:t>LDR Type “a” (books)</a:t>
            </a:r>
          </a:p>
          <a:p>
            <a:pPr lvl="1"/>
            <a:r>
              <a:rPr lang="en-US" sz="2400" dirty="0"/>
              <a:t>Language </a:t>
            </a:r>
            <a:r>
              <a:rPr lang="en-US" sz="2400" dirty="0" err="1"/>
              <a:t>eng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Strange dates</a:t>
            </a:r>
          </a:p>
        </p:txBody>
      </p:sp>
      <p:sp>
        <p:nvSpPr>
          <p:cNvPr id="6" name="Rectangle 5"/>
          <p:cNvSpPr/>
          <p:nvPr/>
        </p:nvSpPr>
        <p:spPr>
          <a:xfrm>
            <a:off x="2746248" y="2133600"/>
            <a:ext cx="3733800" cy="914400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270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Improve Discoverability?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C:\Users\KLockwood\Dropbox\Photo Apr 14, 3 16 26 P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447799"/>
            <a:ext cx="3505200" cy="467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KLockwood\Dropbox\Photo Apr 14, 3 16 10 PM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752" y="1447800"/>
            <a:ext cx="3505200" cy="46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87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Title and Distributor is Known</a:t>
            </a:r>
          </a:p>
        </p:txBody>
      </p:sp>
      <p:pic>
        <p:nvPicPr>
          <p:cNvPr id="1026" name="Picture 2" descr="C:\Users\KLockwood\Dropbox\Photo Apr 14, 3 14 43 P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057400"/>
            <a:ext cx="2357147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/>
          <p:nvPr/>
        </p:nvPicPr>
        <p:blipFill>
          <a:blip r:embed="rId3"/>
          <a:stretch>
            <a:fillRect/>
          </a:stretch>
        </p:blipFill>
        <p:spPr>
          <a:xfrm>
            <a:off x="2895601" y="2057400"/>
            <a:ext cx="5943600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897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150+ Other Items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4114800" cy="4602163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Separate records for realia and models</a:t>
            </a:r>
          </a:p>
          <a:p>
            <a:endParaRPr lang="en-US" dirty="0"/>
          </a:p>
          <a:p>
            <a:r>
              <a:rPr lang="en-US" dirty="0"/>
              <a:t>Correct coding and subject headings</a:t>
            </a:r>
          </a:p>
        </p:txBody>
      </p:sp>
      <p:pic>
        <p:nvPicPr>
          <p:cNvPr id="5123" name="Picture 3" descr="C:\Users\KLockwood\Dropbox\Photo Apr 14, 3 13 50 PM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0664" y="1295400"/>
            <a:ext cx="4191000" cy="5240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64362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Fixed Field Elements: LDR –Visual 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Type “r”: Three-dimensional artifact or naturally occurring object</a:t>
            </a:r>
          </a:p>
          <a:p>
            <a:r>
              <a:rPr lang="en-US" dirty="0" err="1"/>
              <a:t>TMat</a:t>
            </a:r>
            <a:r>
              <a:rPr lang="en-US" dirty="0"/>
              <a:t> </a:t>
            </a:r>
          </a:p>
          <a:p>
            <a:pPr lvl="1"/>
            <a:r>
              <a:rPr lang="en-US" sz="3200" dirty="0"/>
              <a:t>“q”: model</a:t>
            </a:r>
          </a:p>
          <a:p>
            <a:pPr lvl="1"/>
            <a:r>
              <a:rPr lang="en-US" sz="3200" dirty="0"/>
              <a:t>“r”: realia</a:t>
            </a:r>
          </a:p>
          <a:p>
            <a:pPr marL="457200" lvl="1" indent="0">
              <a:buNone/>
            </a:pPr>
            <a:endParaRPr lang="en-US" sz="2400" dirty="0"/>
          </a:p>
          <a:p>
            <a:pPr marL="457200" lvl="1" indent="0">
              <a:buNone/>
            </a:pPr>
            <a:endParaRPr lang="en-US" sz="2400" dirty="0" err="1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832" y="1676400"/>
            <a:ext cx="79471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0508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Fixed Field Elements: 008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Lang: “</a:t>
            </a:r>
            <a:r>
              <a:rPr lang="en-US" dirty="0" err="1"/>
              <a:t>zxx</a:t>
            </a:r>
            <a:r>
              <a:rPr lang="en-US" dirty="0"/>
              <a:t>” – no linguistic content</a:t>
            </a:r>
          </a:p>
          <a:p>
            <a:r>
              <a:rPr lang="en-US" dirty="0" err="1"/>
              <a:t>DtSt</a:t>
            </a:r>
            <a:r>
              <a:rPr lang="en-US" dirty="0"/>
              <a:t>: “n” dates unknown (“use for naturally occurring objects” – </a:t>
            </a:r>
            <a:r>
              <a:rPr lang="en-US" dirty="0">
                <a:hlinkClick r:id="rId2"/>
              </a:rPr>
              <a:t>OCLC</a:t>
            </a:r>
            <a:r>
              <a:rPr lang="en-US" dirty="0"/>
              <a:t>)</a:t>
            </a:r>
          </a:p>
          <a:p>
            <a:r>
              <a:rPr lang="en-US" dirty="0"/>
              <a:t>Dates: </a:t>
            </a:r>
            <a:r>
              <a:rPr lang="en-US" dirty="0" err="1"/>
              <a:t>uuuu</a:t>
            </a:r>
            <a:r>
              <a:rPr lang="en-US" dirty="0"/>
              <a:t> </a:t>
            </a:r>
            <a:r>
              <a:rPr lang="en-US" dirty="0" err="1"/>
              <a:t>uuuu</a:t>
            </a:r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072" y="1676400"/>
            <a:ext cx="794711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59032252"/>
      </p:ext>
    </p:extLst>
  </p:cSld>
  <p:clrMapOvr>
    <a:masterClrMapping/>
  </p:clrMapOvr>
</p:sld>
</file>

<file path=ppt/theme/theme1.xml><?xml version="1.0" encoding="utf-8"?>
<a:theme xmlns:a="http://schemas.openxmlformats.org/drawingml/2006/main" name="Oddball Cataloging">
  <a:themeElements>
    <a:clrScheme name="Custom 1">
      <a:dk1>
        <a:sysClr val="windowText" lastClr="000000"/>
      </a:dk1>
      <a:lt1>
        <a:sysClr val="window" lastClr="FFFFFF"/>
      </a:lt1>
      <a:dk2>
        <a:srgbClr val="2F2F26"/>
      </a:dk2>
      <a:lt2>
        <a:srgbClr val="728574"/>
      </a:lt2>
      <a:accent1>
        <a:srgbClr val="9DB290"/>
      </a:accent1>
      <a:accent2>
        <a:srgbClr val="D4CE53"/>
      </a:accent2>
      <a:accent3>
        <a:srgbClr val="5C3160"/>
      </a:accent3>
      <a:accent4>
        <a:srgbClr val="3D263A"/>
      </a:accent4>
      <a:accent5>
        <a:srgbClr val="A25018"/>
      </a:accent5>
      <a:accent6>
        <a:srgbClr val="D97A23"/>
      </a:accent6>
      <a:hlink>
        <a:srgbClr val="F1BF9C"/>
      </a:hlink>
      <a:folHlink>
        <a:srgbClr val="F1BF9C"/>
      </a:folHlink>
    </a:clrScheme>
    <a:fontScheme name="Revolution">
      <a:maj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Trebuchet MS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Oddball Cataloging</Template>
  <TotalTime>1168</TotalTime>
  <Words>240</Words>
  <Application>Microsoft Office PowerPoint</Application>
  <PresentationFormat>On-screen Show (4:3)</PresentationFormat>
  <Paragraphs>136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ＭＳ Ｐゴシック</vt:lpstr>
      <vt:lpstr>Arial</vt:lpstr>
      <vt:lpstr>Calibri</vt:lpstr>
      <vt:lpstr>Trebuchet MS</vt:lpstr>
      <vt:lpstr>Oddball Cataloging</vt:lpstr>
      <vt:lpstr>Cataloging Bones:  Models and Realia          </vt:lpstr>
      <vt:lpstr>University of Western States</vt:lpstr>
      <vt:lpstr>Library Bone Collection</vt:lpstr>
      <vt:lpstr> On the Fly Records: Just Get it in the Catalog!</vt:lpstr>
      <vt:lpstr>Improve Discoverability?</vt:lpstr>
      <vt:lpstr>When Title and Distributor is Known</vt:lpstr>
      <vt:lpstr>For the 150+ Other Items</vt:lpstr>
      <vt:lpstr>Fixed Field Elements: LDR –Visual Materials</vt:lpstr>
      <vt:lpstr>Fixed Field Elements: 008 </vt:lpstr>
      <vt:lpstr> 245: [Title]? </vt:lpstr>
      <vt:lpstr>260: Publication</vt:lpstr>
      <vt:lpstr>300: Physical Description</vt:lpstr>
      <vt:lpstr>RDA Content, Media, Carrier</vt:lpstr>
      <vt:lpstr>Subjects – MeSH and Local</vt:lpstr>
      <vt:lpstr>NLM Call Numbers</vt:lpstr>
      <vt:lpstr>PowerPoint Presentation</vt:lpstr>
      <vt:lpstr>Staff Interface </vt:lpstr>
      <vt:lpstr>Patron Display</vt:lpstr>
      <vt:lpstr>Checkout: Don’t Adjust the Spines!</vt:lpstr>
      <vt:lpstr>Bone Contracts</vt:lpstr>
      <vt:lpstr>Bone Condition Inventory </vt:lpstr>
      <vt:lpstr>Repairs</vt:lpstr>
      <vt:lpstr>Thank you!</vt:lpstr>
    </vt:vector>
  </TitlesOfParts>
  <Company>University of Western States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Cataloging Bones: Models and Realia          Oregon Library Association Conference April 21, 2017</dc:title>
  <dc:creator>Katie Lockwood</dc:creator>
  <cp:lastModifiedBy>ITInstaller</cp:lastModifiedBy>
  <cp:revision>49</cp:revision>
  <dcterms:created xsi:type="dcterms:W3CDTF">2017-04-14T17:16:23Z</dcterms:created>
  <dcterms:modified xsi:type="dcterms:W3CDTF">2017-04-25T00:04:47Z</dcterms:modified>
</cp:coreProperties>
</file>