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92D7B-ED66-428C-A04C-B189432B027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40798-9EB3-4D73-B0A0-075F974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7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68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01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20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3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4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96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91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03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90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8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4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33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2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2130426"/>
            <a:ext cx="65024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1600" y="3581400"/>
            <a:ext cx="65024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4978400" cy="35814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12192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1900"/>
            </a:lvl1pPr>
            <a:lvl2pPr>
              <a:defRPr baseline="0"/>
            </a:lvl2pPr>
          </a:lstStyle>
          <a:p>
            <a:pPr lvl="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b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Verdana" pitchFamily="34" charset="0"/>
                <a:cs typeface="Verdana" pitchFamily="34" charset="0"/>
              </a:rPr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4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823200" y="1905000"/>
            <a:ext cx="4064000" cy="533400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823200" y="2438400"/>
            <a:ext cx="4064000" cy="2819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6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3949" tIns="31974" rIns="63949" bIns="31974" rtlCol="0" anchor="ctr"/>
          <a:lstStyle/>
          <a:p>
            <a:pPr algn="ctr" defTabSz="456758"/>
            <a:endParaRPr lang="en-US" sz="18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924800" y="1828801"/>
            <a:ext cx="4089400" cy="4352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4800" y="2306418"/>
            <a:ext cx="4089400" cy="416279"/>
          </a:xfrm>
          <a:prstGeom prst="rect">
            <a:avLst/>
          </a:prstGeom>
        </p:spPr>
        <p:txBody>
          <a:bodyPr/>
          <a:lstStyle>
            <a:lvl1pPr>
              <a:spcAft>
                <a:spcPts val="420"/>
              </a:spcAft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spcAft>
                <a:spcPts val="420"/>
              </a:spcAft>
            </a:pPr>
            <a:r>
              <a:rPr lang="en-US" dirty="0" smtClean="0"/>
              <a:t>Title for part one</a:t>
            </a:r>
          </a:p>
          <a:p>
            <a:pPr>
              <a:spcAft>
                <a:spcPts val="420"/>
              </a:spcAft>
            </a:pPr>
            <a:r>
              <a:rPr lang="en-US" dirty="0" smtClean="0"/>
              <a:t>Title for part two</a:t>
            </a:r>
          </a:p>
          <a:p>
            <a:pPr>
              <a:spcAft>
                <a:spcPts val="420"/>
              </a:spcAft>
            </a:pPr>
            <a:r>
              <a:rPr lang="en-US" dirty="0" smtClean="0"/>
              <a:t>Title for part three</a:t>
            </a:r>
          </a:p>
        </p:txBody>
      </p:sp>
    </p:spTree>
    <p:extLst>
      <p:ext uri="{BB962C8B-B14F-4D97-AF65-F5344CB8AC3E}">
        <p14:creationId xmlns:p14="http://schemas.microsoft.com/office/powerpoint/2010/main" val="263206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photo on left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19201" y="2971801"/>
            <a:ext cx="10769600" cy="329219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1" y="3350369"/>
            <a:ext cx="10664380" cy="376237"/>
          </a:xfrm>
          <a:prstGeom prst="rect">
            <a:avLst/>
          </a:prstGeom>
        </p:spPr>
        <p:txBody>
          <a:bodyPr/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If necessary, enter secondary title </a:t>
            </a:r>
          </a:p>
        </p:txBody>
      </p:sp>
    </p:spTree>
    <p:extLst>
      <p:ext uri="{BB962C8B-B14F-4D97-AF65-F5344CB8AC3E}">
        <p14:creationId xmlns:p14="http://schemas.microsoft.com/office/powerpoint/2010/main" val="37130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anel photo on left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4114800"/>
            <a:ext cx="12192000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762000"/>
            <a:ext cx="109728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49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197602" y="3657600"/>
            <a:ext cx="5213157" cy="2291066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photo/text/object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93183" y="3657600"/>
            <a:ext cx="5188132" cy="2291066"/>
          </a:xfrm>
          <a:prstGeom prst="rect">
            <a:avLst/>
          </a:prstGeom>
          <a:solidFill>
            <a:srgbClr val="C19859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photo/text/object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71511" y="457210"/>
            <a:ext cx="11048999" cy="63147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6"/>
            <a:ext cx="123613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93183" y="1143000"/>
            <a:ext cx="5181600" cy="2362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197601" y="1143000"/>
            <a:ext cx="5213159" cy="2362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10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867400"/>
            <a:ext cx="152400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6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03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128000" y="2286000"/>
            <a:ext cx="35560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67200" y="2286000"/>
            <a:ext cx="35560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08000" y="2286000"/>
            <a:ext cx="35560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362200"/>
            <a:ext cx="3352800" cy="22098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368800" y="2362200"/>
            <a:ext cx="3352800" cy="2209800"/>
          </a:xfrm>
        </p:spPr>
        <p:txBody>
          <a:bodyPr/>
          <a:lstStyle>
            <a:lvl1pPr marL="0" indent="0" algn="ctr">
              <a:buNone/>
              <a:defRPr lang="en-US" sz="24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marL="0" lv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8229600" y="2362200"/>
            <a:ext cx="3352800" cy="22098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69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8229600" y="1600200"/>
            <a:ext cx="3352800" cy="2438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09600" y="1600200"/>
            <a:ext cx="3352800" cy="2438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0"/>
            <a:ext cx="10972800" cy="457200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09600" y="4038600"/>
            <a:ext cx="33528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470400" y="4038600"/>
            <a:ext cx="33528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8229600" y="4038600"/>
            <a:ext cx="33528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470400" y="1600200"/>
            <a:ext cx="3352800" cy="2438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29600" y="2590800"/>
            <a:ext cx="33528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368800" y="2590800"/>
            <a:ext cx="33528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09600" y="2590800"/>
            <a:ext cx="3352800" cy="236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0"/>
            <a:ext cx="109728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711200" y="2667000"/>
            <a:ext cx="31496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470400" y="2667000"/>
            <a:ext cx="31496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8331200" y="2667000"/>
            <a:ext cx="31496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3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photo on left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1336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36801" y="383432"/>
            <a:ext cx="9652000" cy="329219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336801" y="762001"/>
            <a:ext cx="9652000" cy="376237"/>
          </a:xfrm>
          <a:prstGeom prst="rect">
            <a:avLst/>
          </a:prstGeom>
        </p:spPr>
        <p:txBody>
          <a:bodyPr/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If necessary, enter secondary title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336800" y="1447800"/>
            <a:ext cx="8636000" cy="5156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400" b="0" kern="1200" cap="none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0" indent="0" algn="l" defTabSz="456758" rtl="0" eaLnBrk="1" latinLnBrk="0" hangingPunct="1">
              <a:spcBef>
                <a:spcPct val="20000"/>
              </a:spcBef>
              <a:buFont typeface="Arial"/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If necessary, enter case study secondary title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8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1406408" y="2185168"/>
            <a:ext cx="1778537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Content Placeholder 45"/>
          <p:cNvSpPr txBox="1">
            <a:spLocks/>
          </p:cNvSpPr>
          <p:nvPr userDrawn="1"/>
        </p:nvSpPr>
        <p:spPr>
          <a:xfrm>
            <a:off x="1400581" y="3648173"/>
            <a:ext cx="1784363" cy="1257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b="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03014" indent="-202063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 kern="1200">
                <a:solidFill>
                  <a:schemeClr val="accent5"/>
                </a:solidFill>
                <a:latin typeface="Franklin Gothic Book"/>
                <a:ea typeface="+mn-ea"/>
                <a:cs typeface="Franklin Gothic Book"/>
              </a:defRPr>
            </a:lvl2pPr>
            <a:lvl3pPr marL="574675" indent="-173038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-"/>
              <a:defRPr sz="14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23925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362250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251216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92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81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439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3F3F3F"/>
              </a:solidFill>
            </a:endParaRPr>
          </a:p>
        </p:txBody>
      </p:sp>
      <p:sp>
        <p:nvSpPr>
          <p:cNvPr id="34" name="Content Placeholder 46"/>
          <p:cNvSpPr txBox="1">
            <a:spLocks/>
          </p:cNvSpPr>
          <p:nvPr userDrawn="1"/>
        </p:nvSpPr>
        <p:spPr>
          <a:xfrm>
            <a:off x="3358332" y="3648173"/>
            <a:ext cx="1784363" cy="1257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b="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200951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400" kern="1200">
                <a:solidFill>
                  <a:schemeClr val="accent5"/>
                </a:solidFill>
                <a:latin typeface="Franklin Gothic Book"/>
                <a:ea typeface="+mn-ea"/>
                <a:cs typeface="Franklin Gothic Book"/>
              </a:defRPr>
            </a:lvl2pPr>
            <a:lvl3pPr marL="574675" indent="-173038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-"/>
              <a:defRPr sz="14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23925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362250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251216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92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81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439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3F3F3F"/>
              </a:solidFill>
            </a:endParaRPr>
          </a:p>
        </p:txBody>
      </p:sp>
      <p:sp>
        <p:nvSpPr>
          <p:cNvPr id="39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3364158" y="2193141"/>
            <a:ext cx="1778537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0" name="Picture Placeholder 14"/>
          <p:cNvSpPr>
            <a:spLocks noGrp="1"/>
          </p:cNvSpPr>
          <p:nvPr>
            <p:ph type="pic" sz="quarter" idx="17" hasCustomPrompt="1"/>
          </p:nvPr>
        </p:nvSpPr>
        <p:spPr>
          <a:xfrm>
            <a:off x="5316083" y="2185168"/>
            <a:ext cx="1778537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1" name="Picture Placeholder 14"/>
          <p:cNvSpPr>
            <a:spLocks noGrp="1"/>
          </p:cNvSpPr>
          <p:nvPr>
            <p:ph type="pic" sz="quarter" idx="18" hasCustomPrompt="1"/>
          </p:nvPr>
        </p:nvSpPr>
        <p:spPr>
          <a:xfrm>
            <a:off x="7279672" y="2182451"/>
            <a:ext cx="1778537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2" name="Picture Placeholder 14"/>
          <p:cNvSpPr>
            <a:spLocks noGrp="1"/>
          </p:cNvSpPr>
          <p:nvPr>
            <p:ph type="pic" sz="quarter" idx="19" hasCustomPrompt="1"/>
          </p:nvPr>
        </p:nvSpPr>
        <p:spPr>
          <a:xfrm>
            <a:off x="9237422" y="2182259"/>
            <a:ext cx="1778537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1400581" y="3674963"/>
            <a:ext cx="1784363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0"/>
          </p:nvPr>
        </p:nvSpPr>
        <p:spPr>
          <a:xfrm>
            <a:off x="3358332" y="3674963"/>
            <a:ext cx="1784363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21"/>
          </p:nvPr>
        </p:nvSpPr>
        <p:spPr>
          <a:xfrm>
            <a:off x="5310257" y="3674963"/>
            <a:ext cx="1784363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2"/>
          </p:nvPr>
        </p:nvSpPr>
        <p:spPr>
          <a:xfrm>
            <a:off x="7262183" y="3674963"/>
            <a:ext cx="1784363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3"/>
          </p:nvPr>
        </p:nvSpPr>
        <p:spPr>
          <a:xfrm>
            <a:off x="9231596" y="3674963"/>
            <a:ext cx="1784363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4"/>
          </p:nvPr>
        </p:nvSpPr>
        <p:spPr>
          <a:xfrm>
            <a:off x="3358332" y="1702861"/>
            <a:ext cx="1784363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B26B0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25"/>
          </p:nvPr>
        </p:nvSpPr>
        <p:spPr>
          <a:xfrm>
            <a:off x="5310257" y="1702861"/>
            <a:ext cx="1784363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B26B0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sz="half" idx="26"/>
          </p:nvPr>
        </p:nvSpPr>
        <p:spPr>
          <a:xfrm>
            <a:off x="1400581" y="1702861"/>
            <a:ext cx="1784363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B26B0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5" name="Content Placeholder 2"/>
          <p:cNvSpPr>
            <a:spLocks noGrp="1"/>
          </p:cNvSpPr>
          <p:nvPr>
            <p:ph sz="half" idx="27"/>
          </p:nvPr>
        </p:nvSpPr>
        <p:spPr>
          <a:xfrm>
            <a:off x="7262183" y="1718363"/>
            <a:ext cx="1784363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B26B0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sz="half" idx="28"/>
          </p:nvPr>
        </p:nvSpPr>
        <p:spPr>
          <a:xfrm>
            <a:off x="9231596" y="1702861"/>
            <a:ext cx="1784363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B26B0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571511" y="457210"/>
            <a:ext cx="11048999" cy="63147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82729" y="1066801"/>
            <a:ext cx="10941049" cy="376237"/>
          </a:xfrm>
          <a:prstGeom prst="rect">
            <a:avLst/>
          </a:prstGeom>
        </p:spPr>
        <p:txBody>
          <a:bodyPr/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If necessary, enter secondary title </a:t>
            </a:r>
          </a:p>
        </p:txBody>
      </p:sp>
      <p:pic>
        <p:nvPicPr>
          <p:cNvPr id="22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6"/>
            <a:ext cx="123613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9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08000" y="990600"/>
            <a:ext cx="11176000" cy="914400"/>
          </a:xfrm>
        </p:spPr>
        <p:txBody>
          <a:bodyPr/>
          <a:lstStyle>
            <a:lvl1pPr marL="0" indent="0">
              <a:buNone/>
              <a:defRPr sz="2800" b="1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8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,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60683"/>
            <a:ext cx="10972800" cy="320040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5880" y="1428664"/>
            <a:ext cx="3078349" cy="2816186"/>
          </a:xfrm>
          <a:prstGeom prst="round2Diag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1" kern="1200" cap="all">
                <a:solidFill>
                  <a:schemeClr val="accent4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0" indent="0" algn="l" defTabSz="456758" rtl="0" eaLnBrk="1" latinLnBrk="0" hangingPunct="1">
              <a:spcBef>
                <a:spcPct val="20000"/>
              </a:spcBef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4974662"/>
            <a:ext cx="12192000" cy="1883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715938" y="1650610"/>
            <a:ext cx="6529913" cy="1510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0" indent="0" algn="l" defTabSz="456758" rtl="0" eaLnBrk="1" latinLnBrk="0" hangingPunct="1">
              <a:spcBef>
                <a:spcPct val="20000"/>
              </a:spcBef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600" dirty="0" smtClean="0">
                <a:solidFill>
                  <a:srgbClr val="5F5F5F"/>
                </a:solidFill>
                <a:latin typeface="Georgia"/>
                <a:cs typeface="Georgia"/>
              </a:rPr>
              <a:t>“</a:t>
            </a:r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dirty="0" smtClean="0"/>
              <a:t>Insert quote here</a:t>
            </a:r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600" dirty="0" smtClean="0"/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600" dirty="0" smtClean="0">
                <a:solidFill>
                  <a:srgbClr val="5F5F5F"/>
                </a:solidFill>
                <a:latin typeface="Georgia"/>
                <a:cs typeface="Georgia"/>
              </a:rPr>
              <a:t>										”</a:t>
            </a:r>
          </a:p>
        </p:txBody>
      </p:sp>
    </p:spTree>
    <p:extLst>
      <p:ext uri="{BB962C8B-B14F-4D97-AF65-F5344CB8AC3E}">
        <p14:creationId xmlns:p14="http://schemas.microsoft.com/office/powerpoint/2010/main" val="22677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and stat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/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601751" y="989544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1553872" y="6094940"/>
            <a:ext cx="63812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lang="en-US" sz="700" kern="1200" smtClean="0">
                <a:solidFill>
                  <a:prstClr val="black">
                    <a:tint val="75000"/>
                  </a:prst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456758"/>
            <a:fld id="{F3C03C5D-6A7C-2442-8685-B16D7D0DC519}" type="slidenum">
              <a:rPr sz="700"/>
              <a:pPr defTabSz="456758"/>
              <a:t>‹#›</a:t>
            </a:fld>
            <a:endParaRPr sz="700" dirty="0"/>
          </a:p>
        </p:txBody>
      </p:sp>
      <p:sp>
        <p:nvSpPr>
          <p:cNvPr id="23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1601751" y="2691345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8655137" y="999072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5" name="Picture Placeholder 13"/>
          <p:cNvSpPr>
            <a:spLocks noGrp="1"/>
          </p:cNvSpPr>
          <p:nvPr>
            <p:ph type="pic" sz="quarter" idx="16" hasCustomPrompt="1"/>
          </p:nvPr>
        </p:nvSpPr>
        <p:spPr>
          <a:xfrm>
            <a:off x="8655137" y="2696639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17" hasCustomPrompt="1"/>
          </p:nvPr>
        </p:nvSpPr>
        <p:spPr>
          <a:xfrm>
            <a:off x="1601751" y="4390159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8655137" y="4387850"/>
            <a:ext cx="1946403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9" hasCustomPrompt="1"/>
          </p:nvPr>
        </p:nvSpPr>
        <p:spPr>
          <a:xfrm>
            <a:off x="3631720" y="999072"/>
            <a:ext cx="4939853" cy="50186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photo/text/object</a:t>
            </a:r>
          </a:p>
        </p:txBody>
      </p:sp>
      <p:pic>
        <p:nvPicPr>
          <p:cNvPr id="12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6"/>
            <a:ext cx="123613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8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/Full Screen Image with White Text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4893647"/>
            <a:ext cx="11243733" cy="15029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67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</a:lstStyle>
          <a:p>
            <a:pPr marL="0" marR="0" lvl="0" indent="0" algn="ctr" defTabSz="45675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5367867" y="3425391"/>
            <a:ext cx="4650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Slide divider with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white text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8387799" y="6442502"/>
            <a:ext cx="7619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Image Size : 10 </a:t>
            </a:r>
            <a:r>
              <a:rPr lang="en-US" sz="2100" dirty="0" err="1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x</a:t>
            </a:r>
            <a:r>
              <a:rPr lang="en-US" sz="21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 7.5</a:t>
            </a:r>
            <a:endParaRPr lang="en-US" sz="21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400" baseline="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0"/>
            <a:ext cx="97536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2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84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0"/>
            <a:ext cx="109728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62000"/>
            <a:ext cx="109728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0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B477-237D-44DB-A1F6-8F6850F9703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10523-8CE4-4993-ADC8-BF3DC465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1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1F94-DED7-4670-9F86-96E689EC96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BA9E-95E0-4AC9-8F5A-BFB2860741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Avoid second level bullets.</a:t>
            </a:r>
          </a:p>
          <a:p>
            <a:pPr lvl="1"/>
            <a:r>
              <a:rPr lang="en-US" dirty="0" smtClean="0"/>
              <a:t>Move to the notes instead.</a:t>
            </a:r>
          </a:p>
        </p:txBody>
      </p:sp>
      <p:pic>
        <p:nvPicPr>
          <p:cNvPr id="2052" name="Picture 3" descr="C:\Users\E021545\Desktop\ODOT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6"/>
            <a:ext cx="123613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0D792-C0AE-4E50-A4F2-E451F87C23D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5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kern="1200" dirty="0">
          <a:solidFill>
            <a:schemeClr val="tx1"/>
          </a:solidFill>
          <a:effectLst/>
          <a:latin typeface="Century Gothic" panose="020B05020202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Century Gothic" panose="020B0502020202020204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400" kern="1200" dirty="0">
          <a:solidFill>
            <a:schemeClr val="tx1"/>
          </a:solidFill>
          <a:latin typeface="Century Gothic" panose="020B0502020202020204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sha.oregon.gov/media/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Libraries and Archives: Let’s Learn How We Can Thrive Together!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990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Oregon Library Association Conference</a:t>
            </a:r>
          </a:p>
          <a:p>
            <a:r>
              <a:rPr lang="en-US" dirty="0" smtClean="0"/>
              <a:t>April 21, 2017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63" y="2818903"/>
            <a:ext cx="2425073" cy="221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State of Oregon Law Library– Cathryn Bowie</a:t>
            </a:r>
          </a:p>
          <a:p>
            <a:pPr lvl="0"/>
            <a:r>
              <a:rPr lang="en-US" dirty="0" smtClean="0"/>
              <a:t>Oregon State </a:t>
            </a:r>
            <a:r>
              <a:rPr lang="en-US" dirty="0"/>
              <a:t>Archives – Layne </a:t>
            </a:r>
            <a:r>
              <a:rPr lang="en-US" dirty="0" smtClean="0"/>
              <a:t>Sawyer</a:t>
            </a:r>
            <a:endParaRPr lang="en-US" dirty="0"/>
          </a:p>
          <a:p>
            <a:pPr lvl="0"/>
            <a:r>
              <a:rPr lang="en-US" dirty="0"/>
              <a:t>OSHA Resource Center – Jane - </a:t>
            </a:r>
            <a:r>
              <a:rPr lang="en-US" dirty="0" smtClean="0"/>
              <a:t>Kirby</a:t>
            </a:r>
            <a:endParaRPr lang="en-US" dirty="0"/>
          </a:p>
          <a:p>
            <a:pPr lvl="0"/>
            <a:r>
              <a:rPr lang="en-US" dirty="0" smtClean="0"/>
              <a:t>Oregon Department of Transportation </a:t>
            </a:r>
            <a:r>
              <a:rPr lang="en-US" dirty="0"/>
              <a:t>Library – Laura </a:t>
            </a:r>
            <a:r>
              <a:rPr lang="en-US" dirty="0" smtClean="0"/>
              <a:t>Wilt</a:t>
            </a:r>
            <a:endParaRPr lang="en-US" dirty="0"/>
          </a:p>
          <a:p>
            <a:pPr lvl="0"/>
            <a:r>
              <a:rPr lang="en-US" dirty="0"/>
              <a:t>State Library </a:t>
            </a:r>
            <a:r>
              <a:rPr lang="en-US" dirty="0" smtClean="0"/>
              <a:t>of Oregon– </a:t>
            </a:r>
            <a:r>
              <a:rPr lang="en-US" dirty="0"/>
              <a:t>Jerry </a:t>
            </a:r>
            <a:r>
              <a:rPr lang="en-US" dirty="0" smtClean="0"/>
              <a:t>Curry</a:t>
            </a:r>
            <a:endParaRPr lang="en-US" dirty="0"/>
          </a:p>
          <a:p>
            <a:pPr lvl="0"/>
            <a:r>
              <a:rPr lang="en-US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7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Oregon OSHA Resource Center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  <a:hlinkClick r:id="rId2"/>
              </a:rPr>
              <a:t>http://osha.oregon.gov/media/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503-378-3272 or 800-922-2689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905001"/>
            <a:ext cx="4038600" cy="42211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Safe and healthy workplaces</a:t>
            </a:r>
          </a:p>
          <a:p>
            <a:r>
              <a:rPr lang="en-US" sz="2400" dirty="0"/>
              <a:t>Research assistance</a:t>
            </a:r>
          </a:p>
          <a:p>
            <a:r>
              <a:rPr lang="en-US" sz="2400" dirty="0"/>
              <a:t>Consensus (ANSI) standards</a:t>
            </a:r>
          </a:p>
          <a:p>
            <a:r>
              <a:rPr lang="en-US" sz="2400" dirty="0"/>
              <a:t>DVD lending library</a:t>
            </a:r>
          </a:p>
          <a:p>
            <a:r>
              <a:rPr lang="en-US" sz="2400" dirty="0"/>
              <a:t>Streaming videos</a:t>
            </a:r>
          </a:p>
          <a:p>
            <a:r>
              <a:rPr lang="en-US" sz="2400" dirty="0"/>
              <a:t>Rules and publications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90800"/>
            <a:ext cx="2709672" cy="2514600"/>
          </a:xfrm>
        </p:spPr>
      </p:pic>
    </p:spTree>
    <p:extLst>
      <p:ext uri="{BB962C8B-B14F-4D97-AF65-F5344CB8AC3E}">
        <p14:creationId xmlns:p14="http://schemas.microsoft.com/office/powerpoint/2010/main" val="69637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TRIC">
  <a:themeElements>
    <a:clrScheme name="Custom 1">
      <a:dk1>
        <a:sysClr val="windowText" lastClr="000000"/>
      </a:dk1>
      <a:lt1>
        <a:sysClr val="window" lastClr="FFFFFF"/>
      </a:lt1>
      <a:dk2>
        <a:srgbClr val="005800"/>
      </a:dk2>
      <a:lt2>
        <a:srgbClr val="17375E"/>
      </a:lt2>
      <a:accent1>
        <a:srgbClr val="1B587C"/>
      </a:accent1>
      <a:accent2>
        <a:srgbClr val="B26B02"/>
      </a:accent2>
      <a:accent3>
        <a:srgbClr val="00C100"/>
      </a:accent3>
      <a:accent4>
        <a:srgbClr val="1B587C"/>
      </a:accent4>
      <a:accent5>
        <a:srgbClr val="B26B02"/>
      </a:accent5>
      <a:accent6>
        <a:srgbClr val="BCB092"/>
      </a:accent6>
      <a:hlink>
        <a:srgbClr val="1B587C"/>
      </a:hlink>
      <a:folHlink>
        <a:srgbClr val="BCB0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Franklin Gothic Book</vt:lpstr>
      <vt:lpstr>Franklin Gothic Medium</vt:lpstr>
      <vt:lpstr>Georgia</vt:lpstr>
      <vt:lpstr>Verdana</vt:lpstr>
      <vt:lpstr>Office Theme</vt:lpstr>
      <vt:lpstr>1_Office Theme</vt:lpstr>
      <vt:lpstr>GTRIC</vt:lpstr>
      <vt:lpstr>Government Libraries and Archives: Let’s Learn How We Can Thrive Together! </vt:lpstr>
      <vt:lpstr>Agenda</vt:lpstr>
      <vt:lpstr>Oregon OSHA Resource Center http://osha.oregon.gov/media/ 503-378-3272 or 800-922-2689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Libraries and Archives: Let’s Learn How We Can Thrive Together!</dc:title>
  <dc:creator>Arlene Weible</dc:creator>
  <cp:lastModifiedBy>Arlene Weible</cp:lastModifiedBy>
  <cp:revision>6</cp:revision>
  <dcterms:created xsi:type="dcterms:W3CDTF">2017-04-13T22:46:25Z</dcterms:created>
  <dcterms:modified xsi:type="dcterms:W3CDTF">2017-04-24T16:21:35Z</dcterms:modified>
</cp:coreProperties>
</file>