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3" r:id="rId4"/>
    <p:sldId id="290" r:id="rId5"/>
    <p:sldId id="258" r:id="rId6"/>
    <p:sldId id="291" r:id="rId7"/>
    <p:sldId id="270" r:id="rId8"/>
    <p:sldId id="354" r:id="rId9"/>
    <p:sldId id="353" r:id="rId10"/>
    <p:sldId id="310" r:id="rId11"/>
    <p:sldId id="320" r:id="rId12"/>
    <p:sldId id="294" r:id="rId13"/>
    <p:sldId id="298" r:id="rId14"/>
    <p:sldId id="305" r:id="rId15"/>
    <p:sldId id="295" r:id="rId16"/>
    <p:sldId id="301" r:id="rId17"/>
    <p:sldId id="306" r:id="rId18"/>
    <p:sldId id="302" r:id="rId19"/>
    <p:sldId id="297" r:id="rId20"/>
    <p:sldId id="299" r:id="rId21"/>
    <p:sldId id="311" r:id="rId22"/>
    <p:sldId id="279" r:id="rId23"/>
    <p:sldId id="281" r:id="rId24"/>
    <p:sldId id="318" r:id="rId25"/>
    <p:sldId id="283" r:id="rId26"/>
    <p:sldId id="317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yce Bell" initials="" lastIdx="1" clrIdx="0"/>
  <p:cmAuthor id="1" name="Jennifer W. Baxmeyer" initials="" lastIdx="3" clrIdx="1"/>
  <p:cmAuthor id="3" name="Peter Green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75000" autoAdjust="0"/>
  </p:normalViewPr>
  <p:slideViewPr>
    <p:cSldViewPr snapToGrid="0">
      <p:cViewPr varScale="1">
        <p:scale>
          <a:sx n="43" d="100"/>
          <a:sy n="43" d="100"/>
        </p:scale>
        <p:origin x="3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BBC79-95E1-447F-8101-9BA87E61883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37164-F3CF-4069-803E-606A4E86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8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0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74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7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Roadmap is a</a:t>
            </a:r>
            <a:r>
              <a:rPr lang="en-US" baseline="0" dirty="0" smtClean="0"/>
              <a:t> 60 page document available on the BIBFLOW web page and also in pdf format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7164-F3CF-4069-803E-606A4E86D8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D9F2-496D-41D3-967D-2FDD200AE79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426-85FD-474C-9182-9CED57E6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catworkshop/bibframe/moving-away-from-marc.html" TargetMode="External"/><Relationship Id="rId2" Type="http://schemas.openxmlformats.org/officeDocument/2006/relationships/hyperlink" Target="http://bibframe.org/tools/edi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today/cyberlc/feature_wdesc.php?rec=757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flow.library.ucdavis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.org/alcts/confevents/past/webinar" TargetMode="External"/><Relationship Id="rId4" Type="http://schemas.openxmlformats.org/officeDocument/2006/relationships/hyperlink" Target="http://jarjar.lib.ucdavis.edu:8888/static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-vde.org/sharevde/clusters?l=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duraspace.org/pages/viewpage.action?pageId=74515029" TargetMode="External"/><Relationship Id="rId4" Type="http://schemas.openxmlformats.org/officeDocument/2006/relationships/hyperlink" Target="http://www.share-vde.org/sharevde/files/Guida_Utente_en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Experiments with BIBFRAME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 Robare</a:t>
            </a:r>
          </a:p>
          <a:p>
            <a:r>
              <a:rPr lang="en-US" dirty="0" smtClean="0"/>
              <a:t>Oregon Library Association Conference</a:t>
            </a:r>
          </a:p>
          <a:p>
            <a:r>
              <a:rPr lang="en-US" dirty="0" smtClean="0"/>
              <a:t>April 20,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4727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BIBFRAME Editor (1.0)</a:t>
            </a:r>
          </a:p>
          <a:p>
            <a:pPr lvl="1"/>
            <a:r>
              <a:rPr lang="en-US" dirty="0">
                <a:hlinkClick r:id="rId2"/>
              </a:rPr>
              <a:t>http://bibframe.org/tools/editor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Moving-Away-from-MARC-a-thon (Manual has exercises for Editor)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www.loc.gov/catworkshop/bibframe/moving-away-from-marc.html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“BIBFRAME on the Move” (recorded talk to LC staff, Sept. 2016)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www.loc.gov/today/cyberlc/feature_wdesc.php?rec=7571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Beacher</a:t>
            </a:r>
            <a:r>
              <a:rPr lang="en-US" dirty="0" smtClean="0"/>
              <a:t> Wiggins, “The Library of Congress BIBFRAME Initiative” (talk at Linked Data Summit, Midwest Collaborative for Library Services)</a:t>
            </a:r>
          </a:p>
          <a:p>
            <a:pPr lvl="1"/>
            <a:r>
              <a:rPr lang="en-US" dirty="0"/>
              <a:t>https://www.mcls.org/index.php/download_file/view/1311/620/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92" y="1121855"/>
            <a:ext cx="8720254" cy="5588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005" y="22302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BIBFLOW project, UC Davis  (slide from ALCTS webinar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Highly recommended viewing! (free beginning mid-May)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1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03" y="158666"/>
            <a:ext cx="9649246" cy="6699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725" y="6222379"/>
            <a:ext cx="793966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Xiaoli Li, Linked Data Cataloging Workflows (ALCTS webinar)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28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4" y="580734"/>
            <a:ext cx="10219511" cy="6277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66" y="169908"/>
            <a:ext cx="508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https://bibflow.library.ucdavis.edu/</a:t>
            </a:r>
          </a:p>
        </p:txBody>
      </p:sp>
      <p:sp>
        <p:nvSpPr>
          <p:cNvPr id="4" name="Oval 3"/>
          <p:cNvSpPr/>
          <p:nvPr/>
        </p:nvSpPr>
        <p:spPr>
          <a:xfrm>
            <a:off x="1248937" y="2341756"/>
            <a:ext cx="2207941" cy="8028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60" y="1014281"/>
            <a:ext cx="6024287" cy="5317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and webinar address: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Cataloging workflows with BIBFRAME</a:t>
            </a:r>
          </a:p>
          <a:p>
            <a:pPr lvl="1"/>
            <a:r>
              <a:rPr lang="en-US" dirty="0" smtClean="0"/>
              <a:t>Copy cataloging</a:t>
            </a:r>
          </a:p>
          <a:p>
            <a:pPr lvl="1"/>
            <a:r>
              <a:rPr lang="en-US" dirty="0" smtClean="0"/>
              <a:t>Original cataloging</a:t>
            </a:r>
          </a:p>
          <a:p>
            <a:pPr lvl="1"/>
            <a:r>
              <a:rPr lang="en-US" dirty="0" smtClean="0"/>
              <a:t>Creation of authority data and minting URIs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catalog data supports numerous library operations </a:t>
            </a:r>
          </a:p>
          <a:p>
            <a:endParaRPr lang="en-US" dirty="0"/>
          </a:p>
          <a:p>
            <a:r>
              <a:rPr lang="en-US" dirty="0"/>
              <a:t>Recommendations for how to approach the transition to linked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2" y="65299"/>
            <a:ext cx="9096116" cy="6491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725" y="6222379"/>
            <a:ext cx="793966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Xiaoli Li, Linked Data Cataloging Workflows (ALCTS webinar)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85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915562"/>
            <a:ext cx="10744200" cy="569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66" y="223024"/>
            <a:ext cx="579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</a:t>
            </a:r>
            <a:r>
              <a:rPr lang="en-US" sz="2400" dirty="0"/>
              <a:t>://jarjar.lib.ucdavis.edu:8888/static/ </a:t>
            </a:r>
          </a:p>
        </p:txBody>
      </p:sp>
    </p:spTree>
    <p:extLst>
      <p:ext uri="{BB962C8B-B14F-4D97-AF65-F5344CB8AC3E}">
        <p14:creationId xmlns:p14="http://schemas.microsoft.com/office/powerpoint/2010/main" val="3670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97" y="681690"/>
            <a:ext cx="7072544" cy="579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215" y="220025"/>
            <a:ext cx="539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Roadmap, demonstrating look-ups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25" y="589317"/>
            <a:ext cx="9983037" cy="5633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725" y="6222379"/>
            <a:ext cx="793966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Xiaoli Li, Linked Data Cataloging Workflows (ALCTS webinar)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6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findings from the BIBFLOW </a:t>
            </a:r>
            <a:r>
              <a:rPr lang="en-US" sz="4000" dirty="0" smtClean="0"/>
              <a:t>project </a:t>
            </a:r>
            <a:br>
              <a:rPr lang="en-US" sz="4000" dirty="0" smtClean="0"/>
            </a:br>
            <a:r>
              <a:rPr lang="en-US" sz="4000" dirty="0" smtClean="0"/>
              <a:t>(from Roadmap)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Recommends a phased transition approach to minimize costs and maximize efficiency and benefits</a:t>
            </a:r>
            <a:endParaRPr lang="en-US" dirty="0"/>
          </a:p>
          <a:p>
            <a:r>
              <a:rPr lang="en-US" dirty="0" smtClean="0"/>
              <a:t>Libraries are better positioned than most believe to transition to linked data</a:t>
            </a:r>
            <a:endParaRPr lang="en-US" dirty="0"/>
          </a:p>
          <a:p>
            <a:r>
              <a:rPr lang="en-US" dirty="0" smtClean="0"/>
              <a:t>Generally speaking, catalogers had little difficulty transitioning to a Linked Data ecosystem</a:t>
            </a:r>
          </a:p>
          <a:p>
            <a:pPr lvl="1"/>
            <a:r>
              <a:rPr lang="en-US" dirty="0" smtClean="0"/>
              <a:t>Catalogers did not need a comprehensive knowledge of the technical details of Linked Data or of the BIBFRAME model to work successfully in the new environment</a:t>
            </a:r>
          </a:p>
          <a:p>
            <a:pPr lvl="1"/>
            <a:r>
              <a:rPr lang="en-US" dirty="0" smtClean="0"/>
              <a:t>Serials presented challenges: current state of BIBFRAME does not address changes over time, enumeration and chronology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 few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LC’s 1</a:t>
            </a:r>
            <a:r>
              <a:rPr lang="en-US" baseline="30000" dirty="0" smtClean="0"/>
              <a:t>st</a:t>
            </a:r>
            <a:r>
              <a:rPr lang="en-US" dirty="0" smtClean="0"/>
              <a:t> BIBFRAME pilot</a:t>
            </a:r>
          </a:p>
          <a:p>
            <a:pPr lvl="1"/>
            <a:r>
              <a:rPr lang="en-US" dirty="0" smtClean="0"/>
              <a:t>BIBFRAME Editor</a:t>
            </a:r>
          </a:p>
          <a:p>
            <a:pPr lvl="1"/>
            <a:endParaRPr lang="en-US" dirty="0"/>
          </a:p>
          <a:p>
            <a:r>
              <a:rPr lang="en-US" dirty="0" smtClean="0"/>
              <a:t>UC Davis’ BIBFLOW project</a:t>
            </a:r>
          </a:p>
          <a:p>
            <a:pPr lvl="1"/>
            <a:r>
              <a:rPr lang="en-US" dirty="0" smtClean="0"/>
              <a:t>Scribe Editor</a:t>
            </a:r>
          </a:p>
          <a:p>
            <a:pPr lvl="1"/>
            <a:endParaRPr lang="en-US" dirty="0"/>
          </a:p>
          <a:p>
            <a:r>
              <a:rPr lang="en-US" dirty="0" smtClean="0"/>
              <a:t>LD4P project</a:t>
            </a:r>
          </a:p>
          <a:p>
            <a:pPr lvl="1"/>
            <a:r>
              <a:rPr lang="en-US" dirty="0" err="1" smtClean="0"/>
              <a:t>Casalini</a:t>
            </a:r>
            <a:r>
              <a:rPr lang="en-US" dirty="0" smtClean="0"/>
              <a:t> </a:t>
            </a:r>
            <a:r>
              <a:rPr lang="en-US" dirty="0" smtClean="0"/>
              <a:t>SHARE </a:t>
            </a:r>
            <a:r>
              <a:rPr lang="en-US" dirty="0" smtClean="0"/>
              <a:t>Virtual Discovery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approach (from Roadmap)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situates libraries to function in a Linked </a:t>
            </a:r>
            <a:r>
              <a:rPr lang="en-US" dirty="0"/>
              <a:t>D</a:t>
            </a:r>
            <a:r>
              <a:rPr lang="en-US" dirty="0" smtClean="0"/>
              <a:t>ata library ecosystem</a:t>
            </a:r>
          </a:p>
          <a:p>
            <a:pPr lvl="1"/>
            <a:r>
              <a:rPr lang="en-US" dirty="0" smtClean="0"/>
              <a:t>Step 1: establish a system for capturing and inserting URIs into newly created/edited MARC records</a:t>
            </a:r>
          </a:p>
          <a:p>
            <a:pPr lvl="1"/>
            <a:r>
              <a:rPr lang="en-US" dirty="0" smtClean="0"/>
              <a:t>Step 2: batch insertion of URIs in MARC records</a:t>
            </a:r>
          </a:p>
          <a:p>
            <a:pPr lvl="1"/>
            <a:r>
              <a:rPr lang="en-US" dirty="0" smtClean="0"/>
              <a:t>Step 3: Linked Data import/export API</a:t>
            </a:r>
          </a:p>
          <a:p>
            <a:r>
              <a:rPr lang="en-US" dirty="0" smtClean="0"/>
              <a:t>Phase 2: transition to a native Linked Data ecosystem</a:t>
            </a:r>
          </a:p>
          <a:p>
            <a:pPr lvl="1"/>
            <a:r>
              <a:rPr lang="en-US" dirty="0" smtClean="0"/>
              <a:t>Step 1: iterative transition to Linked Data native cataloging interface</a:t>
            </a:r>
          </a:p>
          <a:p>
            <a:pPr lvl="1"/>
            <a:r>
              <a:rPr lang="en-US" dirty="0" smtClean="0"/>
              <a:t>Step 2: batch conversion of legacy MARC records</a:t>
            </a:r>
          </a:p>
          <a:p>
            <a:pPr lvl="1"/>
            <a:r>
              <a:rPr lang="en-US" dirty="0" smtClean="0"/>
              <a:t>Step 3: iterative conversion of non-catalog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BIBFLOW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 page (includes Roadmap)</a:t>
            </a:r>
          </a:p>
          <a:p>
            <a:pPr lvl="1"/>
            <a:r>
              <a:rPr lang="en-US" dirty="0">
                <a:hlinkClick r:id="rId3"/>
              </a:rPr>
              <a:t>https://bibflow.library.ucdavis.edu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UC Davis’ editor, BIBFRAME Scribe:</a:t>
            </a:r>
          </a:p>
          <a:p>
            <a:pPr lvl="1"/>
            <a:r>
              <a:rPr lang="en-US" dirty="0" smtClean="0">
                <a:hlinkClick r:id="rId4"/>
              </a:rPr>
              <a:t>http://jarjar.lib.ucdavis.edu:8888/static/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Three webinars in the ALCTS series (should be free by mid-May):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www.ala.org/alcts/confevents/past/webinar</a:t>
            </a:r>
            <a:endParaRPr lang="en-US" dirty="0" smtClean="0"/>
          </a:p>
          <a:p>
            <a:pPr lvl="1"/>
            <a:r>
              <a:rPr lang="en-US" dirty="0" smtClean="0"/>
              <a:t>How to Get From Here to BIBFRAME – Carl </a:t>
            </a:r>
            <a:r>
              <a:rPr lang="en-US" dirty="0" err="1" smtClean="0"/>
              <a:t>Stahmer</a:t>
            </a:r>
            <a:endParaRPr lang="en-US" dirty="0" smtClean="0"/>
          </a:p>
          <a:p>
            <a:pPr lvl="1"/>
            <a:r>
              <a:rPr lang="en-US" dirty="0" smtClean="0"/>
              <a:t>Modeling and Encoding Serials in BIBFRAME – Gloria Gonzalez</a:t>
            </a:r>
          </a:p>
          <a:p>
            <a:pPr lvl="1"/>
            <a:r>
              <a:rPr lang="en-US" dirty="0" smtClean="0"/>
              <a:t>Linked Data Cataloging Workflows – Xiaoli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600618"/>
            <a:ext cx="10515599" cy="56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4" y="701819"/>
            <a:ext cx="11506200" cy="549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9" y="0"/>
            <a:ext cx="825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Casalini</a:t>
            </a:r>
            <a:r>
              <a:rPr lang="en-US" sz="2400" dirty="0" smtClean="0"/>
              <a:t> SHARE Virtual Discovery Environment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72722" y="6197744"/>
            <a:ext cx="675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http://www.share-vde.org/sharevde/clusters?l=en</a:t>
            </a:r>
          </a:p>
        </p:txBody>
      </p:sp>
    </p:spTree>
    <p:extLst>
      <p:ext uri="{BB962C8B-B14F-4D97-AF65-F5344CB8AC3E}">
        <p14:creationId xmlns:p14="http://schemas.microsoft.com/office/powerpoint/2010/main" val="12983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BIBFRAME publication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Person/Works</a:t>
            </a:r>
          </a:p>
          <a:p>
            <a:pPr lvl="1"/>
            <a:r>
              <a:rPr lang="en-US" dirty="0" smtClean="0"/>
              <a:t>Enriched with data from external sources to extend research potential</a:t>
            </a:r>
          </a:p>
          <a:p>
            <a:pPr lvl="1"/>
            <a:endParaRPr lang="en-US" dirty="0"/>
          </a:p>
          <a:p>
            <a:r>
              <a:rPr lang="en-US" dirty="0" smtClean="0"/>
              <a:t>Instances (Publications)</a:t>
            </a:r>
          </a:p>
          <a:p>
            <a:pPr lvl="1"/>
            <a:r>
              <a:rPr lang="en-US" dirty="0" smtClean="0"/>
              <a:t>Aggregates resources of various editions, even in different languages, and connects them with the overlying Person/Work</a:t>
            </a:r>
          </a:p>
          <a:p>
            <a:pPr lvl="1"/>
            <a:endParaRPr lang="en-US" dirty="0"/>
          </a:p>
          <a:p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Each Instance (Publication) is linked to information in the dataset of the local OPAC of each individual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7" t="16953" r="64569" b="40270"/>
          <a:stretch/>
        </p:blipFill>
        <p:spPr>
          <a:xfrm>
            <a:off x="312234" y="178420"/>
            <a:ext cx="4192859" cy="296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0" y="1661532"/>
            <a:ext cx="11985860" cy="4655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1864" y="624468"/>
            <a:ext cx="388062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Live Demo:</a:t>
            </a:r>
          </a:p>
          <a:p>
            <a:r>
              <a:rPr lang="en-US" sz="2800" dirty="0" smtClean="0"/>
              <a:t>Searching Person, Work</a:t>
            </a:r>
          </a:p>
          <a:p>
            <a:r>
              <a:rPr lang="en-US" sz="2800" dirty="0" smtClean="0"/>
              <a:t>Browsing by Person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3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Casalini</a:t>
            </a:r>
            <a:r>
              <a:rPr lang="en-US" dirty="0" smtClean="0"/>
              <a:t> Share-VDE and LD4P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www.share-vde.org/sharevde/clusters?l=en</a:t>
            </a:r>
            <a:endParaRPr lang="en-US" dirty="0" smtClean="0"/>
          </a:p>
          <a:p>
            <a:r>
              <a:rPr lang="en-US" dirty="0" smtClean="0"/>
              <a:t>User Guide: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www.share-vde.org/sharevde/files/Guida_Utente_en.pdf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Linked Data for Production (LD4P) public page: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wiki.duraspace.org/pages/viewpage.action?pageId=74515029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Lori Robare</a:t>
            </a:r>
          </a:p>
          <a:p>
            <a:pPr marL="0" indent="0" algn="ctr">
              <a:buNone/>
            </a:pPr>
            <a:r>
              <a:rPr lang="en-US" dirty="0" smtClean="0"/>
              <a:t>University of Oregon Libraries</a:t>
            </a:r>
          </a:p>
          <a:p>
            <a:pPr marL="0" indent="0" algn="ctr">
              <a:buNone/>
            </a:pPr>
            <a:r>
              <a:rPr lang="en-US" dirty="0" smtClean="0"/>
              <a:t>lrobare@uoregon.edu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not fully developed, fully functional systems or tools – they are experiments intended to test </a:t>
            </a:r>
          </a:p>
          <a:p>
            <a:endParaRPr lang="en-US" dirty="0"/>
          </a:p>
          <a:p>
            <a:r>
              <a:rPr lang="en-US" dirty="0"/>
              <a:t>All of the experiments are based on BIBFRAME 1.0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follows is the perspective of an interested observer, not a knowledgeable participant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viewing: ALCTS webinar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61"/>
            <a:ext cx="10515600" cy="4705002"/>
          </a:xfrm>
        </p:spPr>
        <p:txBody>
          <a:bodyPr>
            <a:normAutofit/>
          </a:bodyPr>
          <a:lstStyle/>
          <a:p>
            <a:r>
              <a:rPr lang="en-US" dirty="0" smtClean="0"/>
              <a:t>“From MARC to BIBFRAME”: Linked Data on the Ground</a:t>
            </a:r>
          </a:p>
          <a:p>
            <a:pPr lvl="1"/>
            <a:r>
              <a:rPr lang="en-US" dirty="0" smtClean="0"/>
              <a:t>Library of Congress BIBFRAME Developments (free now)</a:t>
            </a:r>
          </a:p>
          <a:p>
            <a:pPr lvl="1"/>
            <a:r>
              <a:rPr lang="en-US" dirty="0" smtClean="0"/>
              <a:t>Putting the Link in Linked Data</a:t>
            </a:r>
          </a:p>
          <a:p>
            <a:pPr lvl="1"/>
            <a:r>
              <a:rPr lang="en-US" dirty="0" smtClean="0"/>
              <a:t>Embedded URI in MARC: An Essential for Linked Data</a:t>
            </a:r>
          </a:p>
          <a:p>
            <a:pPr lvl="1"/>
            <a:r>
              <a:rPr lang="en-US" dirty="0" smtClean="0"/>
              <a:t>How to Get From Here to BIBFRAME</a:t>
            </a:r>
          </a:p>
          <a:p>
            <a:pPr lvl="1"/>
            <a:r>
              <a:rPr lang="en-US" dirty="0" smtClean="0"/>
              <a:t>Modeling and Encoding Serials in BIBFRAME</a:t>
            </a:r>
          </a:p>
          <a:p>
            <a:pPr lvl="1"/>
            <a:r>
              <a:rPr lang="en-US" dirty="0" smtClean="0"/>
              <a:t>Linked Data Cataloging Workflows</a:t>
            </a:r>
          </a:p>
          <a:p>
            <a:pPr lvl="1"/>
            <a:endParaRPr lang="en-US" dirty="0"/>
          </a:p>
          <a:p>
            <a:r>
              <a:rPr lang="en-US" dirty="0" smtClean="0"/>
              <a:t>Originally </a:t>
            </a:r>
            <a:r>
              <a:rPr lang="en-US" dirty="0" smtClean="0"/>
              <a:t>presented</a:t>
            </a:r>
            <a:r>
              <a:rPr lang="en-US" dirty="0" smtClean="0"/>
              <a:t> </a:t>
            </a:r>
            <a:r>
              <a:rPr lang="en-US" dirty="0" smtClean="0"/>
              <a:t>Oct.-Nov. 2016 ($$); free after six months</a:t>
            </a:r>
          </a:p>
          <a:p>
            <a:r>
              <a:rPr lang="en-US" dirty="0" smtClean="0"/>
              <a:t>ALCTS webinar archive</a:t>
            </a:r>
            <a:r>
              <a:rPr lang="en-US" dirty="0"/>
              <a:t>: http://www.ala.org/alcts/confevents/past/webinar</a:t>
            </a: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838200" y="3858322"/>
            <a:ext cx="477644" cy="4237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LC’s 1</a:t>
            </a:r>
            <a:r>
              <a:rPr lang="en-US" baseline="30000" dirty="0" smtClean="0"/>
              <a:t>st</a:t>
            </a:r>
            <a:r>
              <a:rPr lang="en-US" dirty="0" smtClean="0"/>
              <a:t> pilot: October 2015-March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test the efficacy of BIBFRAME and the ability of catalogers to create bibliographic data in BIBFRAME structure</a:t>
            </a:r>
            <a:endParaRPr lang="en-US" dirty="0"/>
          </a:p>
          <a:p>
            <a:r>
              <a:rPr lang="en-US" dirty="0" smtClean="0"/>
              <a:t>About 45 staff participated</a:t>
            </a:r>
          </a:p>
          <a:p>
            <a:pPr lvl="1"/>
            <a:r>
              <a:rPr lang="en-US" dirty="0" smtClean="0"/>
              <a:t>Mix of languages, formats, publication types</a:t>
            </a:r>
          </a:p>
          <a:p>
            <a:r>
              <a:rPr lang="en-US" dirty="0" smtClean="0"/>
              <a:t>Cataloged same resources in both MARC21 and BIBFRAME</a:t>
            </a:r>
          </a:p>
          <a:p>
            <a:pPr lvl="1"/>
            <a:r>
              <a:rPr lang="en-US" dirty="0" smtClean="0"/>
              <a:t>Initially, created MARC records first; switched later to BIBFRAME first</a:t>
            </a:r>
          </a:p>
          <a:p>
            <a:r>
              <a:rPr lang="en-US" dirty="0" smtClean="0"/>
              <a:t>Training developed at LC (freely available, next slide)</a:t>
            </a:r>
          </a:p>
          <a:p>
            <a:r>
              <a:rPr lang="en-US" dirty="0" smtClean="0"/>
              <a:t>Editor developed for inputting data</a:t>
            </a:r>
          </a:p>
          <a:p>
            <a:r>
              <a:rPr lang="en-US" dirty="0" smtClean="0"/>
              <a:t>13.5 million MARC records converted to BIBFRAME for searching</a:t>
            </a:r>
          </a:p>
        </p:txBody>
      </p:sp>
    </p:spTree>
    <p:extLst>
      <p:ext uri="{BB962C8B-B14F-4D97-AF65-F5344CB8AC3E}">
        <p14:creationId xmlns:p14="http://schemas.microsoft.com/office/powerpoint/2010/main" val="7881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82" y="744280"/>
            <a:ext cx="8726759" cy="57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566737"/>
            <a:ext cx="7781925" cy="572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7" y="3428999"/>
            <a:ext cx="2733675" cy="22193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427356" y="4728116"/>
            <a:ext cx="777681" cy="245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1282" y="3343121"/>
            <a:ext cx="414883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Live Demo:</a:t>
            </a:r>
          </a:p>
          <a:p>
            <a:r>
              <a:rPr lang="en-US" sz="2800" dirty="0" smtClean="0"/>
              <a:t>Creating descriptions </a:t>
            </a:r>
          </a:p>
          <a:p>
            <a:r>
              <a:rPr lang="en-US" sz="2800" dirty="0" smtClean="0"/>
              <a:t>for Work and Instance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0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created about 2500 descriptions</a:t>
            </a:r>
          </a:p>
          <a:p>
            <a:r>
              <a:rPr lang="en-US" dirty="0" smtClean="0"/>
              <a:t>Understanding of RDA was important</a:t>
            </a:r>
          </a:p>
          <a:p>
            <a:pPr lvl="1"/>
            <a:r>
              <a:rPr lang="en-US" dirty="0" smtClean="0"/>
              <a:t>Labels and RDA instruction links were very helpful</a:t>
            </a:r>
          </a:p>
          <a:p>
            <a:pPr lvl="1"/>
            <a:r>
              <a:rPr lang="en-US" dirty="0" smtClean="0"/>
              <a:t>Detailed knowledge of BIBFRAME was not essential</a:t>
            </a:r>
          </a:p>
          <a:p>
            <a:pPr lvl="2"/>
            <a:r>
              <a:rPr lang="en-US" dirty="0" smtClean="0"/>
              <a:t>Participants understood modeling of Works and Instances</a:t>
            </a:r>
          </a:p>
          <a:p>
            <a:pPr lvl="2"/>
            <a:r>
              <a:rPr lang="en-US" dirty="0" smtClean="0"/>
              <a:t>Treatment of Expressions in BIBFRAME model needed additional explanation</a:t>
            </a:r>
          </a:p>
          <a:p>
            <a:r>
              <a:rPr lang="en-US" dirty="0" smtClean="0"/>
              <a:t>Dropdowns and lookups were popular features </a:t>
            </a:r>
          </a:p>
          <a:p>
            <a:pPr lvl="1"/>
            <a:r>
              <a:rPr lang="en-US" dirty="0" smtClean="0"/>
              <a:t>Searching was adequate but could be improved</a:t>
            </a:r>
          </a:p>
          <a:p>
            <a:r>
              <a:rPr lang="en-US" dirty="0" smtClean="0"/>
              <a:t>Pilot was considered a success</a:t>
            </a:r>
          </a:p>
          <a:p>
            <a:pPr lvl="1"/>
            <a:r>
              <a:rPr lang="en-US" dirty="0" smtClean="0"/>
              <a:t>Input from catalogers helped shape development of 2.0 model &amp;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 2</a:t>
            </a:r>
            <a:r>
              <a:rPr lang="en-US" baseline="30000" dirty="0" smtClean="0"/>
              <a:t>nd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begin in June 2017, last at least six months</a:t>
            </a:r>
          </a:p>
          <a:p>
            <a:r>
              <a:rPr lang="en-US" dirty="0" smtClean="0"/>
              <a:t>45 participants from 1</a:t>
            </a:r>
            <a:r>
              <a:rPr lang="en-US" baseline="30000" dirty="0" smtClean="0"/>
              <a:t>st</a:t>
            </a:r>
            <a:r>
              <a:rPr lang="en-US" dirty="0" smtClean="0"/>
              <a:t> pilot will be involved</a:t>
            </a:r>
          </a:p>
          <a:p>
            <a:pPr lvl="1"/>
            <a:r>
              <a:rPr lang="en-US" dirty="0" smtClean="0"/>
              <a:t>Refresher training in May</a:t>
            </a:r>
          </a:p>
          <a:p>
            <a:r>
              <a:rPr lang="en-US" dirty="0" smtClean="0"/>
              <a:t>30 additional staff will be trained to expand participation later in the summer</a:t>
            </a:r>
          </a:p>
          <a:p>
            <a:r>
              <a:rPr lang="en-US" dirty="0" smtClean="0"/>
              <a:t>Training materials being revised, will be shared</a:t>
            </a:r>
          </a:p>
          <a:p>
            <a:r>
              <a:rPr lang="en-US" dirty="0" smtClean="0"/>
              <a:t>Editor:</a:t>
            </a:r>
          </a:p>
          <a:p>
            <a:pPr lvl="1"/>
            <a:r>
              <a:rPr lang="en-US" dirty="0" smtClean="0"/>
              <a:t>Ability to retrieve and edit descriptions</a:t>
            </a:r>
          </a:p>
          <a:p>
            <a:pPr lvl="1"/>
            <a:r>
              <a:rPr lang="en-US" dirty="0" smtClean="0"/>
              <a:t>Authority control will be more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946</Words>
  <Application>Microsoft Office PowerPoint</Application>
  <PresentationFormat>Widescreen</PresentationFormat>
  <Paragraphs>167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Experiments with BIBFRAME  </vt:lpstr>
      <vt:lpstr>Overview of a few experiments</vt:lpstr>
      <vt:lpstr>Caveats</vt:lpstr>
      <vt:lpstr>Recommended viewing: ALCTS webinar series</vt:lpstr>
      <vt:lpstr>LC’s 1st pilot: October 2015-March 2016</vt:lpstr>
      <vt:lpstr>PowerPoint Presentation</vt:lpstr>
      <vt:lpstr>PowerPoint Presentation</vt:lpstr>
      <vt:lpstr>Results/conclusions</vt:lpstr>
      <vt:lpstr>LC 2nd pilot</vt:lpstr>
      <vt:lpstr>Resources</vt:lpstr>
      <vt:lpstr>PowerPoint Presentation</vt:lpstr>
      <vt:lpstr>PowerPoint Presentation</vt:lpstr>
      <vt:lpstr>PowerPoint Presentation</vt:lpstr>
      <vt:lpstr>Roadmap and webinar address:</vt:lpstr>
      <vt:lpstr>PowerPoint Presentation</vt:lpstr>
      <vt:lpstr>PowerPoint Presentation</vt:lpstr>
      <vt:lpstr>PowerPoint Presentation</vt:lpstr>
      <vt:lpstr>PowerPoint Presentation</vt:lpstr>
      <vt:lpstr>Some findings from the BIBFLOW project  (from Roadmap)</vt:lpstr>
      <vt:lpstr>Phased approach (from Roadmap)</vt:lpstr>
      <vt:lpstr>BIBFLOW resources</vt:lpstr>
      <vt:lpstr>PowerPoint Presentation</vt:lpstr>
      <vt:lpstr>PowerPoint Presentation</vt:lpstr>
      <vt:lpstr>Three BIBFRAME publication layers</vt:lpstr>
      <vt:lpstr>PowerPoint Presentation</vt:lpstr>
      <vt:lpstr>Casalini Share-VDE and LD4P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with BIBFRAME</dc:title>
  <dc:creator>Lori P Robare</dc:creator>
  <cp:lastModifiedBy>Lori P Robare</cp:lastModifiedBy>
  <cp:revision>84</cp:revision>
  <dcterms:created xsi:type="dcterms:W3CDTF">2017-04-12T17:32:54Z</dcterms:created>
  <dcterms:modified xsi:type="dcterms:W3CDTF">2017-04-25T23:19:29Z</dcterms:modified>
</cp:coreProperties>
</file>