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61" r:id="rId4"/>
    <p:sldId id="270" r:id="rId5"/>
    <p:sldId id="258" r:id="rId6"/>
    <p:sldId id="259" r:id="rId7"/>
    <p:sldId id="260" r:id="rId8"/>
    <p:sldId id="262" r:id="rId9"/>
    <p:sldId id="276" r:id="rId10"/>
    <p:sldId id="274" r:id="rId11"/>
    <p:sldId id="275" r:id="rId12"/>
    <p:sldId id="263" r:id="rId13"/>
    <p:sldId id="267" r:id="rId14"/>
    <p:sldId id="278" r:id="rId15"/>
    <p:sldId id="277" r:id="rId16"/>
    <p:sldId id="272" r:id="rId17"/>
    <p:sldId id="265" r:id="rId18"/>
    <p:sldId id="264" r:id="rId19"/>
    <p:sldId id="273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63C1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3F157-DC62-49D4-A07D-BDDCFCF1D25D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407F19-4D16-45AD-9E3A-D9E1B24E1C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656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7C51B3-7C2F-40B5-B946-490C8857A1B7}" type="slidenum">
              <a:rPr lang="en-US"/>
              <a:pPr/>
              <a:t>19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59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08B7-A981-49C9-AE56-EE3B019AA6BC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501D-8912-493D-8DCB-BA76737D4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51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08B7-A981-49C9-AE56-EE3B019AA6BC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501D-8912-493D-8DCB-BA76737D4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95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08B7-A981-49C9-AE56-EE3B019AA6BC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501D-8912-493D-8DCB-BA76737D4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473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08B7-A981-49C9-AE56-EE3B019AA6BC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501D-8912-493D-8DCB-BA76737D4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496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08B7-A981-49C9-AE56-EE3B019AA6BC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501D-8912-493D-8DCB-BA76737D4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777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08B7-A981-49C9-AE56-EE3B019AA6BC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501D-8912-493D-8DCB-BA76737D4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39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08B7-A981-49C9-AE56-EE3B019AA6BC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501D-8912-493D-8DCB-BA76737D4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102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08B7-A981-49C9-AE56-EE3B019AA6BC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501D-8912-493D-8DCB-BA76737D4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09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08B7-A981-49C9-AE56-EE3B019AA6BC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501D-8912-493D-8DCB-BA76737D4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565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08B7-A981-49C9-AE56-EE3B019AA6BC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501D-8912-493D-8DCB-BA76737D4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166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A08B7-A981-49C9-AE56-EE3B019AA6BC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0501D-8912-493D-8DCB-BA76737D4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505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A08B7-A981-49C9-AE56-EE3B019AA6BC}" type="datetimeFigureOut">
              <a:rPr lang="en-US" smtClean="0"/>
              <a:t>4/20/2017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0501D-8912-493D-8DCB-BA76737D41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05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rcweb.sos.state.or.us/pages/records/state/odot/index.html" TargetMode="External"/><Relationship Id="rId2" Type="http://schemas.openxmlformats.org/officeDocument/2006/relationships/hyperlink" Target="http://sos.oregon.gov/archives/Pages/records/state_records_guides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sos.oregon.gov/archives/Pages/records/county_records_guide.aspx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os.oregon.gov/archives/Pages/records/legislative_records_guide.aspx" TargetMode="External"/><Relationship Id="rId2" Type="http://schemas.openxmlformats.org/officeDocument/2006/relationships/hyperlink" Target="http://sos.oregon.gov/archives/Pages/records/legislative-research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os.oregon.gov/archives/Pages/records/legislative_tracings.aspx" TargetMode="External"/><Relationship Id="rId4" Type="http://schemas.openxmlformats.org/officeDocument/2006/relationships/hyperlink" Target="http://sos.oregon.gov/archives/Pages/records/legislative_minutes.aspx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enealogy.state.or.us/" TargetMode="External"/><Relationship Id="rId2" Type="http://schemas.openxmlformats.org/officeDocument/2006/relationships/hyperlink" Target="https://secure.sos.state.or.us/prs/personProfileSearch.do?earlyOregonian=true&amp;searchReset=tru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jpe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sos.oregon.gov/archives/Pages/records_retention_schedule.aspx" TargetMode="External"/><Relationship Id="rId2" Type="http://schemas.openxmlformats.org/officeDocument/2006/relationships/hyperlink" Target="http://sos.oregon.gov/archives/Pages/records_management_training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os.oregon.gov/archives/Pages/state_admin_schedules.aspx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reference.archives@state.or.us" TargetMode="External"/><Relationship Id="rId2" Type="http://schemas.openxmlformats.org/officeDocument/2006/relationships/hyperlink" Target="http://sos.oregon.gov/archives/Pages/records/local/scenic-images.aspx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sos.oregon.gov/archives/Pages/exhibits.aspx" TargetMode="External"/><Relationship Id="rId2" Type="http://schemas.openxmlformats.org/officeDocument/2006/relationships/hyperlink" Target="http://sos.oregon.gov/archives/records/tour/Pages/default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ecure.sos.state.or.us/prs/search.do" TargetMode="External"/><Relationship Id="rId4" Type="http://schemas.openxmlformats.org/officeDocument/2006/relationships/hyperlink" Target="http://sos.oregon.gov/archives/Pages/records/local/scenic-images.aspx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archives.reference@state.or.u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layne.g.sawyer@state.or.us" TargetMode="External"/><Relationship Id="rId4" Type="http://schemas.openxmlformats.org/officeDocument/2006/relationships/hyperlink" Target="http://sos.oregon.gov/archives/Pages/default.aspx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hyperlink" Target="http://sos.oregon.gov/archives/Pages/default.aspx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sos.oregon.gov/archives/Pages/records/governors_guides.aspx" TargetMode="External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3275" y="575813"/>
            <a:ext cx="6858000" cy="79951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Oregon State Archives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094" y="1597094"/>
            <a:ext cx="5843413" cy="442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51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State Agency Records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dirty="0" smtClean="0">
                <a:hlinkClick r:id="rId2"/>
              </a:rPr>
              <a:t>State </a:t>
            </a:r>
            <a:r>
              <a:rPr lang="en-US" altLang="en-US" dirty="0">
                <a:hlinkClick r:id="rId2"/>
              </a:rPr>
              <a:t>Agency Records Guides</a:t>
            </a:r>
          </a:p>
          <a:p>
            <a:pPr lvl="1"/>
            <a:r>
              <a:rPr lang="en-US" altLang="en-US" dirty="0">
                <a:hlinkClick r:id="rId2"/>
              </a:rPr>
              <a:t>http://sos.oregon.gov</a:t>
            </a:r>
            <a:r>
              <a:rPr lang="en-US" altLang="en-US" dirty="0" smtClean="0">
                <a:hlinkClick r:id="rId2"/>
              </a:rPr>
              <a:t>/</a:t>
            </a:r>
          </a:p>
          <a:p>
            <a:pPr lvl="1"/>
            <a:r>
              <a:rPr lang="en-US" altLang="en-US" dirty="0" smtClean="0">
                <a:hlinkClick r:id="rId2"/>
              </a:rPr>
              <a:t>archives/Pages/records</a:t>
            </a:r>
          </a:p>
          <a:p>
            <a:pPr lvl="1"/>
            <a:r>
              <a:rPr lang="en-US" altLang="en-US" dirty="0" smtClean="0">
                <a:hlinkClick r:id="rId2"/>
              </a:rPr>
              <a:t>/</a:t>
            </a:r>
            <a:r>
              <a:rPr lang="en-US" altLang="en-US" dirty="0" err="1" smtClean="0">
                <a:hlinkClick r:id="rId2"/>
              </a:rPr>
              <a:t>state_records_guides</a:t>
            </a:r>
            <a:endParaRPr lang="en-US" altLang="en-US" dirty="0" smtClean="0">
              <a:hlinkClick r:id="rId2"/>
            </a:endParaRPr>
          </a:p>
          <a:p>
            <a:pPr lvl="1"/>
            <a:r>
              <a:rPr lang="en-US" altLang="en-US" dirty="0" smtClean="0">
                <a:hlinkClick r:id="rId2"/>
              </a:rPr>
              <a:t>.aspx</a:t>
            </a:r>
            <a:endParaRPr lang="en-US" altLang="en-US" dirty="0"/>
          </a:p>
          <a:p>
            <a:r>
              <a:rPr lang="en-US" altLang="en-US" dirty="0" smtClean="0"/>
              <a:t>ODOT finding </a:t>
            </a:r>
            <a:r>
              <a:rPr lang="en-US" altLang="en-US" dirty="0"/>
              <a:t>aid</a:t>
            </a:r>
          </a:p>
          <a:p>
            <a:pPr lvl="1"/>
            <a:r>
              <a:rPr lang="en-US" altLang="en-US" dirty="0"/>
              <a:t>Administrative overview</a:t>
            </a:r>
          </a:p>
          <a:p>
            <a:pPr lvl="1"/>
            <a:r>
              <a:rPr lang="en-US" altLang="en-US" dirty="0"/>
              <a:t>Scope and Content </a:t>
            </a:r>
          </a:p>
          <a:p>
            <a:pPr lvl="1"/>
            <a:r>
              <a:rPr lang="en-US" altLang="en-US" dirty="0"/>
              <a:t>Series Description</a:t>
            </a:r>
          </a:p>
          <a:p>
            <a:pPr lvl="1"/>
            <a:r>
              <a:rPr lang="en-US" altLang="en-US" dirty="0"/>
              <a:t>Selected images</a:t>
            </a:r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arcweb.sos.state.or.us/pages/records/state/odot/index.html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343150"/>
            <a:ext cx="3480547" cy="253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55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Local Government Records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200" dirty="0" smtClean="0">
                <a:hlinkClick r:id="rId2"/>
              </a:rPr>
              <a:t>Oregon Historical County </a:t>
            </a:r>
          </a:p>
          <a:p>
            <a:pPr marL="0" indent="0">
              <a:buNone/>
            </a:pPr>
            <a:r>
              <a:rPr lang="en-US" sz="3200" dirty="0" smtClean="0">
                <a:hlinkClick r:id="rId2"/>
              </a:rPr>
              <a:t>Records Guide</a:t>
            </a:r>
          </a:p>
          <a:p>
            <a:pPr marL="0" indent="0">
              <a:buNone/>
            </a:pPr>
            <a:endParaRPr lang="en-US" sz="3200" dirty="0">
              <a:hlinkClick r:id="rId2"/>
            </a:endParaRPr>
          </a:p>
          <a:p>
            <a:pPr marL="0" indent="0">
              <a:buNone/>
            </a:pPr>
            <a:r>
              <a:rPr lang="en-US" sz="3200" dirty="0" smtClean="0">
                <a:hlinkClick r:id="rId2"/>
              </a:rPr>
              <a:t>http</a:t>
            </a:r>
            <a:r>
              <a:rPr lang="en-US" sz="3200" dirty="0">
                <a:hlinkClick r:id="rId2"/>
              </a:rPr>
              <a:t>://</a:t>
            </a:r>
            <a:r>
              <a:rPr lang="en-US" sz="3200" dirty="0" smtClean="0">
                <a:hlinkClick r:id="rId2"/>
              </a:rPr>
              <a:t>sos.oregon.gov/archives/</a:t>
            </a:r>
          </a:p>
          <a:p>
            <a:pPr marL="0" indent="0">
              <a:buNone/>
            </a:pPr>
            <a:r>
              <a:rPr lang="en-US" sz="3200" dirty="0" smtClean="0">
                <a:hlinkClick r:id="rId2"/>
              </a:rPr>
              <a:t>Pages/records/</a:t>
            </a:r>
            <a:r>
              <a:rPr lang="en-US" sz="3200" dirty="0" err="1" smtClean="0">
                <a:hlinkClick r:id="rId2"/>
              </a:rPr>
              <a:t>county_records</a:t>
            </a:r>
            <a:endParaRPr lang="en-US" sz="3200" dirty="0" smtClean="0">
              <a:hlinkClick r:id="rId2"/>
            </a:endParaRPr>
          </a:p>
          <a:p>
            <a:pPr marL="0" indent="0">
              <a:buNone/>
            </a:pPr>
            <a:r>
              <a:rPr lang="en-US" sz="3200" dirty="0" smtClean="0">
                <a:hlinkClick r:id="rId2"/>
              </a:rPr>
              <a:t>_guide.aspx</a:t>
            </a:r>
            <a:endParaRPr lang="en-US" sz="3200" dirty="0" smtClean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2600" dirty="0" smtClean="0"/>
              <a:t>More than 70 records series described </a:t>
            </a:r>
          </a:p>
          <a:p>
            <a:pPr marL="0" indent="0">
              <a:buNone/>
            </a:pPr>
            <a:r>
              <a:rPr lang="en-US" sz="2600" dirty="0" smtClean="0"/>
              <a:t>for all 36 counties</a:t>
            </a:r>
            <a:endParaRPr lang="en-US" sz="2600" dirty="0"/>
          </a:p>
        </p:txBody>
      </p:sp>
      <p:pic>
        <p:nvPicPr>
          <p:cNvPr id="4" name="Picture 2" descr="C:\Documents and Settings\laysaw\My Documents\Downloads\jacDA00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1604963"/>
            <a:ext cx="2819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905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88" y="242488"/>
            <a:ext cx="8322662" cy="99417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Legislative Records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Researching Legislative Records</a:t>
            </a:r>
          </a:p>
          <a:p>
            <a:pPr lvl="1"/>
            <a:r>
              <a:rPr lang="en-US" dirty="0" smtClean="0">
                <a:hlinkClick r:id="rId2"/>
              </a:rPr>
              <a:t>http://sos.oregon.gov/archives/Pages/records/legislative-research.aspx</a:t>
            </a:r>
            <a:endParaRPr lang="en-US" dirty="0" smtClean="0"/>
          </a:p>
          <a:p>
            <a:pPr marL="685783" lvl="2" indent="0">
              <a:buNone/>
            </a:pPr>
            <a:r>
              <a:rPr lang="en-US" dirty="0" smtClean="0"/>
              <a:t>Listing of Legislative Records </a:t>
            </a:r>
            <a:r>
              <a:rPr lang="en-US" dirty="0" smtClean="0">
                <a:hlinkClick r:id="rId3"/>
              </a:rPr>
              <a:t>http://sos.oregon.gov/archives/Pages/records/legislative_records_guide.aspx</a:t>
            </a:r>
            <a:endParaRPr lang="en-US" dirty="0" smtClean="0"/>
          </a:p>
          <a:p>
            <a:pPr marL="685783" lvl="2" indent="0">
              <a:buNone/>
            </a:pPr>
            <a:r>
              <a:rPr lang="en-US" dirty="0"/>
              <a:t>	A</a:t>
            </a:r>
            <a:r>
              <a:rPr lang="en-US" dirty="0" smtClean="0"/>
              <a:t>udio recordings from 1957-present</a:t>
            </a:r>
          </a:p>
          <a:p>
            <a:pPr marL="685783" lvl="2" indent="0">
              <a:buNone/>
            </a:pPr>
            <a:r>
              <a:rPr lang="en-US" dirty="0"/>
              <a:t>	</a:t>
            </a:r>
            <a:r>
              <a:rPr lang="en-US" dirty="0" smtClean="0"/>
              <a:t>Committee records from 1945-present</a:t>
            </a:r>
          </a:p>
          <a:p>
            <a:pPr marL="685783" lvl="2" indent="0">
              <a:buNone/>
            </a:pPr>
            <a:r>
              <a:rPr lang="en-US" dirty="0"/>
              <a:t>	</a:t>
            </a:r>
            <a:r>
              <a:rPr lang="en-US" dirty="0" smtClean="0"/>
              <a:t>Original Bill files from 1860-present</a:t>
            </a:r>
          </a:p>
          <a:p>
            <a:r>
              <a:rPr lang="en-US" dirty="0" smtClean="0"/>
              <a:t>Legislative Committee Records and recordings</a:t>
            </a:r>
          </a:p>
          <a:p>
            <a:pPr lvl="1"/>
            <a:r>
              <a:rPr lang="en-US" dirty="0" smtClean="0">
                <a:hlinkClick r:id="rId4"/>
              </a:rPr>
              <a:t>http://sos.oregon.gov/archives/Pages/records/legislative_minutes.aspx</a:t>
            </a:r>
            <a:endParaRPr lang="en-US" dirty="0" smtClean="0"/>
          </a:p>
          <a:p>
            <a:r>
              <a:rPr lang="en-US" dirty="0" smtClean="0"/>
              <a:t>Legislative Bill Tracings</a:t>
            </a:r>
          </a:p>
          <a:p>
            <a:pPr lvl="1"/>
            <a:r>
              <a:rPr lang="en-US" dirty="0" smtClean="0">
                <a:hlinkClick r:id="rId5"/>
              </a:rPr>
              <a:t>http://sos.oregon.gov/archives/Pages/records/legislative_tracings.aspx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48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897" y="529959"/>
            <a:ext cx="8348453" cy="83590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Genealogical Resources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dirty="0" smtClean="0"/>
              <a:t>Early Oregonians </a:t>
            </a:r>
            <a:r>
              <a:rPr lang="en-US" dirty="0" smtClean="0">
                <a:hlinkClick r:id="rId2"/>
              </a:rPr>
              <a:t>https://secure.sos.state.or.us/prs/personProfileSearch.do?earlyOregonian=true&amp;searchReset=true</a:t>
            </a:r>
            <a:endParaRPr lang="en-US" dirty="0" smtClean="0"/>
          </a:p>
          <a:p>
            <a:pPr lvl="1"/>
            <a:r>
              <a:rPr lang="en-US" dirty="0" smtClean="0"/>
              <a:t>More than 102,000 profiles for </a:t>
            </a:r>
          </a:p>
          <a:p>
            <a:pPr marL="457200" lvl="1" indent="0">
              <a:buNone/>
            </a:pPr>
            <a:r>
              <a:rPr lang="en-US" dirty="0"/>
              <a:t>i</a:t>
            </a:r>
            <a:r>
              <a:rPr lang="en-US" dirty="0" smtClean="0"/>
              <a:t>ndividuals living in Oregon prior</a:t>
            </a:r>
          </a:p>
          <a:p>
            <a:pPr marL="457200" lvl="1" indent="0">
              <a:buNone/>
            </a:pPr>
            <a:r>
              <a:rPr lang="en-US" dirty="0" smtClean="0"/>
              <a:t>to statehood.</a:t>
            </a:r>
          </a:p>
          <a:p>
            <a:pPr marL="457200" lvl="1" indent="0">
              <a:buNone/>
            </a:pPr>
            <a:r>
              <a:rPr lang="en-US" dirty="0" smtClean="0"/>
              <a:t>Oregon Historical Records Index</a:t>
            </a:r>
          </a:p>
          <a:p>
            <a:pPr marL="457200" lvl="1" indent="0">
              <a:buNone/>
            </a:pPr>
            <a:r>
              <a:rPr lang="en-US" dirty="0" smtClean="0">
                <a:hlinkClick r:id="rId3"/>
              </a:rPr>
              <a:t>http://genealogy.state.or.us/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Name index with than </a:t>
            </a:r>
          </a:p>
          <a:p>
            <a:pPr marL="457200" lvl="1" indent="0">
              <a:buNone/>
            </a:pPr>
            <a:r>
              <a:rPr lang="en-US" dirty="0" smtClean="0"/>
              <a:t>650,000 entries.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Picture 2" descr="S:\Reference\special_projects\earlyoregonians\scannedimages\whiteowl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5" y="2595563"/>
            <a:ext cx="232251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69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081" y="771585"/>
            <a:ext cx="7886700" cy="1035701"/>
          </a:xfrm>
        </p:spPr>
        <p:txBody>
          <a:bodyPr/>
          <a:lstStyle/>
          <a:p>
            <a:pPr algn="ctr"/>
            <a:r>
              <a:rPr lang="en-US" b="1" dirty="0" smtClean="0"/>
              <a:t>Records Management Services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75728"/>
            <a:ext cx="7886700" cy="34854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Advice, assistance and training regarding public </a:t>
            </a:r>
            <a:r>
              <a:rPr lang="en-US" dirty="0" smtClean="0"/>
              <a:t>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records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Retention and Disposition Schedules</a:t>
            </a:r>
          </a:p>
          <a:p>
            <a:pPr marL="0" indent="0">
              <a:buNone/>
            </a:pPr>
            <a:r>
              <a:rPr lang="en-US" dirty="0" smtClean="0"/>
              <a:t>Records </a:t>
            </a:r>
            <a:r>
              <a:rPr lang="en-US" dirty="0"/>
              <a:t>Center</a:t>
            </a:r>
          </a:p>
          <a:p>
            <a:pPr marL="0" indent="0">
              <a:buNone/>
            </a:pPr>
            <a:r>
              <a:rPr lang="en-US" dirty="0" smtClean="0"/>
              <a:t>Security </a:t>
            </a:r>
            <a:r>
              <a:rPr lang="en-US" dirty="0"/>
              <a:t>Microfilm Depository</a:t>
            </a:r>
          </a:p>
          <a:p>
            <a:pPr marL="0" indent="0">
              <a:buNone/>
            </a:pPr>
            <a:r>
              <a:rPr lang="en-US" dirty="0" smtClean="0"/>
              <a:t>Oregon </a:t>
            </a:r>
            <a:r>
              <a:rPr lang="en-US" dirty="0"/>
              <a:t>Records Management </a:t>
            </a:r>
            <a:r>
              <a:rPr lang="en-US" dirty="0" smtClean="0"/>
              <a:t>Solution </a:t>
            </a:r>
          </a:p>
          <a:p>
            <a:pPr marL="0" indent="0">
              <a:buNone/>
            </a:pPr>
            <a:r>
              <a:rPr lang="en-US" dirty="0" smtClean="0"/>
              <a:t>Social Media, Cloud Computing, Technology, etc.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96065" y="24419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9046" y="554580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5878" y="213632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081" y="5577166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9514" y="213632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992" y="23799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49757" y="554376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13805" y="247582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32945" y="5577166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20089" y="213632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478061" y="5577166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452878" y="227059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786187" y="5577166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10" descr="http://www.chavesconsulting.com/Images/Enterprise-Record-Management.jp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23914" y="81159"/>
            <a:ext cx="891436" cy="891436"/>
          </a:xfrm>
          <a:prstGeom prst="rect">
            <a:avLst/>
          </a:prstGeom>
          <a:noFill/>
        </p:spPr>
      </p:pic>
      <p:pic>
        <p:nvPicPr>
          <p:cNvPr id="22" name="Picture 19" descr="C:\Users\conedm\Desktop\March27TRIM_User_Group\ORMS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938114" y="5510361"/>
            <a:ext cx="1936829" cy="5240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3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Records Management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Advice, assistance and training regarding public records</a:t>
            </a:r>
          </a:p>
          <a:p>
            <a:pPr lvl="1"/>
            <a:r>
              <a:rPr lang="en-US" dirty="0" smtClean="0">
                <a:hlinkClick r:id="rId2"/>
              </a:rPr>
              <a:t>http://sos.oregon.gov/archives/Pages/records_management_training.aspx</a:t>
            </a:r>
            <a:endParaRPr lang="en-US" dirty="0" smtClean="0"/>
          </a:p>
          <a:p>
            <a:r>
              <a:rPr lang="en-US" dirty="0" smtClean="0"/>
              <a:t>General Schedules (OAR 166)</a:t>
            </a:r>
          </a:p>
          <a:p>
            <a:pPr lvl="1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sos.oregon.gov/archives/Pages/records_retention_schedule.aspx</a:t>
            </a:r>
            <a:endParaRPr lang="en-US" dirty="0" smtClean="0"/>
          </a:p>
          <a:p>
            <a:r>
              <a:rPr lang="en-US" dirty="0" smtClean="0"/>
              <a:t>Special Schedules for State Agencies</a:t>
            </a:r>
          </a:p>
          <a:p>
            <a:pPr lvl="1"/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sos.oregon.gov/archives/Pages/state_admin_schedules.aspx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08437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Oregon Administrative Rules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59" y="2566140"/>
            <a:ext cx="3057525" cy="20764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6069" y="1690689"/>
            <a:ext cx="5797203" cy="41339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A</a:t>
            </a:r>
            <a:r>
              <a:rPr lang="en-US" sz="2000" dirty="0"/>
              <a:t> "rule" is "any agency directive, standard, regulation or statement of general applicability that implements, interprets or prescribes law or policy, or describes the procedure or practice requirements of any </a:t>
            </a:r>
            <a:r>
              <a:rPr lang="en-US" sz="2000" dirty="0" smtClean="0"/>
              <a:t>agency." 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000" dirty="0" smtClean="0"/>
              <a:t>The </a:t>
            </a:r>
            <a:r>
              <a:rPr lang="en-US" sz="2000" dirty="0"/>
              <a:t>Administrative Rules Unit assists agencies with the notification, filing and publication requirements of the rulemaking process</a:t>
            </a:r>
            <a:r>
              <a:rPr lang="en-US" sz="2000" dirty="0" smtClean="0"/>
              <a:t>.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2000" dirty="0"/>
              <a:t>The Administrative Rules Unit of the Archives Division, Office of the Secretary of State, publishes the Oregon Administrative Rules Compilation and the online Oregon Bulletin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7167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Oregon Administrative Rules Resources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76146"/>
            <a:ext cx="7886700" cy="4036556"/>
          </a:xfrm>
        </p:spPr>
        <p:txBody>
          <a:bodyPr/>
          <a:lstStyle/>
          <a:p>
            <a:r>
              <a:rPr lang="en-US" dirty="0" smtClean="0"/>
              <a:t>Accessing OARs</a:t>
            </a:r>
          </a:p>
          <a:p>
            <a:pPr lvl="1"/>
            <a:r>
              <a:rPr lang="en-US" dirty="0" smtClean="0">
                <a:hlinkClick r:id="rId2"/>
              </a:rPr>
              <a:t>http://sos.oregon.gov/archives/Pages/records/local/scenic-images.aspx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Researching OARs</a:t>
            </a:r>
          </a:p>
          <a:p>
            <a:pPr lvl="1"/>
            <a:r>
              <a:rPr lang="en-US" dirty="0" smtClean="0"/>
              <a:t>Contact the reference staff at </a:t>
            </a:r>
            <a:r>
              <a:rPr lang="en-US" dirty="0" smtClean="0">
                <a:hlinkClick r:id="rId3"/>
              </a:rPr>
              <a:t>reference.archives@state.or.us</a:t>
            </a:r>
            <a:endParaRPr lang="en-US" dirty="0" smtClean="0"/>
          </a:p>
          <a:p>
            <a:pPr lvl="2"/>
            <a:r>
              <a:rPr lang="en-US" dirty="0" smtClean="0"/>
              <a:t>Administrative Orders, 1939- present</a:t>
            </a:r>
          </a:p>
          <a:p>
            <a:pPr lvl="2"/>
            <a:r>
              <a:rPr lang="en-US" dirty="0" smtClean="0"/>
              <a:t>Past Bulletins, 1958- present</a:t>
            </a:r>
          </a:p>
          <a:p>
            <a:pPr lvl="2"/>
            <a:r>
              <a:rPr lang="en-US" dirty="0" smtClean="0"/>
              <a:t>Compilations of Administrative Rules, 1997-present</a:t>
            </a:r>
          </a:p>
        </p:txBody>
      </p:sp>
    </p:spTree>
    <p:extLst>
      <p:ext uri="{BB962C8B-B14F-4D97-AF65-F5344CB8AC3E}">
        <p14:creationId xmlns:p14="http://schemas.microsoft.com/office/powerpoint/2010/main" val="352872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More resources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Virtual tour of the State Archives</a:t>
            </a:r>
          </a:p>
          <a:p>
            <a:pPr lvl="1"/>
            <a:r>
              <a:rPr lang="en-US" dirty="0" smtClean="0">
                <a:hlinkClick r:id="rId2"/>
              </a:rPr>
              <a:t>http://sos.oregon.gov/archives/records/tour/Pages/default.aspx</a:t>
            </a:r>
            <a:endParaRPr lang="en-US" dirty="0"/>
          </a:p>
          <a:p>
            <a:r>
              <a:rPr lang="en-US" dirty="0" smtClean="0"/>
              <a:t>Exhibits</a:t>
            </a:r>
          </a:p>
          <a:p>
            <a:pPr lvl="1"/>
            <a:r>
              <a:rPr lang="en-US" dirty="0" smtClean="0">
                <a:hlinkClick r:id="rId3"/>
              </a:rPr>
              <a:t>http://sos.oregon.gov/archives/Pages/exhibits.aspx</a:t>
            </a:r>
            <a:endParaRPr lang="en-US" dirty="0"/>
          </a:p>
          <a:p>
            <a:r>
              <a:rPr lang="en-US" dirty="0" smtClean="0"/>
              <a:t>Scenic Images of Oregon</a:t>
            </a:r>
          </a:p>
          <a:p>
            <a:pPr lvl="1"/>
            <a:r>
              <a:rPr lang="en-US" dirty="0" smtClean="0">
                <a:hlinkClick r:id="rId4"/>
              </a:rPr>
              <a:t>http://sos.oregon.gov/archives/Pages/records/local/scenic-images.aspx</a:t>
            </a:r>
            <a:endParaRPr lang="en-US" dirty="0" smtClean="0"/>
          </a:p>
          <a:p>
            <a:r>
              <a:rPr lang="en-US" dirty="0"/>
              <a:t>Historical Trademarks</a:t>
            </a:r>
          </a:p>
          <a:p>
            <a:pPr lvl="1"/>
            <a:r>
              <a:rPr lang="en-US" dirty="0">
                <a:hlinkClick r:id="rId5"/>
              </a:rPr>
              <a:t>https://secure.sos.state.or.us/prs/search.do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42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7932" y="457200"/>
            <a:ext cx="7162800" cy="7620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400" b="1" dirty="0"/>
              <a:t>For More Information…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447800"/>
            <a:ext cx="7772400" cy="5181600"/>
          </a:xfrm>
          <a:solidFill>
            <a:srgbClr val="FFFFFF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 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466725" y="1564243"/>
            <a:ext cx="8220075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Calibri Light" panose="020F0302020204030204" pitchFamily="34" charset="0"/>
              </a:rPr>
              <a:t>Archives </a:t>
            </a:r>
            <a:r>
              <a:rPr lang="en-US" sz="3600" b="1" dirty="0">
                <a:latin typeface="Calibri Light" panose="020F0302020204030204" pitchFamily="34" charset="0"/>
              </a:rPr>
              <a:t>Division - </a:t>
            </a:r>
          </a:p>
          <a:p>
            <a:endParaRPr lang="en-US" sz="2800" dirty="0" smtClean="0">
              <a:solidFill>
                <a:srgbClr val="3333CC"/>
              </a:solidFill>
              <a:latin typeface="Calibri Light" panose="020F0302020204030204" pitchFamily="34" charset="0"/>
            </a:endParaRPr>
          </a:p>
          <a:p>
            <a:r>
              <a:rPr lang="en-US" sz="3000" b="1" dirty="0" smtClean="0">
                <a:solidFill>
                  <a:srgbClr val="0563C1"/>
                </a:solidFill>
                <a:latin typeface="Calibri Light" panose="020F0302020204030204" pitchFamily="34" charset="0"/>
              </a:rPr>
              <a:t>Reference Unit: </a:t>
            </a:r>
            <a:r>
              <a:rPr lang="en-US" sz="3000" dirty="0" smtClean="0">
                <a:solidFill>
                  <a:srgbClr val="3333CC"/>
                </a:solidFill>
                <a:latin typeface="Calibri Light" panose="020F0302020204030204" pitchFamily="34" charset="0"/>
                <a:hlinkClick r:id="rId3"/>
              </a:rPr>
              <a:t>archives.reference@state.or.us</a:t>
            </a:r>
            <a:endParaRPr lang="en-US" sz="3000" dirty="0" smtClean="0">
              <a:solidFill>
                <a:srgbClr val="3333CC"/>
              </a:solidFill>
              <a:latin typeface="Calibri Light" panose="020F0302020204030204" pitchFamily="34" charset="0"/>
            </a:endParaRPr>
          </a:p>
          <a:p>
            <a:endParaRPr lang="en-US" sz="3000" dirty="0">
              <a:solidFill>
                <a:srgbClr val="3333CC"/>
              </a:solidFill>
              <a:latin typeface="Calibri Light" panose="020F0302020204030204" pitchFamily="34" charset="0"/>
            </a:endParaRPr>
          </a:p>
          <a:p>
            <a:r>
              <a:rPr lang="en-US" sz="3000" b="1" dirty="0" smtClean="0">
                <a:solidFill>
                  <a:srgbClr val="0563C1"/>
                </a:solidFill>
                <a:latin typeface="Calibri Light" panose="020F0302020204030204" pitchFamily="34" charset="0"/>
              </a:rPr>
              <a:t>Webpage: </a:t>
            </a:r>
            <a:r>
              <a:rPr lang="en-US" sz="3000" dirty="0" smtClean="0">
                <a:latin typeface="Calibri Light" panose="020F0302020204030204" pitchFamily="34" charset="0"/>
                <a:hlinkClick r:id="rId4"/>
              </a:rPr>
              <a:t>http</a:t>
            </a:r>
            <a:r>
              <a:rPr lang="en-US" sz="3000" dirty="0">
                <a:latin typeface="Calibri Light" panose="020F0302020204030204" pitchFamily="34" charset="0"/>
                <a:hlinkClick r:id="rId4"/>
              </a:rPr>
              <a:t>://sos.oregon.gov/archives/Pages/default.aspx</a:t>
            </a:r>
            <a:endParaRPr lang="en-US" sz="3000" dirty="0">
              <a:latin typeface="Calibri Light" panose="020F0302020204030204" pitchFamily="34" charset="0"/>
            </a:endParaRPr>
          </a:p>
          <a:p>
            <a:r>
              <a:rPr lang="en-US" sz="3000" dirty="0">
                <a:latin typeface="Calibri Light" panose="020F0302020204030204" pitchFamily="34" charset="0"/>
              </a:rPr>
              <a:t>	</a:t>
            </a:r>
          </a:p>
          <a:p>
            <a:r>
              <a:rPr lang="en-US" sz="3000" b="1" dirty="0">
                <a:solidFill>
                  <a:srgbClr val="0563C1"/>
                </a:solidFill>
                <a:latin typeface="Calibri Light" panose="020F0302020204030204" pitchFamily="34" charset="0"/>
              </a:rPr>
              <a:t>Phone:  </a:t>
            </a:r>
            <a:r>
              <a:rPr lang="en-US" sz="3000" dirty="0">
                <a:solidFill>
                  <a:srgbClr val="0563C1"/>
                </a:solidFill>
                <a:latin typeface="Calibri Light" panose="020F0302020204030204" pitchFamily="34" charset="0"/>
              </a:rPr>
              <a:t>(503) </a:t>
            </a:r>
            <a:r>
              <a:rPr lang="en-US" sz="3000" dirty="0" smtClean="0">
                <a:solidFill>
                  <a:srgbClr val="0563C1"/>
                </a:solidFill>
                <a:latin typeface="Calibri Light" panose="020F0302020204030204" pitchFamily="34" charset="0"/>
              </a:rPr>
              <a:t>378-5198</a:t>
            </a:r>
            <a:endParaRPr lang="en-US" sz="3000" dirty="0">
              <a:solidFill>
                <a:srgbClr val="0563C1"/>
              </a:solidFill>
              <a:latin typeface="Calibri Light" panose="020F0302020204030204" pitchFamily="34" charset="0"/>
            </a:endParaRPr>
          </a:p>
          <a:p>
            <a:r>
              <a:rPr lang="en-US" sz="3000" b="1" dirty="0">
                <a:solidFill>
                  <a:srgbClr val="0563C1"/>
                </a:solidFill>
                <a:latin typeface="Calibri Light" panose="020F0302020204030204" pitchFamily="34" charset="0"/>
              </a:rPr>
              <a:t>E-mail:  </a:t>
            </a:r>
            <a:r>
              <a:rPr lang="en-US" sz="3000" dirty="0" smtClean="0">
                <a:solidFill>
                  <a:srgbClr val="0563C1"/>
                </a:solidFill>
                <a:latin typeface="Calibri Light" panose="020F0302020204030204" pitchFamily="34" charset="0"/>
                <a:hlinkClick r:id="rId5"/>
              </a:rPr>
              <a:t>layne.g.sawyer@state.or.us</a:t>
            </a:r>
            <a:r>
              <a:rPr lang="en-US" sz="3000" dirty="0" smtClean="0">
                <a:solidFill>
                  <a:srgbClr val="0563C1"/>
                </a:solidFill>
                <a:latin typeface="Calibri Light" panose="020F0302020204030204" pitchFamily="34" charset="0"/>
              </a:rPr>
              <a:t>   </a:t>
            </a:r>
          </a:p>
          <a:p>
            <a:endParaRPr lang="en-US" sz="3200" dirty="0" smtClean="0">
              <a:latin typeface="Times New Roman" pitchFamily="18" charset="0"/>
            </a:endParaRPr>
          </a:p>
          <a:p>
            <a:endParaRPr lang="en-US" sz="32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21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What is the State Archives?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63876"/>
            <a:ext cx="7886700" cy="3263504"/>
          </a:xfrm>
        </p:spPr>
        <p:txBody>
          <a:bodyPr>
            <a:normAutofit lnSpcReduction="10000"/>
          </a:bodyPr>
          <a:lstStyle/>
          <a:p>
            <a:r>
              <a:rPr lang="en-US" sz="2700" dirty="0">
                <a:solidFill>
                  <a:srgbClr val="0000FF"/>
                </a:solidFill>
              </a:rPr>
              <a:t>History of the Division</a:t>
            </a:r>
          </a:p>
          <a:p>
            <a:r>
              <a:rPr lang="en-US" sz="2700" dirty="0">
                <a:solidFill>
                  <a:srgbClr val="0000FF"/>
                </a:solidFill>
              </a:rPr>
              <a:t>Repository for Oregon Public Records (Information Broker)</a:t>
            </a:r>
          </a:p>
          <a:p>
            <a:r>
              <a:rPr lang="en-US" sz="2700" dirty="0">
                <a:solidFill>
                  <a:srgbClr val="0000FF"/>
                </a:solidFill>
              </a:rPr>
              <a:t>Manager of Public Records (Information Manager)</a:t>
            </a:r>
          </a:p>
          <a:p>
            <a:r>
              <a:rPr lang="en-US" sz="2700" dirty="0">
                <a:solidFill>
                  <a:srgbClr val="0000FF"/>
                </a:solidFill>
              </a:rPr>
              <a:t>Administrative Rules</a:t>
            </a:r>
          </a:p>
          <a:p>
            <a:r>
              <a:rPr lang="en-US" sz="2700" dirty="0">
                <a:solidFill>
                  <a:srgbClr val="0000FF"/>
                </a:solidFill>
              </a:rPr>
              <a:t>Oregon Blue Book </a:t>
            </a:r>
          </a:p>
          <a:p>
            <a:r>
              <a:rPr lang="en-US" sz="2700" dirty="0">
                <a:solidFill>
                  <a:srgbClr val="0000FF"/>
                </a:solidFill>
              </a:rPr>
              <a:t>Official Documents</a:t>
            </a:r>
          </a:p>
        </p:txBody>
      </p:sp>
    </p:spTree>
    <p:extLst>
      <p:ext uri="{BB962C8B-B14F-4D97-AF65-F5344CB8AC3E}">
        <p14:creationId xmlns:p14="http://schemas.microsoft.com/office/powerpoint/2010/main" val="279883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32484"/>
            <a:ext cx="7886700" cy="887477"/>
          </a:xfrm>
        </p:spPr>
        <p:txBody>
          <a:bodyPr/>
          <a:lstStyle/>
          <a:p>
            <a:pPr algn="ctr"/>
            <a:r>
              <a:rPr lang="en-US" b="1" dirty="0" smtClean="0"/>
              <a:t>Researching Archival Records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981227"/>
            <a:ext cx="7886700" cy="11941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700" i="1" dirty="0">
                <a:solidFill>
                  <a:srgbClr val="0000FF"/>
                </a:solidFill>
              </a:rPr>
              <a:t>Be </a:t>
            </a:r>
            <a:r>
              <a:rPr lang="en-US" sz="2700" i="1" dirty="0" smtClean="0">
                <a:solidFill>
                  <a:srgbClr val="0000FF"/>
                </a:solidFill>
              </a:rPr>
              <a:t>prepared because Archives </a:t>
            </a:r>
            <a:r>
              <a:rPr lang="en-US" sz="2700" i="1" dirty="0">
                <a:solidFill>
                  <a:srgbClr val="0000FF"/>
                </a:solidFill>
              </a:rPr>
              <a:t>are not like </a:t>
            </a:r>
            <a:r>
              <a:rPr lang="en-US" sz="2700" i="1" dirty="0" smtClean="0">
                <a:solidFill>
                  <a:srgbClr val="0000FF"/>
                </a:solidFill>
              </a:rPr>
              <a:t>libraries. The </a:t>
            </a:r>
            <a:r>
              <a:rPr lang="en-US" sz="2700" i="1" dirty="0">
                <a:solidFill>
                  <a:srgbClr val="0000FF"/>
                </a:solidFill>
              </a:rPr>
              <a:t>more you know the </a:t>
            </a:r>
            <a:r>
              <a:rPr lang="en-US" sz="2700" i="1" dirty="0" smtClean="0">
                <a:solidFill>
                  <a:srgbClr val="0000FF"/>
                </a:solidFill>
              </a:rPr>
              <a:t>better off you will be, so organize </a:t>
            </a:r>
            <a:r>
              <a:rPr lang="en-US" sz="2700" i="1" dirty="0">
                <a:solidFill>
                  <a:srgbClr val="0000FF"/>
                </a:solidFill>
              </a:rPr>
              <a:t>your research </a:t>
            </a:r>
            <a:r>
              <a:rPr lang="en-US" sz="2700" i="1" dirty="0" smtClean="0">
                <a:solidFill>
                  <a:srgbClr val="0000FF"/>
                </a:solidFill>
              </a:rPr>
              <a:t>beforehand.</a:t>
            </a:r>
            <a:endParaRPr lang="en-US" sz="2700" i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555" y="1435048"/>
            <a:ext cx="6430108" cy="323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70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Why isn’t everything available on the internet?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50" y="2343745"/>
            <a:ext cx="3914775" cy="314622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4" y="2343746"/>
            <a:ext cx="4485202" cy="314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66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Accessing the Archives in Person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657" y="2201418"/>
            <a:ext cx="5206885" cy="3281753"/>
          </a:xfrm>
        </p:spPr>
        <p:txBody>
          <a:bodyPr>
            <a:noAutofit/>
          </a:bodyPr>
          <a:lstStyle/>
          <a:p>
            <a:r>
              <a:rPr lang="en-US" sz="2700" dirty="0"/>
              <a:t>Hours of operation:</a:t>
            </a:r>
          </a:p>
          <a:p>
            <a:pPr lvl="1"/>
            <a:r>
              <a:rPr lang="en-US" sz="2700" dirty="0"/>
              <a:t>M-F 8:00 to 12:00 and </a:t>
            </a:r>
            <a:endParaRPr lang="en-US" sz="2700" dirty="0" smtClean="0"/>
          </a:p>
          <a:p>
            <a:pPr marL="457200" lvl="1" indent="0">
              <a:buNone/>
            </a:pPr>
            <a:r>
              <a:rPr lang="en-US" sz="2700" dirty="0"/>
              <a:t> </a:t>
            </a:r>
            <a:r>
              <a:rPr lang="en-US" sz="2700" dirty="0" smtClean="0"/>
              <a:t>  1:00 </a:t>
            </a:r>
            <a:r>
              <a:rPr lang="en-US" sz="2700" dirty="0"/>
              <a:t>to 4:45</a:t>
            </a:r>
          </a:p>
          <a:p>
            <a:r>
              <a:rPr lang="en-US" sz="2700" dirty="0"/>
              <a:t>Registration and Rules of Use</a:t>
            </a:r>
          </a:p>
          <a:p>
            <a:r>
              <a:rPr lang="en-US" sz="2700" dirty="0"/>
              <a:t>Closed stacks, records are brought to you</a:t>
            </a:r>
          </a:p>
          <a:p>
            <a:r>
              <a:rPr lang="en-US" sz="2700" dirty="0"/>
              <a:t>Self Service copying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25" y="2201418"/>
            <a:ext cx="3428999" cy="433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29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Accessing the Archives Remotely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5008" y="2125268"/>
            <a:ext cx="4820343" cy="3369035"/>
          </a:xfrm>
        </p:spPr>
        <p:txBody>
          <a:bodyPr>
            <a:noAutofit/>
          </a:bodyPr>
          <a:lstStyle/>
          <a:p>
            <a:r>
              <a:rPr lang="en-US" sz="2700" dirty="0"/>
              <a:t>How – phone, email, mail</a:t>
            </a:r>
          </a:p>
          <a:p>
            <a:r>
              <a:rPr lang="en-US" sz="2700" dirty="0"/>
              <a:t>Requests normally answered within 5 working days</a:t>
            </a:r>
          </a:p>
          <a:p>
            <a:r>
              <a:rPr lang="en-US" sz="2700" dirty="0"/>
              <a:t>Include all pertinent facts as you know them</a:t>
            </a:r>
          </a:p>
          <a:p>
            <a:r>
              <a:rPr lang="en-US" sz="2700" dirty="0"/>
              <a:t>Include your contact information so staff can contact you if clarification is needed.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62" y="1858093"/>
            <a:ext cx="1961017" cy="12236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196" y="3463771"/>
            <a:ext cx="1617175" cy="12855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91" y="4974825"/>
            <a:ext cx="1485249" cy="1485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1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Fees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594" y="2006234"/>
            <a:ext cx="5435484" cy="2578293"/>
          </a:xfrm>
        </p:spPr>
        <p:txBody>
          <a:bodyPr>
            <a:noAutofit/>
          </a:bodyPr>
          <a:lstStyle/>
          <a:p>
            <a:r>
              <a:rPr lang="en-US" sz="2400" dirty="0"/>
              <a:t>Self service copying -- 25 cents per page</a:t>
            </a:r>
          </a:p>
          <a:p>
            <a:r>
              <a:rPr lang="en-US" sz="2400" dirty="0"/>
              <a:t>Copying by staff – 75 cents per page</a:t>
            </a:r>
          </a:p>
          <a:p>
            <a:r>
              <a:rPr lang="en-US" sz="2400" dirty="0"/>
              <a:t>Research labor -- $40 per hour, billed in 10 minute increments</a:t>
            </a:r>
          </a:p>
          <a:p>
            <a:pPr marL="342892" lvl="1" indent="0">
              <a:buNone/>
            </a:pPr>
            <a:r>
              <a:rPr lang="en-US" sz="2400" dirty="0"/>
              <a:t>(maximum of 4 hours research for a request</a:t>
            </a:r>
            <a:r>
              <a:rPr lang="en-US" sz="2400" dirty="0" smtClean="0"/>
              <a:t>)</a:t>
            </a:r>
            <a:endParaRPr lang="en-US" sz="2400" dirty="0"/>
          </a:p>
          <a:p>
            <a:pPr marL="342892" lvl="1" indent="0">
              <a:buNone/>
            </a:pPr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947" y="2107309"/>
            <a:ext cx="3135954" cy="24772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1102" y="5511452"/>
            <a:ext cx="7261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For more information about fees see: OAR </a:t>
            </a:r>
            <a:r>
              <a:rPr lang="en-US" sz="2400" dirty="0" smtClean="0"/>
              <a:t>166-010-0010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872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Research Tools available from the Archives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267" y="2076145"/>
            <a:ext cx="808946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Home page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http://sos.oregon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.</a:t>
            </a:r>
            <a:r>
              <a:rPr lang="en-US" dirty="0" err="1" smtClean="0">
                <a:hlinkClick r:id="rId2"/>
              </a:rPr>
              <a:t>gov</a:t>
            </a:r>
            <a:r>
              <a:rPr lang="en-US" dirty="0" smtClean="0">
                <a:hlinkClick r:id="rId2"/>
              </a:rPr>
              <a:t>/archives/Pages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/default.aspx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985964"/>
            <a:ext cx="3911382" cy="407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87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Elected Officials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893247" y="1692972"/>
            <a:ext cx="6067427" cy="4072128"/>
          </a:xfrm>
        </p:spPr>
      </p:pic>
      <p:sp>
        <p:nvSpPr>
          <p:cNvPr id="4" name="Rectangle 3"/>
          <p:cNvSpPr/>
          <p:nvPr/>
        </p:nvSpPr>
        <p:spPr>
          <a:xfrm>
            <a:off x="114300" y="2466975"/>
            <a:ext cx="4657725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Governors’ records</a:t>
            </a:r>
          </a:p>
          <a:p>
            <a:r>
              <a:rPr lang="en-US" sz="3200" dirty="0">
                <a:hlinkClick r:id="rId3"/>
              </a:rPr>
              <a:t>http://sos.oregon.gov/archives/Pages/records/governors_guides.aspx</a:t>
            </a:r>
            <a:endParaRPr lang="en-US" sz="32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032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1136</TotalTime>
  <Words>474</Words>
  <Application>Microsoft Office PowerPoint</Application>
  <PresentationFormat>On-screen Show (4:3)</PresentationFormat>
  <Paragraphs>130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Oregon State Archives</vt:lpstr>
      <vt:lpstr>What is the State Archives? </vt:lpstr>
      <vt:lpstr>Researching Archival Records</vt:lpstr>
      <vt:lpstr>Why isn’t everything available on the internet?</vt:lpstr>
      <vt:lpstr>Accessing the Archives in Person</vt:lpstr>
      <vt:lpstr>Accessing the Archives Remotely</vt:lpstr>
      <vt:lpstr>Fees</vt:lpstr>
      <vt:lpstr>Research Tools available from the Archives</vt:lpstr>
      <vt:lpstr>Elected Officials</vt:lpstr>
      <vt:lpstr>State Agency Records</vt:lpstr>
      <vt:lpstr>Local Government Records</vt:lpstr>
      <vt:lpstr>Legislative Records</vt:lpstr>
      <vt:lpstr>Genealogical Resources</vt:lpstr>
      <vt:lpstr>Records Management Services</vt:lpstr>
      <vt:lpstr>Records Management Services</vt:lpstr>
      <vt:lpstr>Oregon Administrative Rules</vt:lpstr>
      <vt:lpstr>Oregon Administrative Rules Resources</vt:lpstr>
      <vt:lpstr>More resources </vt:lpstr>
      <vt:lpstr>For More Information…</vt:lpstr>
    </vt:vector>
  </TitlesOfParts>
  <Company>Oregon Secretary of State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Oregon State Archives</dc:title>
  <dc:creator>laysaw</dc:creator>
  <cp:lastModifiedBy>laysaw</cp:lastModifiedBy>
  <cp:revision>41</cp:revision>
  <cp:lastPrinted>2017-04-20T22:51:41Z</cp:lastPrinted>
  <dcterms:created xsi:type="dcterms:W3CDTF">2017-04-17T15:42:44Z</dcterms:created>
  <dcterms:modified xsi:type="dcterms:W3CDTF">2017-04-20T22:52:22Z</dcterms:modified>
</cp:coreProperties>
</file>