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5" r:id="rId9"/>
    <p:sldId id="266" r:id="rId10"/>
    <p:sldId id="267" r:id="rId11"/>
    <p:sldId id="263"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51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FA4C1D-EBC3-4399-9DBA-E2EDBC1B714C}" type="datetimeFigureOut">
              <a:rPr lang="en-US" smtClean="0"/>
              <a:t>4/24/2017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C69CF0-6C6F-4459-A5EF-57E8A4A3AD62}" type="slidenum">
              <a:rPr lang="en-US" smtClean="0"/>
              <a:t>‹#›</a:t>
            </a:fld>
            <a:endParaRPr lang="en-US"/>
          </a:p>
        </p:txBody>
      </p:sp>
    </p:spTree>
    <p:extLst>
      <p:ext uri="{BB962C8B-B14F-4D97-AF65-F5344CB8AC3E}">
        <p14:creationId xmlns:p14="http://schemas.microsoft.com/office/powerpoint/2010/main" val="2760606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Waldport Library has a puppet collection used by both library staff and patrons.  The puppets are cataloged,</a:t>
            </a:r>
            <a:r>
              <a:rPr lang="en-US" baseline="0" dirty="0" smtClean="0"/>
              <a:t> mostly only with brief records.  Processing includes sewing in a fabric tag with the library address and phone number and creating a card with barcode and notes on related texts.  In this case, the gray armadillo puppet came with the Jan Brett book, Armadillo Rodeo.</a:t>
            </a:r>
            <a:endParaRPr lang="en-US" dirty="0"/>
          </a:p>
        </p:txBody>
      </p:sp>
      <p:sp>
        <p:nvSpPr>
          <p:cNvPr id="4" name="Slide Number Placeholder 3"/>
          <p:cNvSpPr>
            <a:spLocks noGrp="1"/>
          </p:cNvSpPr>
          <p:nvPr>
            <p:ph type="sldNum" sz="quarter" idx="10"/>
          </p:nvPr>
        </p:nvSpPr>
        <p:spPr/>
        <p:txBody>
          <a:bodyPr/>
          <a:lstStyle/>
          <a:p>
            <a:fld id="{1EC69CF0-6C6F-4459-A5EF-57E8A4A3AD62}" type="slidenum">
              <a:rPr lang="en-US" smtClean="0"/>
              <a:t>2</a:t>
            </a:fld>
            <a:endParaRPr lang="en-US"/>
          </a:p>
        </p:txBody>
      </p:sp>
    </p:spTree>
    <p:extLst>
      <p:ext uri="{BB962C8B-B14F-4D97-AF65-F5344CB8AC3E}">
        <p14:creationId xmlns:p14="http://schemas.microsoft.com/office/powerpoint/2010/main" val="398482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attempted</a:t>
            </a:r>
            <a:r>
              <a:rPr lang="en-US" baseline="0" dirty="0" smtClean="0"/>
              <a:t> RDA record for the armadillo puppet with accompanying book. I am open to discussion about using “tactile three-dimensional form” as </a:t>
            </a:r>
            <a:r>
              <a:rPr lang="en-US" baseline="0" dirty="0" err="1" smtClean="0"/>
              <a:t>rda</a:t>
            </a:r>
            <a:r>
              <a:rPr lang="en-US" baseline="0" dirty="0" smtClean="0"/>
              <a:t> content descriptor.  It is three dimensional and one can touch it, but for puppets, watching the movements is probably more important than the tactile qualities.  Please see Kelley McGrath’s 2012 presentation on Cataloging Three-Dimensional Objects with RDA for a really good discussion of this (and much more).  </a:t>
            </a:r>
            <a:endParaRPr lang="en-US" dirty="0"/>
          </a:p>
        </p:txBody>
      </p:sp>
      <p:sp>
        <p:nvSpPr>
          <p:cNvPr id="4" name="Slide Number Placeholder 3"/>
          <p:cNvSpPr>
            <a:spLocks noGrp="1"/>
          </p:cNvSpPr>
          <p:nvPr>
            <p:ph type="sldNum" sz="quarter" idx="10"/>
          </p:nvPr>
        </p:nvSpPr>
        <p:spPr/>
        <p:txBody>
          <a:bodyPr/>
          <a:lstStyle/>
          <a:p>
            <a:fld id="{1EC69CF0-6C6F-4459-A5EF-57E8A4A3AD62}" type="slidenum">
              <a:rPr lang="en-US" smtClean="0"/>
              <a:t>3</a:t>
            </a:fld>
            <a:endParaRPr lang="en-US"/>
          </a:p>
        </p:txBody>
      </p:sp>
    </p:spTree>
    <p:extLst>
      <p:ext uri="{BB962C8B-B14F-4D97-AF65-F5344CB8AC3E}">
        <p14:creationId xmlns:p14="http://schemas.microsoft.com/office/powerpoint/2010/main" val="2286633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those of us fortunate enough to have puppets from </a:t>
            </a:r>
            <a:r>
              <a:rPr lang="en-US" dirty="0" err="1" smtClean="0"/>
              <a:t>Folkmanis</a:t>
            </a:r>
            <a:r>
              <a:rPr lang="en-US" dirty="0" smtClean="0"/>
              <a:t>, Inc., the title information is on the</a:t>
            </a:r>
            <a:r>
              <a:rPr lang="en-US" baseline="0" dirty="0" smtClean="0"/>
              <a:t> tag—as is the manufacturer, publisher, and often, a story about the puppet animal.  The iguana puppet tag includes both a “Facts of Interest” list and a story. In addition, there is a fabric tag sewn in with washing instructions and various standard numbers.</a:t>
            </a:r>
            <a:endParaRPr lang="en-US" dirty="0"/>
          </a:p>
        </p:txBody>
      </p:sp>
      <p:sp>
        <p:nvSpPr>
          <p:cNvPr id="4" name="Slide Number Placeholder 3"/>
          <p:cNvSpPr>
            <a:spLocks noGrp="1"/>
          </p:cNvSpPr>
          <p:nvPr>
            <p:ph type="sldNum" sz="quarter" idx="10"/>
          </p:nvPr>
        </p:nvSpPr>
        <p:spPr/>
        <p:txBody>
          <a:bodyPr/>
          <a:lstStyle/>
          <a:p>
            <a:fld id="{1EC69CF0-6C6F-4459-A5EF-57E8A4A3AD62}" type="slidenum">
              <a:rPr lang="en-US" smtClean="0"/>
              <a:t>5</a:t>
            </a:fld>
            <a:endParaRPr lang="en-US"/>
          </a:p>
        </p:txBody>
      </p:sp>
    </p:spTree>
    <p:extLst>
      <p:ext uri="{BB962C8B-B14F-4D97-AF65-F5344CB8AC3E}">
        <p14:creationId xmlns:p14="http://schemas.microsoft.com/office/powerpoint/2010/main" val="2404108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information can be found on the </a:t>
            </a:r>
            <a:r>
              <a:rPr lang="en-US" dirty="0" err="1" smtClean="0"/>
              <a:t>Folkmanis</a:t>
            </a:r>
            <a:r>
              <a:rPr lang="en-US" dirty="0" smtClean="0"/>
              <a:t> web page,</a:t>
            </a:r>
            <a:r>
              <a:rPr lang="en-US" baseline="0" dirty="0" smtClean="0"/>
              <a:t> including the date introduced, the dimensions, and a description. </a:t>
            </a:r>
            <a:endParaRPr lang="en-US" dirty="0"/>
          </a:p>
        </p:txBody>
      </p:sp>
      <p:sp>
        <p:nvSpPr>
          <p:cNvPr id="4" name="Slide Number Placeholder 3"/>
          <p:cNvSpPr>
            <a:spLocks noGrp="1"/>
          </p:cNvSpPr>
          <p:nvPr>
            <p:ph type="sldNum" sz="quarter" idx="10"/>
          </p:nvPr>
        </p:nvSpPr>
        <p:spPr/>
        <p:txBody>
          <a:bodyPr/>
          <a:lstStyle/>
          <a:p>
            <a:fld id="{1EC69CF0-6C6F-4459-A5EF-57E8A4A3AD62}" type="slidenum">
              <a:rPr lang="en-US" smtClean="0"/>
              <a:t>6</a:t>
            </a:fld>
            <a:endParaRPr lang="en-US"/>
          </a:p>
        </p:txBody>
      </p:sp>
    </p:spTree>
    <p:extLst>
      <p:ext uri="{BB962C8B-B14F-4D97-AF65-F5344CB8AC3E}">
        <p14:creationId xmlns:p14="http://schemas.microsoft.com/office/powerpoint/2010/main" val="959040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did not find a subdivision</a:t>
            </a:r>
            <a:r>
              <a:rPr lang="en-US" baseline="0" dirty="0" smtClean="0"/>
              <a:t> that brought out that this is a toy iguana.  I do want the keyword access to iguanas and lizards, but the unmodified heading is not right.  In the meantime…I’ll have to cope with the ambiguity.  Any suggestions?</a:t>
            </a:r>
            <a:endParaRPr lang="en-US" dirty="0"/>
          </a:p>
        </p:txBody>
      </p:sp>
      <p:sp>
        <p:nvSpPr>
          <p:cNvPr id="4" name="Slide Number Placeholder 3"/>
          <p:cNvSpPr>
            <a:spLocks noGrp="1"/>
          </p:cNvSpPr>
          <p:nvPr>
            <p:ph type="sldNum" sz="quarter" idx="10"/>
          </p:nvPr>
        </p:nvSpPr>
        <p:spPr/>
        <p:txBody>
          <a:bodyPr/>
          <a:lstStyle/>
          <a:p>
            <a:fld id="{1EC69CF0-6C6F-4459-A5EF-57E8A4A3AD62}" type="slidenum">
              <a:rPr lang="en-US" smtClean="0"/>
              <a:t>7</a:t>
            </a:fld>
            <a:endParaRPr lang="en-US"/>
          </a:p>
        </p:txBody>
      </p:sp>
    </p:spTree>
    <p:extLst>
      <p:ext uri="{BB962C8B-B14F-4D97-AF65-F5344CB8AC3E}">
        <p14:creationId xmlns:p14="http://schemas.microsoft.com/office/powerpoint/2010/main" val="1949821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records for Stories to Go kits can use RDA, but we are still including a </a:t>
            </a:r>
            <a:r>
              <a:rPr lang="en-US" baseline="0" dirty="0" err="1" smtClean="0"/>
              <a:t>gmd</a:t>
            </a:r>
            <a:r>
              <a:rPr lang="en-US" baseline="0" dirty="0" smtClean="0"/>
              <a:t> in the 245 field for non-text materials.  We also include a contents note for multipart items.  The kit I happened to pick up is missing audio and video materials.  When those are replaced, we’ll add that information to the notes and </a:t>
            </a:r>
            <a:r>
              <a:rPr lang="en-US" baseline="0" smtClean="0"/>
              <a:t>physical description fields </a:t>
            </a:r>
            <a:r>
              <a:rPr lang="en-US" baseline="0" dirty="0" smtClean="0"/>
              <a:t>and add 006 and 007 fields as appropriate.</a:t>
            </a:r>
            <a:endParaRPr lang="en-US" dirty="0"/>
          </a:p>
        </p:txBody>
      </p:sp>
      <p:sp>
        <p:nvSpPr>
          <p:cNvPr id="4" name="Slide Number Placeholder 3"/>
          <p:cNvSpPr>
            <a:spLocks noGrp="1"/>
          </p:cNvSpPr>
          <p:nvPr>
            <p:ph type="sldNum" sz="quarter" idx="10"/>
          </p:nvPr>
        </p:nvSpPr>
        <p:spPr/>
        <p:txBody>
          <a:bodyPr/>
          <a:lstStyle/>
          <a:p>
            <a:fld id="{1EC69CF0-6C6F-4459-A5EF-57E8A4A3AD62}" type="slidenum">
              <a:rPr lang="en-US" smtClean="0"/>
              <a:t>9</a:t>
            </a:fld>
            <a:endParaRPr lang="en-US"/>
          </a:p>
        </p:txBody>
      </p:sp>
    </p:spTree>
    <p:extLst>
      <p:ext uri="{BB962C8B-B14F-4D97-AF65-F5344CB8AC3E}">
        <p14:creationId xmlns:p14="http://schemas.microsoft.com/office/powerpoint/2010/main" val="1729934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69CF0-6C6F-4459-A5EF-57E8A4A3AD62}" type="slidenum">
              <a:rPr lang="en-US" smtClean="0"/>
              <a:t>10</a:t>
            </a:fld>
            <a:endParaRPr lang="en-US"/>
          </a:p>
        </p:txBody>
      </p:sp>
    </p:spTree>
    <p:extLst>
      <p:ext uri="{BB962C8B-B14F-4D97-AF65-F5344CB8AC3E}">
        <p14:creationId xmlns:p14="http://schemas.microsoft.com/office/powerpoint/2010/main" val="1735468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69CF0-6C6F-4459-A5EF-57E8A4A3AD62}" type="slidenum">
              <a:rPr lang="en-US" smtClean="0"/>
              <a:t>12</a:t>
            </a:fld>
            <a:endParaRPr lang="en-US"/>
          </a:p>
        </p:txBody>
      </p:sp>
    </p:spTree>
    <p:extLst>
      <p:ext uri="{BB962C8B-B14F-4D97-AF65-F5344CB8AC3E}">
        <p14:creationId xmlns:p14="http://schemas.microsoft.com/office/powerpoint/2010/main" val="3981773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8D8793-17C2-4A08-8BEB-75F8F824732D}"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9259A-A560-47FA-9870-5DBA919459DA}" type="slidenum">
              <a:rPr lang="en-US" smtClean="0"/>
              <a:t>‹#›</a:t>
            </a:fld>
            <a:endParaRPr lang="en-US"/>
          </a:p>
        </p:txBody>
      </p:sp>
    </p:spTree>
    <p:extLst>
      <p:ext uri="{BB962C8B-B14F-4D97-AF65-F5344CB8AC3E}">
        <p14:creationId xmlns:p14="http://schemas.microsoft.com/office/powerpoint/2010/main" val="2194996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8D8793-17C2-4A08-8BEB-75F8F824732D}"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9259A-A560-47FA-9870-5DBA919459DA}" type="slidenum">
              <a:rPr lang="en-US" smtClean="0"/>
              <a:t>‹#›</a:t>
            </a:fld>
            <a:endParaRPr lang="en-US"/>
          </a:p>
        </p:txBody>
      </p:sp>
    </p:spTree>
    <p:extLst>
      <p:ext uri="{BB962C8B-B14F-4D97-AF65-F5344CB8AC3E}">
        <p14:creationId xmlns:p14="http://schemas.microsoft.com/office/powerpoint/2010/main" val="4006364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8D8793-17C2-4A08-8BEB-75F8F824732D}"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9259A-A560-47FA-9870-5DBA919459DA}" type="slidenum">
              <a:rPr lang="en-US" smtClean="0"/>
              <a:t>‹#›</a:t>
            </a:fld>
            <a:endParaRPr lang="en-US"/>
          </a:p>
        </p:txBody>
      </p:sp>
    </p:spTree>
    <p:extLst>
      <p:ext uri="{BB962C8B-B14F-4D97-AF65-F5344CB8AC3E}">
        <p14:creationId xmlns:p14="http://schemas.microsoft.com/office/powerpoint/2010/main" val="2385942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8D8793-17C2-4A08-8BEB-75F8F824732D}"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9259A-A560-47FA-9870-5DBA919459DA}" type="slidenum">
              <a:rPr lang="en-US" smtClean="0"/>
              <a:t>‹#›</a:t>
            </a:fld>
            <a:endParaRPr lang="en-US"/>
          </a:p>
        </p:txBody>
      </p:sp>
    </p:spTree>
    <p:extLst>
      <p:ext uri="{BB962C8B-B14F-4D97-AF65-F5344CB8AC3E}">
        <p14:creationId xmlns:p14="http://schemas.microsoft.com/office/powerpoint/2010/main" val="4244671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8D8793-17C2-4A08-8BEB-75F8F824732D}"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9259A-A560-47FA-9870-5DBA919459DA}" type="slidenum">
              <a:rPr lang="en-US" smtClean="0"/>
              <a:t>‹#›</a:t>
            </a:fld>
            <a:endParaRPr lang="en-US"/>
          </a:p>
        </p:txBody>
      </p:sp>
    </p:spTree>
    <p:extLst>
      <p:ext uri="{BB962C8B-B14F-4D97-AF65-F5344CB8AC3E}">
        <p14:creationId xmlns:p14="http://schemas.microsoft.com/office/powerpoint/2010/main" val="697812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8D8793-17C2-4A08-8BEB-75F8F824732D}"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9259A-A560-47FA-9870-5DBA919459DA}" type="slidenum">
              <a:rPr lang="en-US" smtClean="0"/>
              <a:t>‹#›</a:t>
            </a:fld>
            <a:endParaRPr lang="en-US"/>
          </a:p>
        </p:txBody>
      </p:sp>
    </p:spTree>
    <p:extLst>
      <p:ext uri="{BB962C8B-B14F-4D97-AF65-F5344CB8AC3E}">
        <p14:creationId xmlns:p14="http://schemas.microsoft.com/office/powerpoint/2010/main" val="989726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8D8793-17C2-4A08-8BEB-75F8F824732D}" type="datetimeFigureOut">
              <a:rPr lang="en-US" smtClean="0"/>
              <a:t>4/24/2017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E9259A-A560-47FA-9870-5DBA919459DA}" type="slidenum">
              <a:rPr lang="en-US" smtClean="0"/>
              <a:t>‹#›</a:t>
            </a:fld>
            <a:endParaRPr lang="en-US"/>
          </a:p>
        </p:txBody>
      </p:sp>
    </p:spTree>
    <p:extLst>
      <p:ext uri="{BB962C8B-B14F-4D97-AF65-F5344CB8AC3E}">
        <p14:creationId xmlns:p14="http://schemas.microsoft.com/office/powerpoint/2010/main" val="164223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8D8793-17C2-4A08-8BEB-75F8F824732D}" type="datetimeFigureOut">
              <a:rPr lang="en-US" smtClean="0"/>
              <a:t>4/24/2017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E9259A-A560-47FA-9870-5DBA919459DA}" type="slidenum">
              <a:rPr lang="en-US" smtClean="0"/>
              <a:t>‹#›</a:t>
            </a:fld>
            <a:endParaRPr lang="en-US"/>
          </a:p>
        </p:txBody>
      </p:sp>
    </p:spTree>
    <p:extLst>
      <p:ext uri="{BB962C8B-B14F-4D97-AF65-F5344CB8AC3E}">
        <p14:creationId xmlns:p14="http://schemas.microsoft.com/office/powerpoint/2010/main" val="2376371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8D8793-17C2-4A08-8BEB-75F8F824732D}" type="datetimeFigureOut">
              <a:rPr lang="en-US" smtClean="0"/>
              <a:t>4/24/2017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E9259A-A560-47FA-9870-5DBA919459DA}" type="slidenum">
              <a:rPr lang="en-US" smtClean="0"/>
              <a:t>‹#›</a:t>
            </a:fld>
            <a:endParaRPr lang="en-US"/>
          </a:p>
        </p:txBody>
      </p:sp>
    </p:spTree>
    <p:extLst>
      <p:ext uri="{BB962C8B-B14F-4D97-AF65-F5344CB8AC3E}">
        <p14:creationId xmlns:p14="http://schemas.microsoft.com/office/powerpoint/2010/main" val="3170075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8D8793-17C2-4A08-8BEB-75F8F824732D}"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9259A-A560-47FA-9870-5DBA919459DA}" type="slidenum">
              <a:rPr lang="en-US" smtClean="0"/>
              <a:t>‹#›</a:t>
            </a:fld>
            <a:endParaRPr lang="en-US"/>
          </a:p>
        </p:txBody>
      </p:sp>
    </p:spTree>
    <p:extLst>
      <p:ext uri="{BB962C8B-B14F-4D97-AF65-F5344CB8AC3E}">
        <p14:creationId xmlns:p14="http://schemas.microsoft.com/office/powerpoint/2010/main" val="2173475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8D8793-17C2-4A08-8BEB-75F8F824732D}"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9259A-A560-47FA-9870-5DBA919459DA}" type="slidenum">
              <a:rPr lang="en-US" smtClean="0"/>
              <a:t>‹#›</a:t>
            </a:fld>
            <a:endParaRPr lang="en-US"/>
          </a:p>
        </p:txBody>
      </p:sp>
    </p:spTree>
    <p:extLst>
      <p:ext uri="{BB962C8B-B14F-4D97-AF65-F5344CB8AC3E}">
        <p14:creationId xmlns:p14="http://schemas.microsoft.com/office/powerpoint/2010/main" val="2338331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D8793-17C2-4A08-8BEB-75F8F824732D}" type="datetimeFigureOut">
              <a:rPr lang="en-US" smtClean="0"/>
              <a:t>4/24/2017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E9259A-A560-47FA-9870-5DBA919459DA}" type="slidenum">
              <a:rPr lang="en-US" smtClean="0"/>
              <a:t>‹#›</a:t>
            </a:fld>
            <a:endParaRPr lang="en-US"/>
          </a:p>
        </p:txBody>
      </p:sp>
    </p:spTree>
    <p:extLst>
      <p:ext uri="{BB962C8B-B14F-4D97-AF65-F5344CB8AC3E}">
        <p14:creationId xmlns:p14="http://schemas.microsoft.com/office/powerpoint/2010/main" val="866085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oclc.org/bibformats/en.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ala.org/alcts/confevents/upcoming/webinar/cat/03281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263236"/>
            <a:ext cx="4876800" cy="3219450"/>
          </a:xfrm>
        </p:spPr>
        <p:txBody>
          <a:bodyPr>
            <a:normAutofit/>
          </a:bodyPr>
          <a:lstStyle/>
          <a:p>
            <a:r>
              <a:rPr lang="en-US" b="1" dirty="0" smtClean="0"/>
              <a:t>Oddball Cataloging:</a:t>
            </a:r>
            <a:r>
              <a:rPr lang="en-US" dirty="0" smtClean="0"/>
              <a:t/>
            </a:r>
            <a:br>
              <a:rPr lang="en-US" dirty="0" smtClean="0"/>
            </a:br>
            <a:r>
              <a:rPr lang="en-US" dirty="0" smtClean="0"/>
              <a:t> </a:t>
            </a:r>
            <a:r>
              <a:rPr lang="en-US" i="1" dirty="0" smtClean="0"/>
              <a:t>Puppets and Story Kits</a:t>
            </a:r>
            <a:br>
              <a:rPr lang="en-US" i="1" dirty="0" smtClean="0"/>
            </a:br>
            <a:endParaRPr lang="en-US" sz="2000" i="1" dirty="0"/>
          </a:p>
        </p:txBody>
      </p:sp>
      <p:sp>
        <p:nvSpPr>
          <p:cNvPr id="3" name="Subtitle 2"/>
          <p:cNvSpPr>
            <a:spLocks noGrp="1"/>
          </p:cNvSpPr>
          <p:nvPr>
            <p:ph type="subTitle" idx="1"/>
          </p:nvPr>
        </p:nvSpPr>
        <p:spPr>
          <a:xfrm>
            <a:off x="3657600" y="3505200"/>
            <a:ext cx="4724400" cy="2133600"/>
          </a:xfrm>
        </p:spPr>
        <p:txBody>
          <a:bodyPr>
            <a:normAutofit fontScale="62500" lnSpcReduction="20000"/>
          </a:bodyPr>
          <a:lstStyle/>
          <a:p>
            <a:pPr>
              <a:lnSpc>
                <a:spcPct val="170000"/>
              </a:lnSpc>
            </a:pPr>
            <a:r>
              <a:rPr lang="en-US" sz="2200" b="1" i="1" dirty="0" smtClean="0">
                <a:solidFill>
                  <a:schemeClr val="tx1"/>
                </a:solidFill>
              </a:rPr>
              <a:t>Oregon Library Association Conference </a:t>
            </a:r>
            <a:br>
              <a:rPr lang="en-US" sz="2200" b="1" i="1" dirty="0" smtClean="0">
                <a:solidFill>
                  <a:schemeClr val="tx1"/>
                </a:solidFill>
              </a:rPr>
            </a:br>
            <a:r>
              <a:rPr lang="en-US" sz="2200" b="1" i="1" dirty="0" smtClean="0">
                <a:solidFill>
                  <a:schemeClr val="tx1"/>
                </a:solidFill>
              </a:rPr>
              <a:t>April 21, 2017</a:t>
            </a:r>
            <a:br>
              <a:rPr lang="en-US" sz="2200" b="1" i="1" dirty="0" smtClean="0">
                <a:solidFill>
                  <a:schemeClr val="tx1"/>
                </a:solidFill>
              </a:rPr>
            </a:br>
            <a:r>
              <a:rPr lang="en-US" sz="2200" b="1" i="1" dirty="0" smtClean="0">
                <a:solidFill>
                  <a:schemeClr val="tx1"/>
                </a:solidFill>
              </a:rPr>
              <a:t>Salem, Oregon</a:t>
            </a:r>
          </a:p>
          <a:p>
            <a:endParaRPr lang="en-US" sz="2200" b="1" dirty="0" smtClean="0">
              <a:solidFill>
                <a:schemeClr val="tx1"/>
              </a:solidFill>
            </a:endParaRPr>
          </a:p>
          <a:p>
            <a:r>
              <a:rPr lang="en-US" sz="2300" b="1" dirty="0" smtClean="0">
                <a:solidFill>
                  <a:schemeClr val="tx1"/>
                </a:solidFill>
              </a:rPr>
              <a:t>Jane </a:t>
            </a:r>
            <a:r>
              <a:rPr lang="en-US" sz="2300" b="1" dirty="0" err="1" smtClean="0">
                <a:solidFill>
                  <a:schemeClr val="tx1"/>
                </a:solidFill>
              </a:rPr>
              <a:t>Cothron</a:t>
            </a:r>
            <a:endParaRPr lang="en-US" sz="2300" b="1" dirty="0" smtClean="0">
              <a:solidFill>
                <a:schemeClr val="tx1"/>
              </a:solidFill>
            </a:endParaRPr>
          </a:p>
          <a:p>
            <a:r>
              <a:rPr lang="en-US" sz="2300" b="1" dirty="0" smtClean="0">
                <a:solidFill>
                  <a:schemeClr val="tx1"/>
                </a:solidFill>
              </a:rPr>
              <a:t>Lincoln County Library District</a:t>
            </a:r>
          </a:p>
          <a:p>
            <a:r>
              <a:rPr lang="en-US" sz="2300" b="1" dirty="0" smtClean="0">
                <a:solidFill>
                  <a:schemeClr val="tx1"/>
                </a:solidFill>
              </a:rPr>
              <a:t>Chinook Library Network</a:t>
            </a:r>
          </a:p>
          <a:p>
            <a:r>
              <a:rPr lang="en-US" sz="2300" b="1" dirty="0" smtClean="0">
                <a:solidFill>
                  <a:schemeClr val="tx1"/>
                </a:solidFill>
              </a:rPr>
              <a:t>jcothron@lincolncolibrarydist.org</a:t>
            </a:r>
            <a:endParaRPr lang="en-US" sz="2300" b="1"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28600"/>
            <a:ext cx="2867397" cy="5070764"/>
          </a:xfrm>
          <a:prstGeom prst="rect">
            <a:avLst/>
          </a:prstGeom>
        </p:spPr>
      </p:pic>
    </p:spTree>
    <p:extLst>
      <p:ext uri="{BB962C8B-B14F-4D97-AF65-F5344CB8AC3E}">
        <p14:creationId xmlns:p14="http://schemas.microsoft.com/office/powerpoint/2010/main" val="2455078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990600"/>
            <a:ext cx="8264867" cy="5181600"/>
          </a:xfrm>
          <a:prstGeom prst="rect">
            <a:avLst/>
          </a:prstGeom>
        </p:spPr>
      </p:pic>
      <p:sp>
        <p:nvSpPr>
          <p:cNvPr id="3" name="Title 2"/>
          <p:cNvSpPr>
            <a:spLocks noGrp="1"/>
          </p:cNvSpPr>
          <p:nvPr>
            <p:ph type="title"/>
          </p:nvPr>
        </p:nvSpPr>
        <p:spPr/>
        <p:txBody>
          <a:bodyPr>
            <a:normAutofit fontScale="90000"/>
          </a:bodyPr>
          <a:lstStyle/>
          <a:p>
            <a:r>
              <a:rPr lang="en-US" dirty="0" smtClean="0"/>
              <a:t>The same record in Koha staff view:</a:t>
            </a:r>
            <a:br>
              <a:rPr lang="en-US" dirty="0" smtClean="0"/>
            </a:br>
            <a:endParaRPr lang="en-US" dirty="0"/>
          </a:p>
        </p:txBody>
      </p:sp>
    </p:spTree>
    <p:extLst>
      <p:ext uri="{BB962C8B-B14F-4D97-AF65-F5344CB8AC3E}">
        <p14:creationId xmlns:p14="http://schemas.microsoft.com/office/powerpoint/2010/main" val="1884609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a:t>
            </a:r>
            <a:endParaRPr lang="en-US" dirty="0"/>
          </a:p>
        </p:txBody>
      </p:sp>
      <p:sp>
        <p:nvSpPr>
          <p:cNvPr id="8" name="Content Placeholder 7"/>
          <p:cNvSpPr>
            <a:spLocks noGrp="1"/>
          </p:cNvSpPr>
          <p:nvPr>
            <p:ph sz="half" idx="1"/>
          </p:nvPr>
        </p:nvSpPr>
        <p:spPr>
          <a:xfrm>
            <a:off x="457200" y="1600200"/>
            <a:ext cx="8382000" cy="4525963"/>
          </a:xfrm>
        </p:spPr>
        <p:txBody>
          <a:bodyPr>
            <a:normAutofit lnSpcReduction="10000"/>
          </a:bodyPr>
          <a:lstStyle/>
          <a:p>
            <a:r>
              <a:rPr lang="en-US" dirty="0" smtClean="0"/>
              <a:t>OCLC Guidelines for Type instruct catalogers to code </a:t>
            </a:r>
            <a:r>
              <a:rPr lang="en-US" dirty="0" err="1" smtClean="0"/>
              <a:t>realia</a:t>
            </a:r>
            <a:r>
              <a:rPr lang="en-US" dirty="0" smtClean="0"/>
              <a:t> as VISUAL MATERIAL </a:t>
            </a:r>
          </a:p>
          <a:p>
            <a:r>
              <a:rPr lang="en-US" dirty="0" smtClean="0"/>
              <a:t>and assign the TYPE code r for Three-dimensional artifact or naturally occurring object</a:t>
            </a:r>
          </a:p>
          <a:p>
            <a:r>
              <a:rPr lang="en-US" dirty="0" smtClean="0"/>
              <a:t>….</a:t>
            </a:r>
          </a:p>
          <a:p>
            <a:r>
              <a:rPr lang="en-US" dirty="0" smtClean="0"/>
              <a:t>which works, except that OPACs often use icons interpreting VISUAL MATERIAL to mean films, movies, and stuff like that.  The icon in our OPAC pictures a few frames from a filmstrip.  Archaic, yes, and confusing.</a:t>
            </a:r>
            <a:endParaRPr lang="en-US" dirty="0"/>
          </a:p>
        </p:txBody>
      </p:sp>
    </p:spTree>
    <p:extLst>
      <p:ext uri="{BB962C8B-B14F-4D97-AF65-F5344CB8AC3E}">
        <p14:creationId xmlns:p14="http://schemas.microsoft.com/office/powerpoint/2010/main" val="1302596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couple of resources</a:t>
            </a:r>
            <a:endParaRPr lang="en-US" dirty="0"/>
          </a:p>
        </p:txBody>
      </p:sp>
      <p:sp>
        <p:nvSpPr>
          <p:cNvPr id="6" name="Content Placeholder 5"/>
          <p:cNvSpPr>
            <a:spLocks noGrp="1"/>
          </p:cNvSpPr>
          <p:nvPr>
            <p:ph idx="1"/>
          </p:nvPr>
        </p:nvSpPr>
        <p:spPr/>
        <p:txBody>
          <a:bodyPr/>
          <a:lstStyle/>
          <a:p>
            <a:r>
              <a:rPr lang="en-US" sz="2800" dirty="0" smtClean="0"/>
              <a:t>OCLC Bibliographic Formats and Standards</a:t>
            </a:r>
          </a:p>
          <a:p>
            <a:r>
              <a:rPr lang="en-US" sz="2800" dirty="0" smtClean="0">
                <a:hlinkClick r:id="rId3"/>
              </a:rPr>
              <a:t>http://www.oclc.org/bibformats/en.html</a:t>
            </a:r>
            <a:endParaRPr lang="en-US" sz="2800" dirty="0" smtClean="0"/>
          </a:p>
          <a:p>
            <a:endParaRPr lang="en-US" dirty="0"/>
          </a:p>
          <a:p>
            <a:r>
              <a:rPr lang="en-US" sz="2800" dirty="0" smtClean="0"/>
              <a:t>Cataloging Three-Dimensional Objects with RDA, by Kelley McGrath (with links to slides, YouTube, and </a:t>
            </a:r>
            <a:r>
              <a:rPr lang="en-US" sz="2800" dirty="0" err="1" smtClean="0"/>
              <a:t>wmv</a:t>
            </a:r>
            <a:r>
              <a:rPr lang="en-US" sz="2800" dirty="0" smtClean="0"/>
              <a:t> recording)</a:t>
            </a:r>
          </a:p>
          <a:p>
            <a:r>
              <a:rPr lang="en-US" sz="2800" dirty="0" smtClean="0">
                <a:hlinkClick r:id="rId4"/>
              </a:rPr>
              <a:t>http://www.ala.org/alcts/confevents/upcoming/webinar/cat/032812</a:t>
            </a:r>
            <a:endParaRPr lang="en-US" sz="2800" dirty="0" smtClean="0"/>
          </a:p>
          <a:p>
            <a:endParaRPr lang="en-US" dirty="0" smtClean="0"/>
          </a:p>
        </p:txBody>
      </p:sp>
    </p:spTree>
    <p:extLst>
      <p:ext uri="{BB962C8B-B14F-4D97-AF65-F5344CB8AC3E}">
        <p14:creationId xmlns:p14="http://schemas.microsoft.com/office/powerpoint/2010/main" val="657169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274638"/>
            <a:ext cx="4800600" cy="1143000"/>
          </a:xfrm>
        </p:spPr>
        <p:txBody>
          <a:bodyPr/>
          <a:lstStyle/>
          <a:p>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295400"/>
            <a:ext cx="2559324" cy="4525963"/>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5483" y="304800"/>
            <a:ext cx="5659655" cy="35052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228844" y="3313588"/>
            <a:ext cx="2106252" cy="3724740"/>
          </a:xfrm>
          <a:prstGeom prst="rect">
            <a:avLst/>
          </a:prstGeom>
        </p:spPr>
      </p:pic>
    </p:spTree>
    <p:extLst>
      <p:ext uri="{BB962C8B-B14F-4D97-AF65-F5344CB8AC3E}">
        <p14:creationId xmlns:p14="http://schemas.microsoft.com/office/powerpoint/2010/main" val="2660966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457200"/>
            <a:ext cx="7870610" cy="5562600"/>
          </a:xfrm>
        </p:spPr>
      </p:pic>
    </p:spTree>
    <p:extLst>
      <p:ext uri="{BB962C8B-B14F-4D97-AF65-F5344CB8AC3E}">
        <p14:creationId xmlns:p14="http://schemas.microsoft.com/office/powerpoint/2010/main" val="120519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12838"/>
          </a:xfrm>
        </p:spPr>
        <p:txBody>
          <a:bodyPr>
            <a:normAutofit/>
          </a:bodyPr>
          <a:lstStyle/>
          <a:p>
            <a:r>
              <a:rPr lang="en-US" dirty="0" err="1" smtClean="0"/>
              <a:t>Folkmanis</a:t>
            </a:r>
            <a:r>
              <a:rPr lang="en-US" dirty="0" smtClean="0"/>
              <a:t> Iguana Puppet</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676400"/>
            <a:ext cx="8305800" cy="4343400"/>
          </a:xfrm>
        </p:spPr>
      </p:pic>
    </p:spTree>
    <p:extLst>
      <p:ext uri="{BB962C8B-B14F-4D97-AF65-F5344CB8AC3E}">
        <p14:creationId xmlns:p14="http://schemas.microsoft.com/office/powerpoint/2010/main" val="3906441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200" b="1" dirty="0" smtClean="0"/>
              <a:t>Tagging the usual suspects</a:t>
            </a:r>
            <a:endParaRPr lang="en-US" sz="3200" b="1"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16200000">
            <a:off x="2603110" y="2772456"/>
            <a:ext cx="4343400" cy="2456089"/>
          </a:xfrm>
        </p:spPr>
      </p:pic>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197600" y="1828800"/>
            <a:ext cx="2413000" cy="4267200"/>
          </a:xfr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57701" y="-476703"/>
            <a:ext cx="1637393" cy="28956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885412" y="1504497"/>
            <a:ext cx="1637393" cy="28956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6309" y="4114800"/>
            <a:ext cx="2895600" cy="1637393"/>
          </a:xfrm>
          <a:prstGeom prst="rect">
            <a:avLst/>
          </a:prstGeom>
        </p:spPr>
      </p:pic>
    </p:spTree>
    <p:extLst>
      <p:ext uri="{BB962C8B-B14F-4D97-AF65-F5344CB8AC3E}">
        <p14:creationId xmlns:p14="http://schemas.microsoft.com/office/powerpoint/2010/main" val="2258101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100" y="428625"/>
            <a:ext cx="6781800" cy="6000750"/>
          </a:xfrm>
          <a:prstGeom prst="rect">
            <a:avLst/>
          </a:prstGeom>
        </p:spPr>
      </p:pic>
    </p:spTree>
    <p:extLst>
      <p:ext uri="{BB962C8B-B14F-4D97-AF65-F5344CB8AC3E}">
        <p14:creationId xmlns:p14="http://schemas.microsoft.com/office/powerpoint/2010/main" val="1940319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650" y="171450"/>
            <a:ext cx="7124700" cy="6515100"/>
          </a:xfrm>
          <a:prstGeom prst="rect">
            <a:avLst/>
          </a:prstGeom>
        </p:spPr>
      </p:pic>
    </p:spTree>
    <p:extLst>
      <p:ext uri="{BB962C8B-B14F-4D97-AF65-F5344CB8AC3E}">
        <p14:creationId xmlns:p14="http://schemas.microsoft.com/office/powerpoint/2010/main" val="258258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to Go Kits</a:t>
            </a:r>
            <a:endParaRPr lang="en-US" dirty="0"/>
          </a:p>
        </p:txBody>
      </p:sp>
      <p:sp>
        <p:nvSpPr>
          <p:cNvPr id="3" name="Content Placeholder 2"/>
          <p:cNvSpPr>
            <a:spLocks noGrp="1"/>
          </p:cNvSpPr>
          <p:nvPr>
            <p:ph idx="1"/>
          </p:nvPr>
        </p:nvSpPr>
        <p:spPr/>
        <p:txBody>
          <a:bodyPr/>
          <a:lstStyle/>
          <a:p>
            <a:r>
              <a:rPr lang="en-US" dirty="0" smtClean="0"/>
              <a:t>A while back the library district received an LSTA grant to create story to go kits—a backpack with books, toys, activities, games, and often music or videocassettes for caregivers to use with children ages 1-7.  </a:t>
            </a:r>
            <a:endParaRPr lang="en-US" dirty="0"/>
          </a:p>
        </p:txBody>
      </p:sp>
    </p:spTree>
    <p:extLst>
      <p:ext uri="{BB962C8B-B14F-4D97-AF65-F5344CB8AC3E}">
        <p14:creationId xmlns:p14="http://schemas.microsoft.com/office/powerpoint/2010/main" val="2094079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304800"/>
            <a:ext cx="8229600" cy="5791199"/>
          </a:xfrm>
        </p:spPr>
      </p:pic>
    </p:spTree>
    <p:extLst>
      <p:ext uri="{BB962C8B-B14F-4D97-AF65-F5344CB8AC3E}">
        <p14:creationId xmlns:p14="http://schemas.microsoft.com/office/powerpoint/2010/main" val="34545712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550</Words>
  <Application>Microsoft Office PowerPoint</Application>
  <PresentationFormat>On-screen Show (4:3)</PresentationFormat>
  <Paragraphs>37</Paragraphs>
  <Slides>12</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Oddball Cataloging:  Puppets and Story Kits </vt:lpstr>
      <vt:lpstr>PowerPoint Presentation</vt:lpstr>
      <vt:lpstr>PowerPoint Presentation</vt:lpstr>
      <vt:lpstr>Folkmanis Iguana Puppet</vt:lpstr>
      <vt:lpstr>Tagging the usual suspects</vt:lpstr>
      <vt:lpstr>PowerPoint Presentation</vt:lpstr>
      <vt:lpstr>PowerPoint Presentation</vt:lpstr>
      <vt:lpstr>Story to Go Kits</vt:lpstr>
      <vt:lpstr>PowerPoint Presentation</vt:lpstr>
      <vt:lpstr>The same record in Koha staff view: </vt:lpstr>
      <vt:lpstr>Things to consider</vt:lpstr>
      <vt:lpstr>A couple of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Lincoln County Library District</dc:creator>
  <cp:lastModifiedBy>ITInstaller</cp:lastModifiedBy>
  <cp:revision>12</cp:revision>
  <dcterms:created xsi:type="dcterms:W3CDTF">2017-04-21T03:21:03Z</dcterms:created>
  <dcterms:modified xsi:type="dcterms:W3CDTF">2017-04-24T23:59:34Z</dcterms:modified>
</cp:coreProperties>
</file>