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8" y="1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108083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3156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Do you believe in magic? Micah Tuttle does. Even though his awful Great-Aunt Gertrudis doesn’t approve, Micah believes in the stories his dying Grandpa Ephraim tells him of the magical Circus Mirandus: the invisible tiger guarding the gates, the beautiful flying birdwoman, and the magician more powerful than any other—the Man Who Bends Light. Finally, Grandpa Ephraim offers proof. The Circus is real. And the Lightbender owes Ephraim a miracle. With his friend Jenny Mendoza in tow, Micah sets out to find the Circus and the man he believes will save his grandfather. The only problem is, the Lightbender doesn't want to keep his promise. And now it's up to Micah to get the miracle he came for.</a:t>
            </a:r>
          </a:p>
        </p:txBody>
      </p:sp>
    </p:spTree>
    <p:extLst>
      <p:ext uri="{BB962C8B-B14F-4D97-AF65-F5344CB8AC3E}">
        <p14:creationId xmlns:p14="http://schemas.microsoft.com/office/powerpoint/2010/main" val="406223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There are many things that 11-year-old Stanley Slater would like to have in life—most of all, a father. But what if Stan’s missing dad isn’t “dearly departed” after all? Armed with his stupendous scrapbook, full of black-and-white 19th-century advertisements and photos, Stan’s attempt to locate his long-lost hero/cowboy/outlaw dad is a near-death adventure fraught with pesky relatives, killer lumberjacks, and poisonous pies! His tale will leave readers in stitches, but not the kind that require medical attention.</a:t>
            </a:r>
          </a:p>
        </p:txBody>
      </p:sp>
    </p:spTree>
    <p:extLst>
      <p:ext uri="{BB962C8B-B14F-4D97-AF65-F5344CB8AC3E}">
        <p14:creationId xmlns:p14="http://schemas.microsoft.com/office/powerpoint/2010/main" val="63235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When the Ku Klux Klan's unwelcome reappearance rattles Stella's segregated southern town, bravery battles prejudice in this Depression-era tour de force from Sharon Draper, the </a:t>
            </a:r>
            <a:r>
              <a:rPr lang="en" i="1">
                <a:solidFill>
                  <a:schemeClr val="dk1"/>
                </a:solidFill>
              </a:rPr>
              <a:t>New York Times </a:t>
            </a:r>
            <a:r>
              <a:rPr lang="en">
                <a:solidFill>
                  <a:schemeClr val="dk1"/>
                </a:solidFill>
              </a:rPr>
              <a:t>bestselling author of </a:t>
            </a:r>
            <a:r>
              <a:rPr lang="en" i="1">
                <a:solidFill>
                  <a:schemeClr val="dk1"/>
                </a:solidFill>
              </a:rPr>
              <a:t>Out of My Mind</a:t>
            </a:r>
            <a:r>
              <a:rPr lang="en">
                <a:solidFill>
                  <a:schemeClr val="dk1"/>
                </a:solidFill>
              </a:rPr>
              <a:t>. Stella lives in the segregated South; in Bumblebee, North Carolina, to be exact about it. Some stores she can go into. Some stores she can't. Some folks are right pleasant. Others are a lot less so. To Stella, it sort of evens out, and heck, the Klan hasn't bothered them for years. But one late night, later than she should ever be up, much less wandering around outside, Stella and her little brother see something they're never supposed to see, something that is the first flicker of change to come, unwelcome change by any stretch of the imagination. As Stella's community - her world - is upended, she decides to fight fire with fire. And she learns that ashes don't necessarily signify an end. </a:t>
            </a:r>
          </a:p>
        </p:txBody>
      </p:sp>
    </p:spTree>
    <p:extLst>
      <p:ext uri="{BB962C8B-B14F-4D97-AF65-F5344CB8AC3E}">
        <p14:creationId xmlns:p14="http://schemas.microsoft.com/office/powerpoint/2010/main" val="54289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When people look at George, they think they see a boy. But she knows she's not a boy. She knows she's a girl.</a:t>
            </a:r>
          </a:p>
          <a:p>
            <a:pPr lvl="0">
              <a:spcBef>
                <a:spcPts val="0"/>
              </a:spcBef>
              <a:buClr>
                <a:schemeClr val="dk1"/>
              </a:buClr>
              <a:buSzPct val="100000"/>
              <a:buFont typeface="Arial"/>
              <a:buNone/>
            </a:pPr>
            <a:r>
              <a:rPr lang="en">
                <a:solidFill>
                  <a:schemeClr val="dk1"/>
                </a:solidFill>
              </a:rPr>
              <a:t>George thinks she'll have to keep this a secret forever. Then her teacher announces that their class play is going to be </a:t>
            </a:r>
            <a:r>
              <a:rPr lang="en" i="1">
                <a:solidFill>
                  <a:schemeClr val="dk1"/>
                </a:solidFill>
              </a:rPr>
              <a:t>Charlotte's Web</a:t>
            </a:r>
            <a:r>
              <a:rPr lang="en">
                <a:solidFill>
                  <a:schemeClr val="dk1"/>
                </a:solidFill>
              </a:rPr>
              <a:t>. George really, really, REALLY wants to play Charlotte. But the teacher says she can't even try out for the part . . . because she's a boy.</a:t>
            </a:r>
          </a:p>
          <a:p>
            <a:pPr lvl="0">
              <a:spcBef>
                <a:spcPts val="0"/>
              </a:spcBef>
              <a:buNone/>
            </a:pPr>
            <a:r>
              <a:rPr lang="en">
                <a:solidFill>
                  <a:schemeClr val="dk1"/>
                </a:solidFill>
              </a:rPr>
              <a:t>With the help of her best friend, Kelly, George comes up with a plan. Not just so she can be Charlotte -- but so everyone can know who she is, once and for all.</a:t>
            </a:r>
          </a:p>
        </p:txBody>
      </p:sp>
    </p:spTree>
    <p:extLst>
      <p:ext uri="{BB962C8B-B14F-4D97-AF65-F5344CB8AC3E}">
        <p14:creationId xmlns:p14="http://schemas.microsoft.com/office/powerpoint/2010/main" val="41487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t>“Everybody is smart in different ways. But if you judge a fish by its ability to climb a tree, it will live its life believing it is stupid.”</a:t>
            </a:r>
          </a:p>
          <a:p>
            <a:pPr lvl="0">
              <a:spcBef>
                <a:spcPts val="0"/>
              </a:spcBef>
              <a:buClr>
                <a:schemeClr val="dk1"/>
              </a:buClr>
              <a:buSzPct val="100000"/>
              <a:buFont typeface="Arial"/>
              <a:buNone/>
            </a:pPr>
            <a:endParaRPr/>
          </a:p>
          <a:p>
            <a:pPr lvl="0" rtl="0">
              <a:spcBef>
                <a:spcPts val="0"/>
              </a:spcBef>
              <a:buNone/>
            </a:pPr>
            <a:r>
              <a:rPr lang="en"/>
              <a:t>Ally has been smart enough to fool a lot of smart people. Every time she lands in a new school, she is able to hide her inability to read by creating clever yet disruptive distractions. She is afraid to ask for help; after all, how can you cure dumb? However, her newest teacher Mr. Daniels sees the bright, creative kid underneath the trouble maker. With his help, Ally learns not to be so hard on herself and that dyslexia is nothing to be ashamed of. As her confidence grows, Ally feels free to be herself and the world starts opening up with possibilities. She discovers that there’s a lot more to her—and to everyone—than a label, and that great minds don’t always think alike.</a:t>
            </a:r>
          </a:p>
        </p:txBody>
      </p:sp>
    </p:spTree>
    <p:extLst>
      <p:ext uri="{BB962C8B-B14F-4D97-AF65-F5344CB8AC3E}">
        <p14:creationId xmlns:p14="http://schemas.microsoft.com/office/powerpoint/2010/main" val="237337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For most of her twelve years, Astrid has done everything with her best friend Nicole. But after Astrid falls in love with roller derby and signs up for derby camp, Nicole decides to go to dance camp instead. And so begins the most difficult summer of Astrid's life as she struggles to keep up with the older girls at camp, hang on to the friend she feels slipping away, and cautiously embark on a new friendship. As the end of summer nears and her first roller derby bout (and junior high!) draws closer, Astrid realizes that maybe she </a:t>
            </a:r>
            <a:r>
              <a:rPr lang="en" i="1">
                <a:solidFill>
                  <a:schemeClr val="dk1"/>
                </a:solidFill>
              </a:rPr>
              <a:t>is </a:t>
            </a:r>
            <a:r>
              <a:rPr lang="en">
                <a:solidFill>
                  <a:schemeClr val="dk1"/>
                </a:solidFill>
              </a:rPr>
              <a:t>strong enough to handle the bout, a lost friendship, and middle school… in short, strong enough to be a roller girl.</a:t>
            </a:r>
          </a:p>
        </p:txBody>
      </p:sp>
    </p:spTree>
    <p:extLst>
      <p:ext uri="{BB962C8B-B14F-4D97-AF65-F5344CB8AC3E}">
        <p14:creationId xmlns:p14="http://schemas.microsoft.com/office/powerpoint/2010/main" val="157630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Twelve-year-old Sophie Brown feels like a fish out of water when she and her parents move from Los Angeles to the farm they’ve inherited from a great-uncle. But farm life gets more interesting when a cranky chicken appears and Sophie discovers the hen can move objects with the power of her little chicken brain: jam jars, the latch to her henhouse, the </a:t>
            </a:r>
            <a:r>
              <a:rPr lang="en" i="1">
                <a:solidFill>
                  <a:schemeClr val="dk1"/>
                </a:solidFill>
              </a:rPr>
              <a:t>entire</a:t>
            </a:r>
            <a:r>
              <a:rPr lang="en">
                <a:solidFill>
                  <a:schemeClr val="dk1"/>
                </a:solidFill>
              </a:rPr>
              <a:t> henhouse....  And then more of her great-uncle’s unusual chickens come home to roost. Determined, resourceful Sophie learns to care for her flock, earning money for chicken feed, collecting eggs. But when a respected local farmer tries to steal them, Sophie must find a way to keep them (and their superpowers) safe. Told in letters to Sophie’s </a:t>
            </a:r>
            <a:r>
              <a:rPr lang="en" i="1">
                <a:solidFill>
                  <a:schemeClr val="dk1"/>
                </a:solidFill>
              </a:rPr>
              <a:t>abuela,</a:t>
            </a:r>
            <a:r>
              <a:rPr lang="en">
                <a:solidFill>
                  <a:schemeClr val="dk1"/>
                </a:solidFill>
              </a:rPr>
              <a:t> quizzes, a chicken-care correspondence course, to-do lists, and more, </a:t>
            </a:r>
            <a:r>
              <a:rPr lang="en" i="1">
                <a:solidFill>
                  <a:schemeClr val="dk1"/>
                </a:solidFill>
              </a:rPr>
              <a:t>Unusual Chickens</a:t>
            </a:r>
            <a:r>
              <a:rPr lang="en">
                <a:solidFill>
                  <a:schemeClr val="dk1"/>
                </a:solidFill>
              </a:rPr>
              <a:t> is a quirky, clucky classic in the making.</a:t>
            </a:r>
          </a:p>
        </p:txBody>
      </p:sp>
    </p:spTree>
    <p:extLst>
      <p:ext uri="{BB962C8B-B14F-4D97-AF65-F5344CB8AC3E}">
        <p14:creationId xmlns:p14="http://schemas.microsoft.com/office/powerpoint/2010/main" val="38248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80026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02537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5248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764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32122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3603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5274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18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60744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Khalid rules the land and Shahrzad is looking for revenge. Shahrzad’s best friend was Khalid’s most recently murdered bride, so Shahrzad volunteers to be his next bride in order to make Khalid pay. Every night, Shahrzad tells a fantastical story, leaving Khalid wanting more, and preventing him from ordering her death each morning. Her plan is working out well except for the tiny inconvenience of her learning more about Khalid’s circumstances and...is she falling in love with him?? To make it even more problematic, Shahrzad doesn’t realize that her brothers are hatching a plan to rescue their sister from Khalid. And, after so many days of Shahrzad acting as Khalid’s queen, what disaster will strike Khalid’s kingdom?</a:t>
            </a:r>
          </a:p>
        </p:txBody>
      </p:sp>
    </p:spTree>
    <p:extLst>
      <p:ext uri="{BB962C8B-B14F-4D97-AF65-F5344CB8AC3E}">
        <p14:creationId xmlns:p14="http://schemas.microsoft.com/office/powerpoint/2010/main" val="334182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a:t>
            </a:r>
            <a:r>
              <a:rPr lang="en">
                <a:solidFill>
                  <a:srgbClr val="222222"/>
                </a:solidFill>
                <a:highlight>
                  <a:srgbClr val="FFFFFF"/>
                </a:highlight>
              </a:rPr>
              <a:t>Set in Seattle in 1937, Martha Brockenbrough's </a:t>
            </a:r>
            <a:r>
              <a:rPr lang="en" i="1">
                <a:solidFill>
                  <a:srgbClr val="222222"/>
                </a:solidFill>
                <a:highlight>
                  <a:srgbClr val="FFFFFF"/>
                </a:highlight>
              </a:rPr>
              <a:t>The Game of Love and Death </a:t>
            </a:r>
            <a:r>
              <a:rPr lang="en">
                <a:solidFill>
                  <a:srgbClr val="222222"/>
                </a:solidFill>
                <a:highlight>
                  <a:srgbClr val="FFFFFF"/>
                </a:highlight>
              </a:rPr>
              <a:t>tells the story of Flora and Henry, two teenagers who could not be more different, but have one very unique thing in common: They have been chosen as the objects of a bet between Love and Death. Though Brockenbrough uses the story of Flora and Henry to explore issues of race and class and sexuality, the book is, at its heart, a story about fighting for what you love against any obstacle, even if that obstacle is Death Herself.</a:t>
            </a:r>
          </a:p>
        </p:txBody>
      </p:sp>
    </p:spTree>
    <p:extLst>
      <p:ext uri="{BB962C8B-B14F-4D97-AF65-F5344CB8AC3E}">
        <p14:creationId xmlns:p14="http://schemas.microsoft.com/office/powerpoint/2010/main" val="59450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Lace Paloma belongs to a family of show-stopping mermaids, whereas Cluck Corbeau belongs to a family of bird-like tightrope walkers. However, just because both families travel to show off their amazing skills, they have a fraught history full of deceit, magic, danger, and love. The family rivalry is further complicated when disaster strikes the town where both families are performing, and Cluck saves Lace’s life. To be expected, Lace falls for Cluck, Cluck falls for Lace, and they slowly unravel some of the truth behind the rivalry’s history. The author’s breathtaking writing will make you wish you were a scaled Paloma or feathered Corbeau. </a:t>
            </a:r>
          </a:p>
        </p:txBody>
      </p:sp>
    </p:spTree>
    <p:extLst>
      <p:ext uri="{BB962C8B-B14F-4D97-AF65-F5344CB8AC3E}">
        <p14:creationId xmlns:p14="http://schemas.microsoft.com/office/powerpoint/2010/main" val="3631522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Will (real name: Willowdean, nickname Dumplin) isn’t ashamed of her body. In fact, high school is going pretty smoothly until she makes friends with her coworker “Private School Bo,” expects him to reject her romantic feelings for him, and instead it seems that he likes her back. Crazy, right? That seems to flip her whole world around, and she decides to enter the Miss Clover City beauty pageant--the one her mom has been involved in for years. And it doesn’t help that her mom has a history of pressuring Will to lose weight. Does Will go through with the pageant all the way to the end? And what happens with Bo?</a:t>
            </a:r>
          </a:p>
        </p:txBody>
      </p:sp>
    </p:spTree>
    <p:extLst>
      <p:ext uri="{BB962C8B-B14F-4D97-AF65-F5344CB8AC3E}">
        <p14:creationId xmlns:p14="http://schemas.microsoft.com/office/powerpoint/2010/main" val="185822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“Rashad is absent again today.” This is written on the sidewalk at Rashad and Quinn’s school, all over their city, and it’s even a hashtag on social media. Rashad was just trying to buy some chips and help a woman whose groceries had fallen around him at Jerry’s Corner Mart. However, the police officer was sure that Rashad was bothering the woman and trying to steal the chips. Told through alternating points of view--Rashad, the black kid who was just trying to get some chips; and Quinn, the white kid who’s unsure what to believe--and spanning a mere eight days, All American Boys will get you thinking about what you might do if or when something like this were to happen in your community.</a:t>
            </a:r>
          </a:p>
        </p:txBody>
      </p:sp>
    </p:spTree>
    <p:extLst>
      <p:ext uri="{BB962C8B-B14F-4D97-AF65-F5344CB8AC3E}">
        <p14:creationId xmlns:p14="http://schemas.microsoft.com/office/powerpoint/2010/main" val="361065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Copyright date 2 years prior in order to make sure affordable paperbacks available</a:t>
            </a:r>
          </a:p>
        </p:txBody>
      </p:sp>
    </p:spTree>
    <p:extLst>
      <p:ext uri="{BB962C8B-B14F-4D97-AF65-F5344CB8AC3E}">
        <p14:creationId xmlns:p14="http://schemas.microsoft.com/office/powerpoint/2010/main" val="94169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Adam has a supportive girlfriend and a great group of friends--two things that help get him through his father’s suicide. However, this all changes over the summer when Adam befriends Thomas. They celebrate each other’s birthdays, enjoy inside jokes, don’t want to be involved in fistfights, and have deep, real, meaningful conversations. Over time, Adam thinks he likes Thomas as more than a friend and is confused and upset when he confronts Thomas, only to be rejected. That’s where the science fiction comes in: after dealing with this confusion and his dad’s suicide, Adam turns to the Leteo Institute, which promises a “memory relief procedure” that can you make you forget all those pesky hurtful memories. And aside from the fact that Adam’s mom certainly can’t afford the cost of the procedure, Adam’s past turns out to be even more complicated than he thought.</a:t>
            </a:r>
          </a:p>
        </p:txBody>
      </p:sp>
    </p:spTree>
    <p:extLst>
      <p:ext uri="{BB962C8B-B14F-4D97-AF65-F5344CB8AC3E}">
        <p14:creationId xmlns:p14="http://schemas.microsoft.com/office/powerpoint/2010/main" val="1547547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a:t>
            </a:r>
            <a:r>
              <a:rPr lang="en">
                <a:solidFill>
                  <a:srgbClr val="222222"/>
                </a:solidFill>
                <a:highlight>
                  <a:srgbClr val="FFFFFF"/>
                </a:highlight>
              </a:rPr>
              <a:t>Nimona is a young shape-shifter who all but forces the "villainous" Lord Ballister Blackheart to take her on as a sidekick to assist in his battle against the "heroic" Sir Ambrosius Goldenloin and the Institution of Law Enforcement and Heroics. But Nimona isn't fully in control of her emotions or her powers and the feud between Blackheart and Goldenloin has depths she doesn't expect. Funny and heartfelt, smart and snarky, Noelle Stevenson's </a:t>
            </a:r>
            <a:r>
              <a:rPr lang="en" i="1">
                <a:solidFill>
                  <a:srgbClr val="222222"/>
                </a:solidFill>
                <a:highlight>
                  <a:srgbClr val="FFFFFF"/>
                </a:highlight>
              </a:rPr>
              <a:t>Nimona</a:t>
            </a:r>
            <a:r>
              <a:rPr lang="en">
                <a:solidFill>
                  <a:srgbClr val="222222"/>
                </a:solidFill>
                <a:highlight>
                  <a:srgbClr val="FFFFFF"/>
                </a:highlight>
              </a:rPr>
              <a:t> is the subversive fantasy graphic novel you didn't know you needed.</a:t>
            </a:r>
          </a:p>
        </p:txBody>
      </p:sp>
    </p:spTree>
    <p:extLst>
      <p:ext uri="{BB962C8B-B14F-4D97-AF65-F5344CB8AC3E}">
        <p14:creationId xmlns:p14="http://schemas.microsoft.com/office/powerpoint/2010/main" val="1528356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Madeline doesn’t leave her house--ever. She only sees her mom and her nurse, Carla, and the front door to the house has an air lock because she is allergic to the world. And that means that when a new family moves in across the street and tries to give Madeline and her mom a bundt cake, Madeline is forced to refuse the gift. However, Madeline can’t refuse Olly’s attentions for long. The two teens communicate through their bedroom windows, email, instant messaging, and finally in person. Having Olly as a friend changes Madeline’s entire world, and they end up breaking all the rules by traveling to Hawaii, and it’s thanks to this exciting and frightening trip that Madeline learns the truth about her condition.</a:t>
            </a:r>
          </a:p>
        </p:txBody>
      </p:sp>
    </p:spTree>
    <p:extLst>
      <p:ext uri="{BB962C8B-B14F-4D97-AF65-F5344CB8AC3E}">
        <p14:creationId xmlns:p14="http://schemas.microsoft.com/office/powerpoint/2010/main" val="105477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70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567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134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Booktalk: Imagine if you couldn’t hear anything (pause). No voices, music, sounds of any kind. When she was only 4 years old, Cece contracts a terrible case of Meningitis, and loses her hearing.  During her first year of school, she goes to a school for the deaf where all her other classmates are also hearing impaired. Before she begins first grade, however, her family moves to a new town where there is no class for hearing impaired students. She is equipped with a “super-powerful, just-for-school hearing aid, called the Phonic Ear, which will help her hear the teacher. But it turns out that the Phonic Ear also gives her a secret super power.  Not only can she hear her teacher when she’s in the classroom, but also when her teacher is in other parts of the school - the teacher’s lounge, the hallway, and even the bathroom! Even with her super powers, Cece feels very conspicuous and embarrassed by her disability and the huge contraption she has to wear to help her hear. All she really wants is to fit in, and make friends.  Could it be possible that what makes her different could also make her cool?</a:t>
            </a:r>
          </a:p>
        </p:txBody>
      </p:sp>
    </p:spTree>
    <p:extLst>
      <p:ext uri="{BB962C8B-B14F-4D97-AF65-F5344CB8AC3E}">
        <p14:creationId xmlns:p14="http://schemas.microsoft.com/office/powerpoint/2010/main" val="162489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a:t>
            </a:r>
            <a:r>
              <a:rPr lang="en" sz="1050" i="1">
                <a:highlight>
                  <a:srgbClr val="FFFFFF"/>
                </a:highlight>
              </a:rPr>
              <a:t>"With a bolt of lightning on my kicks …The court is SIZZLING. My sweat is DRIZZLING. Stop all that quivering. Cuz tonight I’m delivering."</a:t>
            </a:r>
            <a:r>
              <a:rPr lang="en" sz="1050">
                <a:highlight>
                  <a:srgbClr val="FFFFFF"/>
                </a:highlight>
              </a:rPr>
              <a:t> Josh Bell is awesome on the basketball court as a player, and off the court as a poet. But as good as he is at both, he has a lot to learn about growing up, brotherhood, and the importance of family. Like basketball, in the game of life, you have to follow your heart AND play by the rules.</a:t>
            </a:r>
          </a:p>
        </p:txBody>
      </p:sp>
    </p:spTree>
    <p:extLst>
      <p:ext uri="{BB962C8B-B14F-4D97-AF65-F5344CB8AC3E}">
        <p14:creationId xmlns:p14="http://schemas.microsoft.com/office/powerpoint/2010/main" val="260767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Booktalk: </a:t>
            </a:r>
            <a:r>
              <a:rPr lang="en">
                <a:highlight>
                  <a:srgbClr val="FFFFFF"/>
                </a:highlight>
              </a:rPr>
              <a:t>“I gave up practically the whole world for you,” I tell him. “The sun, stars, ocean, trees, everything, I gave it all up for you.”  Polar opposites, twins, Noah and Jude, love each other so much they express it by offering each other impossible gifts - the sun and the stars, and protect each other above all else. But when a devastating tragedy comes to their family, their grief takes precedence over loyalty and love. Betrayal and anger take over. Will Noah and Jude be able to forgive each other and find their way back to the love and trust that they once knew?</a:t>
            </a:r>
          </a:p>
        </p:txBody>
      </p:sp>
    </p:spTree>
    <p:extLst>
      <p:ext uri="{BB962C8B-B14F-4D97-AF65-F5344CB8AC3E}">
        <p14:creationId xmlns:p14="http://schemas.microsoft.com/office/powerpoint/2010/main" val="164803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Miles Murphy is not happy to be moving to Yawnee Valley, a sleepy town that’s famous for one thing and one thing only: cows. In his old school, everyone knew him as the town’s best prankster, but Miles quickly discovers that Yawnee Valley already has a prankster, and a great one. If Miles is going to take the title from this mystery kid, he is going to have to raise his game. It’s prankster against prankster in an epic war of trickery, until the two finally decide to join forces and pull off the biggest prank ever seen: a prank so huge that it would make the members of the International Order of Disorder proud.</a:t>
            </a:r>
          </a:p>
        </p:txBody>
      </p:sp>
    </p:spTree>
    <p:extLst>
      <p:ext uri="{BB962C8B-B14F-4D97-AF65-F5344CB8AC3E}">
        <p14:creationId xmlns:p14="http://schemas.microsoft.com/office/powerpoint/2010/main" val="101016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ssiebeasley.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penguin.com/wp-content/uploads/2016/04/CircusMirandus_EducatorsGuide_16_4p_FORWEB.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lisondecamp.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randomhouse.com/teachers/wp-content/uploads/2016/05/MNDA_TeachersGuid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arondraper.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sharondraper.com/guides.asp?id=7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lexgino.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www.hrc.org/explore/topic/transgender-children-yout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yndamullalyhunt.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www.penguin.com/static/images/yr/pdf/FishInATree_lessonplans_Final_LR.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victoriajamieson.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curiosityjones.ne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kimberlybrubakerbradley.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www.penguin.com/wp-content/uploads/2015/03/WarThatSavedMyLife_Guide_15_4p_L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lisagraff.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www.lisagraff.com/LisaGraff_StudyGuide_FNL-revise-lo.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arilynhilton.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www.marilynhilton.com/cmsdocuments/Full_Cicada_Moon_Book_Group_Guid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philliphoose.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www.philliphoose.com/wp-content/uploads/2015/05/The-Boys-Who-Challenged-Hitler-FINAL.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hanhhalai.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thanhhalai.com/viet-kids/" TargetMode="External"/><Relationship Id="rId4" Type="http://schemas.openxmlformats.org/officeDocument/2006/relationships/hyperlink" Target="http://www.npr.org/2015/02/12/385793936/listen-slowly-about-connecting-to-a-heritage-you-dont-know"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kennethoppel.ca/"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www.simonandschuster.com/books/The-Nest/Kenneth-Oppel/9781481432337/reading_group_guid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hmhbooks.com/schmid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bookpage.com/interviews/18869-gary-d-schmidt#.WPkvjLi1u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ingerhaze.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www.dccomics.com/blog/2015/02/11/exclusive-preview-sensation-comics-featuring-wonder-woman-chap-2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eneeahdieh.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hyperlink" Target="http://martha-brockenbrough.squarespace.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hyperlink" Target="http://author.annamariemclemore.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images.macmillan.com/folio-assets/discusion-guides/9781250058652DG.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juliemurphywrites.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hyperlink" Target="http://www.jasonwritesbooks.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hyperlink" Target="http://www.shelf-awareness.com/issue.html?issue=2976#m36112" TargetMode="External"/><Relationship Id="rId4" Type="http://schemas.openxmlformats.org/officeDocument/2006/relationships/hyperlink" Target="http://www.simonandschuster.com/books/All-American-Boys/Jason-Reynolds/9781481463331/reading_group_gui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adamsilvera.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hyperlink" Target="https://youtu.be/BLiW6M044n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ingerhaze.co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hyperlink" Target="http://www.nicolayoon.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s://youtu.be/42KNwQ6u42U" TargetMode="External"/><Relationship Id="rId4" Type="http://schemas.openxmlformats.org/officeDocument/2006/relationships/hyperlink" Target="http://www.randomhouse.com/teachers/resource/everything-everything-discussion-gui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regonreaderschoiceaward.wordpress.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mailto:orca@olawe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ecebell.wordpress.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kwamealexander.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jandynelson.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macbarnett.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1609650" y="2552725"/>
            <a:ext cx="5924700" cy="20394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Calibri"/>
                <a:ea typeface="Calibri"/>
                <a:cs typeface="Calibri"/>
                <a:sym typeface="Calibri"/>
              </a:rPr>
              <a:t>2017 Winners</a:t>
            </a:r>
          </a:p>
          <a:p>
            <a:pPr lvl="0">
              <a:spcBef>
                <a:spcPts val="0"/>
              </a:spcBef>
              <a:buNone/>
            </a:pPr>
            <a:r>
              <a:rPr lang="en">
                <a:solidFill>
                  <a:srgbClr val="000000"/>
                </a:solidFill>
                <a:latin typeface="Calibri"/>
                <a:ea typeface="Calibri"/>
                <a:cs typeface="Calibri"/>
                <a:sym typeface="Calibri"/>
              </a:rPr>
              <a:t>2018 Nominations</a:t>
            </a:r>
          </a:p>
          <a:p>
            <a:pPr lvl="0">
              <a:spcBef>
                <a:spcPts val="0"/>
              </a:spcBef>
              <a:buNone/>
            </a:pPr>
            <a:endParaRPr sz="1800">
              <a:solidFill>
                <a:srgbClr val="000000"/>
              </a:solidFill>
              <a:latin typeface="Calibri"/>
              <a:ea typeface="Calibri"/>
              <a:cs typeface="Calibri"/>
              <a:sym typeface="Calibri"/>
            </a:endParaRPr>
          </a:p>
          <a:p>
            <a:pPr lvl="0" rtl="0">
              <a:spcBef>
                <a:spcPts val="0"/>
              </a:spcBef>
              <a:buNone/>
            </a:pPr>
            <a:r>
              <a:rPr lang="en" sz="1800">
                <a:solidFill>
                  <a:srgbClr val="000000"/>
                </a:solidFill>
                <a:latin typeface="Calibri"/>
                <a:ea typeface="Calibri"/>
                <a:cs typeface="Calibri"/>
                <a:sym typeface="Calibri"/>
              </a:rPr>
              <a:t>Melanie Hetrick, Tillamook County Library</a:t>
            </a:r>
            <a:br>
              <a:rPr lang="en" sz="1800">
                <a:solidFill>
                  <a:srgbClr val="000000"/>
                </a:solidFill>
                <a:latin typeface="Calibri"/>
                <a:ea typeface="Calibri"/>
                <a:cs typeface="Calibri"/>
                <a:sym typeface="Calibri"/>
              </a:rPr>
            </a:br>
            <a:r>
              <a:rPr lang="en" sz="1800">
                <a:solidFill>
                  <a:srgbClr val="000000"/>
                </a:solidFill>
                <a:latin typeface="Calibri"/>
                <a:ea typeface="Calibri"/>
                <a:cs typeface="Calibri"/>
                <a:sym typeface="Calibri"/>
              </a:rPr>
              <a:t>Kiva Liljequist, Metropolitan Learning Center (Portland)</a:t>
            </a:r>
            <a:br>
              <a:rPr lang="en" sz="1800">
                <a:solidFill>
                  <a:srgbClr val="000000"/>
                </a:solidFill>
                <a:latin typeface="Calibri"/>
                <a:ea typeface="Calibri"/>
                <a:cs typeface="Calibri"/>
                <a:sym typeface="Calibri"/>
              </a:rPr>
            </a:br>
            <a:r>
              <a:rPr lang="en" sz="1800">
                <a:solidFill>
                  <a:srgbClr val="000000"/>
                </a:solidFill>
                <a:latin typeface="Calibri"/>
                <a:ea typeface="Calibri"/>
                <a:cs typeface="Calibri"/>
                <a:sym typeface="Calibri"/>
              </a:rPr>
              <a:t>MacKenzie Ross, Beaverton City Library</a:t>
            </a:r>
          </a:p>
          <a:p>
            <a:pPr lvl="0">
              <a:spcBef>
                <a:spcPts val="0"/>
              </a:spcBef>
              <a:buNone/>
            </a:pPr>
            <a:endParaRPr/>
          </a:p>
        </p:txBody>
      </p:sp>
      <p:pic>
        <p:nvPicPr>
          <p:cNvPr id="55" name="Shape 55"/>
          <p:cNvPicPr preferRelativeResize="0"/>
          <p:nvPr/>
        </p:nvPicPr>
        <p:blipFill>
          <a:blip r:embed="rId3">
            <a:alphaModFix/>
          </a:blip>
          <a:stretch>
            <a:fillRect/>
          </a:stretch>
        </p:blipFill>
        <p:spPr>
          <a:xfrm>
            <a:off x="3200400" y="690050"/>
            <a:ext cx="2743200" cy="163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965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16" name="Shape 116"/>
          <p:cNvSpPr txBox="1">
            <a:spLocks noGrp="1"/>
          </p:cNvSpPr>
          <p:nvPr>
            <p:ph type="body" idx="1"/>
          </p:nvPr>
        </p:nvSpPr>
        <p:spPr>
          <a:xfrm>
            <a:off x="311700" y="1410725"/>
            <a:ext cx="5339100" cy="3158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Circus Mirandus</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Cassie Beasley</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 </a:t>
            </a:r>
            <a:r>
              <a:rPr lang="en" sz="1400" u="sng">
                <a:solidFill>
                  <a:srgbClr val="0000FF"/>
                </a:solidFill>
                <a:latin typeface="Calibri"/>
                <a:ea typeface="Calibri"/>
                <a:cs typeface="Calibri"/>
                <a:sym typeface="Calibri"/>
                <a:hlinkClick r:id="rId3"/>
              </a:rPr>
              <a:t>http://cassiebeasley.com/</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Read-alikes: </a:t>
            </a:r>
            <a:r>
              <a:rPr lang="en" sz="1400" i="1">
                <a:solidFill>
                  <a:schemeClr val="dk1"/>
                </a:solidFill>
                <a:latin typeface="Calibri"/>
                <a:ea typeface="Calibri"/>
                <a:cs typeface="Calibri"/>
                <a:sym typeface="Calibri"/>
              </a:rPr>
              <a:t>Unusual Chickens for the Exceptional Poultry Farmer </a:t>
            </a:r>
            <a:r>
              <a:rPr lang="en" sz="1400">
                <a:solidFill>
                  <a:schemeClr val="dk1"/>
                </a:solidFill>
                <a:latin typeface="Calibri"/>
                <a:ea typeface="Calibri"/>
                <a:cs typeface="Calibri"/>
                <a:sym typeface="Calibri"/>
              </a:rPr>
              <a:t>(Jones), </a:t>
            </a:r>
            <a:r>
              <a:rPr lang="en" sz="1400" i="1">
                <a:solidFill>
                  <a:schemeClr val="dk1"/>
                </a:solidFill>
                <a:latin typeface="Calibri"/>
                <a:ea typeface="Calibri"/>
                <a:cs typeface="Calibri"/>
                <a:sym typeface="Calibri"/>
              </a:rPr>
              <a:t>Gabriel Finley and the Raven’s Riddle (</a:t>
            </a:r>
            <a:r>
              <a:rPr lang="en" sz="1400">
                <a:solidFill>
                  <a:schemeClr val="dk1"/>
                </a:solidFill>
                <a:latin typeface="Calibri"/>
                <a:ea typeface="Calibri"/>
                <a:cs typeface="Calibri"/>
                <a:sym typeface="Calibri"/>
              </a:rPr>
              <a:t>Hagen), </a:t>
            </a:r>
            <a:r>
              <a:rPr lang="en" sz="1400" i="1">
                <a:solidFill>
                  <a:schemeClr val="dk1"/>
                </a:solidFill>
                <a:latin typeface="Calibri"/>
                <a:ea typeface="Calibri"/>
                <a:cs typeface="Calibri"/>
                <a:sym typeface="Calibri"/>
              </a:rPr>
              <a:t>Ophelia and the Marvelous Boy</a:t>
            </a:r>
            <a:r>
              <a:rPr lang="en" sz="1400">
                <a:solidFill>
                  <a:schemeClr val="dk1"/>
                </a:solidFill>
                <a:latin typeface="Calibri"/>
                <a:ea typeface="Calibri"/>
                <a:cs typeface="Calibri"/>
                <a:sym typeface="Calibri"/>
              </a:rPr>
              <a:t> (Foxlee), </a:t>
            </a:r>
            <a:r>
              <a:rPr lang="en" sz="1400" i="1">
                <a:solidFill>
                  <a:schemeClr val="dk1"/>
                </a:solidFill>
                <a:latin typeface="Calibri"/>
                <a:ea typeface="Calibri"/>
                <a:cs typeface="Calibri"/>
                <a:sym typeface="Calibri"/>
              </a:rPr>
              <a:t>Nightingale’s Nest</a:t>
            </a:r>
            <a:r>
              <a:rPr lang="en" sz="1400">
                <a:solidFill>
                  <a:schemeClr val="dk1"/>
                </a:solidFill>
                <a:latin typeface="Calibri"/>
                <a:ea typeface="Calibri"/>
                <a:cs typeface="Calibri"/>
                <a:sym typeface="Calibri"/>
              </a:rPr>
              <a:t> (Loftin)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Educator’s guide: </a:t>
            </a:r>
            <a:r>
              <a:rPr lang="en" sz="1400" u="sng">
                <a:solidFill>
                  <a:srgbClr val="0000FF"/>
                </a:solidFill>
                <a:latin typeface="Calibri"/>
                <a:ea typeface="Calibri"/>
                <a:cs typeface="Calibri"/>
                <a:sym typeface="Calibri"/>
                <a:hlinkClick r:id="rId4"/>
              </a:rPr>
              <a:t>http://www.penguin.com/wp-content/uploads/2016/04/CircusMirandus_EducatorsGuide_16_4p_FORWEB.pdf</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Next book: </a:t>
            </a:r>
            <a:r>
              <a:rPr lang="en" sz="1400" i="1">
                <a:solidFill>
                  <a:srgbClr val="000000"/>
                </a:solidFill>
                <a:latin typeface="Calibri"/>
                <a:ea typeface="Calibri"/>
                <a:cs typeface="Calibri"/>
                <a:sym typeface="Calibri"/>
              </a:rPr>
              <a:t>Tumble &amp; Blue</a:t>
            </a:r>
            <a:r>
              <a:rPr lang="en" sz="1400">
                <a:solidFill>
                  <a:srgbClr val="000000"/>
                </a:solidFill>
                <a:latin typeface="Calibri"/>
                <a:ea typeface="Calibri"/>
                <a:cs typeface="Calibri"/>
                <a:sym typeface="Calibri"/>
              </a:rPr>
              <a:t> (August 2017)</a:t>
            </a:r>
          </a:p>
          <a:p>
            <a:pPr lvl="0" rtl="0">
              <a:spcBef>
                <a:spcPts val="0"/>
              </a:spcBef>
              <a:buNone/>
            </a:pPr>
            <a:endParaRPr/>
          </a:p>
        </p:txBody>
      </p:sp>
      <p:pic>
        <p:nvPicPr>
          <p:cNvPr id="117" name="Shape 117"/>
          <p:cNvPicPr preferRelativeResize="0"/>
          <p:nvPr/>
        </p:nvPicPr>
        <p:blipFill>
          <a:blip r:embed="rId5">
            <a:alphaModFix/>
          </a:blip>
          <a:stretch>
            <a:fillRect/>
          </a:stretch>
        </p:blipFill>
        <p:spPr>
          <a:xfrm>
            <a:off x="5841450" y="531075"/>
            <a:ext cx="2990850" cy="452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9951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23" name="Shape 123"/>
          <p:cNvSpPr txBox="1">
            <a:spLocks noGrp="1"/>
          </p:cNvSpPr>
          <p:nvPr>
            <p:ph type="body" idx="1"/>
          </p:nvPr>
        </p:nvSpPr>
        <p:spPr>
          <a:xfrm>
            <a:off x="311700" y="1440125"/>
            <a:ext cx="5339100" cy="31287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My Near-Death Adventures (99% True!)</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Alison DeCamp</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0000FF"/>
                </a:solidFill>
                <a:latin typeface="Calibri"/>
                <a:ea typeface="Calibri"/>
                <a:cs typeface="Calibri"/>
                <a:sym typeface="Calibri"/>
                <a:hlinkClick r:id="rId3"/>
              </a:rPr>
              <a:t>http://www.alisondecamp.com/</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Sequel: </a:t>
            </a:r>
            <a:r>
              <a:rPr lang="en" sz="1400" i="1">
                <a:solidFill>
                  <a:srgbClr val="000000"/>
                </a:solidFill>
                <a:latin typeface="Calibri"/>
                <a:ea typeface="Calibri"/>
                <a:cs typeface="Calibri"/>
                <a:sym typeface="Calibri"/>
              </a:rPr>
              <a:t>My Near-Death Adventures: I Almost Died. Again.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Fake Mustache (Angleberger), The Willoughbys </a:t>
            </a:r>
            <a:r>
              <a:rPr lang="en" sz="1400">
                <a:solidFill>
                  <a:srgbClr val="000000"/>
                </a:solidFill>
                <a:latin typeface="Calibri"/>
                <a:ea typeface="Calibri"/>
                <a:cs typeface="Calibri"/>
                <a:sym typeface="Calibri"/>
              </a:rPr>
              <a:t>(Lowry), </a:t>
            </a:r>
            <a:r>
              <a:rPr lang="en" sz="1400" i="1">
                <a:solidFill>
                  <a:srgbClr val="000000"/>
                </a:solidFill>
                <a:latin typeface="Calibri"/>
                <a:ea typeface="Calibri"/>
                <a:cs typeface="Calibri"/>
                <a:sym typeface="Calibri"/>
              </a:rPr>
              <a:t>The Mysterious Howling </a:t>
            </a:r>
            <a:r>
              <a:rPr lang="en" sz="1400">
                <a:solidFill>
                  <a:srgbClr val="000000"/>
                </a:solidFill>
                <a:latin typeface="Calibri"/>
                <a:ea typeface="Calibri"/>
                <a:cs typeface="Calibri"/>
                <a:sym typeface="Calibri"/>
              </a:rPr>
              <a:t>(Wood)</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Discussion guide: </a:t>
            </a:r>
            <a:r>
              <a:rPr lang="en" sz="1400" u="sng">
                <a:solidFill>
                  <a:srgbClr val="0000FF"/>
                </a:solidFill>
                <a:latin typeface="Calibri"/>
                <a:ea typeface="Calibri"/>
                <a:cs typeface="Calibri"/>
                <a:sym typeface="Calibri"/>
                <a:hlinkClick r:id="rId4"/>
              </a:rPr>
              <a:t>https://www.randomhouse.com/teachers/wp-content/uploads/2016/05/MNDA_TeachersGuide.pdf</a:t>
            </a:r>
            <a:r>
              <a:rPr lang="en" sz="1400">
                <a:solidFill>
                  <a:srgbClr val="0000FF"/>
                </a:solidFill>
                <a:latin typeface="Calibri"/>
                <a:ea typeface="Calibri"/>
                <a:cs typeface="Calibri"/>
                <a:sym typeface="Calibri"/>
              </a:rPr>
              <a:t> </a:t>
            </a:r>
          </a:p>
          <a:p>
            <a:pPr lvl="0" rtl="0">
              <a:spcBef>
                <a:spcPts val="0"/>
              </a:spcBef>
              <a:buNone/>
            </a:pPr>
            <a:endParaRPr/>
          </a:p>
        </p:txBody>
      </p:sp>
      <p:pic>
        <p:nvPicPr>
          <p:cNvPr id="124" name="Shape 124"/>
          <p:cNvPicPr preferRelativeResize="0"/>
          <p:nvPr/>
        </p:nvPicPr>
        <p:blipFill>
          <a:blip r:embed="rId5">
            <a:alphaModFix/>
          </a:blip>
          <a:stretch>
            <a:fillRect/>
          </a:stretch>
        </p:blipFill>
        <p:spPr>
          <a:xfrm>
            <a:off x="5907676" y="381025"/>
            <a:ext cx="2924625" cy="438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9024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30" name="Shape 130"/>
          <p:cNvSpPr txBox="1">
            <a:spLocks noGrp="1"/>
          </p:cNvSpPr>
          <p:nvPr>
            <p:ph type="body" idx="1"/>
          </p:nvPr>
        </p:nvSpPr>
        <p:spPr>
          <a:xfrm>
            <a:off x="311700" y="1347425"/>
            <a:ext cx="5339100" cy="32214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Stella by Starlight</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Sharon M. Draper</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Charlotte Huck Award Winner for Outstanding Fiction for Children</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Parents Choice Awards Silver Medal Winner</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0000FF"/>
                </a:solidFill>
                <a:latin typeface="Calibri"/>
                <a:ea typeface="Calibri"/>
                <a:cs typeface="Calibri"/>
                <a:sym typeface="Calibri"/>
                <a:hlinkClick r:id="rId3"/>
              </a:rPr>
              <a:t>http://sharondraper.com/</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Sugar (</a:t>
            </a:r>
            <a:r>
              <a:rPr lang="en" sz="1400">
                <a:solidFill>
                  <a:srgbClr val="000000"/>
                </a:solidFill>
                <a:latin typeface="Calibri"/>
                <a:ea typeface="Calibri"/>
                <a:cs typeface="Calibri"/>
                <a:sym typeface="Calibri"/>
              </a:rPr>
              <a:t>Rhodes), </a:t>
            </a:r>
            <a:r>
              <a:rPr lang="en" sz="1400" i="1">
                <a:solidFill>
                  <a:srgbClr val="000000"/>
                </a:solidFill>
                <a:latin typeface="Calibri"/>
                <a:ea typeface="Calibri"/>
                <a:cs typeface="Calibri"/>
                <a:sym typeface="Calibri"/>
              </a:rPr>
              <a:t>The Madman of Piney Woods </a:t>
            </a:r>
            <a:r>
              <a:rPr lang="en" sz="1400">
                <a:solidFill>
                  <a:srgbClr val="000000"/>
                </a:solidFill>
                <a:latin typeface="Calibri"/>
                <a:ea typeface="Calibri"/>
                <a:cs typeface="Calibri"/>
                <a:sym typeface="Calibri"/>
              </a:rPr>
              <a:t>(Curtis), </a:t>
            </a:r>
            <a:r>
              <a:rPr lang="en" sz="1400" i="1">
                <a:solidFill>
                  <a:srgbClr val="000000"/>
                </a:solidFill>
                <a:latin typeface="Calibri"/>
                <a:ea typeface="Calibri"/>
                <a:cs typeface="Calibri"/>
                <a:sym typeface="Calibri"/>
              </a:rPr>
              <a:t>Gone Crazy in Alabama </a:t>
            </a:r>
            <a:r>
              <a:rPr lang="en" sz="1400">
                <a:solidFill>
                  <a:srgbClr val="000000"/>
                </a:solidFill>
                <a:latin typeface="Calibri"/>
                <a:ea typeface="Calibri"/>
                <a:cs typeface="Calibri"/>
                <a:sym typeface="Calibri"/>
              </a:rPr>
              <a:t>(Williams-Garcia), </a:t>
            </a:r>
            <a:r>
              <a:rPr lang="en" sz="1400" i="1">
                <a:solidFill>
                  <a:srgbClr val="000000"/>
                </a:solidFill>
                <a:latin typeface="Calibri"/>
                <a:ea typeface="Calibri"/>
                <a:cs typeface="Calibri"/>
                <a:sym typeface="Calibri"/>
              </a:rPr>
              <a:t>Full Cicada Moon</a:t>
            </a:r>
            <a:r>
              <a:rPr lang="en" sz="1400">
                <a:solidFill>
                  <a:srgbClr val="000000"/>
                </a:solidFill>
                <a:latin typeface="Calibri"/>
                <a:ea typeface="Calibri"/>
                <a:cs typeface="Calibri"/>
                <a:sym typeface="Calibri"/>
              </a:rPr>
              <a:t> (Hilton)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Study guide: </a:t>
            </a:r>
            <a:r>
              <a:rPr lang="en" sz="1400" u="sng">
                <a:solidFill>
                  <a:srgbClr val="0000FF"/>
                </a:solidFill>
                <a:latin typeface="Calibri"/>
                <a:ea typeface="Calibri"/>
                <a:cs typeface="Calibri"/>
                <a:sym typeface="Calibri"/>
                <a:hlinkClick r:id="rId4"/>
              </a:rPr>
              <a:t>http://sharondraper.com/guides.asp?id=74</a:t>
            </a:r>
            <a:r>
              <a:rPr lang="en" sz="1400">
                <a:solidFill>
                  <a:srgbClr val="0000FF"/>
                </a:solidFill>
                <a:latin typeface="Calibri"/>
                <a:ea typeface="Calibri"/>
                <a:cs typeface="Calibri"/>
                <a:sym typeface="Calibri"/>
              </a:rPr>
              <a:t> </a:t>
            </a:r>
          </a:p>
          <a:p>
            <a:pPr lvl="0" rtl="0">
              <a:spcBef>
                <a:spcPts val="0"/>
              </a:spcBef>
              <a:buNone/>
            </a:pPr>
            <a:endParaRPr sz="1400">
              <a:latin typeface="Calibri"/>
              <a:ea typeface="Calibri"/>
              <a:cs typeface="Calibri"/>
              <a:sym typeface="Calibri"/>
            </a:endParaRPr>
          </a:p>
        </p:txBody>
      </p:sp>
      <p:pic>
        <p:nvPicPr>
          <p:cNvPr id="131" name="Shape 131" descr="Stella by Starlight"/>
          <p:cNvPicPr preferRelativeResize="0"/>
          <p:nvPr/>
        </p:nvPicPr>
        <p:blipFill>
          <a:blip r:embed="rId5">
            <a:alphaModFix/>
          </a:blip>
          <a:stretch>
            <a:fillRect/>
          </a:stretch>
        </p:blipFill>
        <p:spPr>
          <a:xfrm>
            <a:off x="5812875" y="309562"/>
            <a:ext cx="3019425" cy="4524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10521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37" name="Shape 137"/>
          <p:cNvSpPr txBox="1">
            <a:spLocks noGrp="1"/>
          </p:cNvSpPr>
          <p:nvPr>
            <p:ph type="body" idx="1"/>
          </p:nvPr>
        </p:nvSpPr>
        <p:spPr>
          <a:xfrm>
            <a:off x="311700" y="1497125"/>
            <a:ext cx="5339100" cy="30717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George</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Alex Gino</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Stonewall Book Award for Children’s</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Goodreads Choice Award Nominee for Middle Grade and Children’s</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Charlotte Huck Award for Outstanding Fiction for Children</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 </a:t>
            </a:r>
            <a:r>
              <a:rPr lang="en" sz="1400" u="sng">
                <a:solidFill>
                  <a:srgbClr val="0000FF"/>
                </a:solidFill>
                <a:latin typeface="Calibri"/>
                <a:ea typeface="Calibri"/>
                <a:cs typeface="Calibri"/>
                <a:sym typeface="Calibri"/>
                <a:hlinkClick r:id="rId3"/>
              </a:rPr>
              <a:t>http://www.alexgino.com/</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Read-alikes: </a:t>
            </a:r>
            <a:r>
              <a:rPr lang="en" sz="1400" i="1">
                <a:solidFill>
                  <a:schemeClr val="dk1"/>
                </a:solidFill>
                <a:latin typeface="Calibri"/>
                <a:ea typeface="Calibri"/>
                <a:cs typeface="Calibri"/>
                <a:sym typeface="Calibri"/>
              </a:rPr>
              <a:t>Gracefully Grayson </a:t>
            </a:r>
            <a:r>
              <a:rPr lang="en" sz="1400">
                <a:solidFill>
                  <a:schemeClr val="dk1"/>
                </a:solidFill>
                <a:latin typeface="Calibri"/>
                <a:ea typeface="Calibri"/>
                <a:cs typeface="Calibri"/>
                <a:sym typeface="Calibri"/>
              </a:rPr>
              <a:t>(Polonsky)</a:t>
            </a:r>
            <a:r>
              <a:rPr lang="en" sz="1400" i="1">
                <a:solidFill>
                  <a:schemeClr val="dk1"/>
                </a:solidFill>
                <a:latin typeface="Calibri"/>
                <a:ea typeface="Calibri"/>
                <a:cs typeface="Calibri"/>
                <a:sym typeface="Calibri"/>
              </a:rPr>
              <a:t>, Better Nate Than Ever </a:t>
            </a:r>
            <a:r>
              <a:rPr lang="en" sz="1400">
                <a:solidFill>
                  <a:schemeClr val="dk1"/>
                </a:solidFill>
                <a:latin typeface="Calibri"/>
                <a:ea typeface="Calibri"/>
                <a:cs typeface="Calibri"/>
                <a:sym typeface="Calibri"/>
              </a:rPr>
              <a:t>(Federle)</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Human Rights Campaign: Transgender Children and Youth: </a:t>
            </a:r>
            <a:r>
              <a:rPr lang="en" sz="1400" u="sng">
                <a:solidFill>
                  <a:srgbClr val="0000FF"/>
                </a:solidFill>
                <a:latin typeface="Calibri"/>
                <a:ea typeface="Calibri"/>
                <a:cs typeface="Calibri"/>
                <a:sym typeface="Calibri"/>
                <a:hlinkClick r:id="rId4"/>
              </a:rPr>
              <a:t>http://www.hrc.org/explore/topic/transgender-children-youth</a:t>
            </a:r>
            <a:r>
              <a:rPr lang="en" sz="1400">
                <a:solidFill>
                  <a:srgbClr val="0000FF"/>
                </a:solidFill>
                <a:latin typeface="Calibri"/>
                <a:ea typeface="Calibri"/>
                <a:cs typeface="Calibri"/>
                <a:sym typeface="Calibri"/>
              </a:rPr>
              <a:t> </a:t>
            </a:r>
          </a:p>
          <a:p>
            <a:pPr lvl="0">
              <a:spcBef>
                <a:spcPts val="0"/>
              </a:spcBef>
              <a:buNone/>
            </a:pPr>
            <a:endParaRPr/>
          </a:p>
        </p:txBody>
      </p:sp>
      <p:pic>
        <p:nvPicPr>
          <p:cNvPr id="138" name="Shape 138"/>
          <p:cNvPicPr preferRelativeResize="0"/>
          <p:nvPr/>
        </p:nvPicPr>
        <p:blipFill>
          <a:blip r:embed="rId5">
            <a:alphaModFix/>
          </a:blip>
          <a:stretch>
            <a:fillRect/>
          </a:stretch>
        </p:blipFill>
        <p:spPr>
          <a:xfrm>
            <a:off x="5812862" y="309550"/>
            <a:ext cx="3019425" cy="4524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965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44" name="Shape 144"/>
          <p:cNvSpPr txBox="1">
            <a:spLocks noGrp="1"/>
          </p:cNvSpPr>
          <p:nvPr>
            <p:ph type="body" idx="1"/>
          </p:nvPr>
        </p:nvSpPr>
        <p:spPr>
          <a:xfrm>
            <a:off x="311700" y="1410725"/>
            <a:ext cx="5339100" cy="3158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Fish in a Tree</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Lynda Mullaly Hunt</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Schneider Family Book Award for Middle School</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 </a:t>
            </a:r>
            <a:r>
              <a:rPr lang="en" sz="1400" u="sng">
                <a:solidFill>
                  <a:srgbClr val="0000FF"/>
                </a:solidFill>
                <a:latin typeface="Calibri"/>
                <a:ea typeface="Calibri"/>
                <a:cs typeface="Calibri"/>
                <a:sym typeface="Calibri"/>
                <a:hlinkClick r:id="rId3"/>
              </a:rPr>
              <a:t>http://www.lyndamullalyhunt.com/</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Read-alikes: </a:t>
            </a:r>
            <a:r>
              <a:rPr lang="en" sz="1400" i="1">
                <a:solidFill>
                  <a:schemeClr val="dk1"/>
                </a:solidFill>
                <a:latin typeface="Calibri"/>
                <a:ea typeface="Calibri"/>
                <a:cs typeface="Calibri"/>
                <a:sym typeface="Calibri"/>
              </a:rPr>
              <a:t>Absolutely Almost</a:t>
            </a:r>
            <a:r>
              <a:rPr lang="en" sz="1400">
                <a:solidFill>
                  <a:schemeClr val="dk1"/>
                </a:solidFill>
                <a:latin typeface="Calibri"/>
                <a:ea typeface="Calibri"/>
                <a:cs typeface="Calibri"/>
                <a:sym typeface="Calibri"/>
              </a:rPr>
              <a:t> (Graff), </a:t>
            </a:r>
            <a:r>
              <a:rPr lang="en" sz="1400" i="1">
                <a:solidFill>
                  <a:schemeClr val="dk1"/>
                </a:solidFill>
                <a:latin typeface="Calibri"/>
                <a:ea typeface="Calibri"/>
                <a:cs typeface="Calibri"/>
                <a:sym typeface="Calibri"/>
              </a:rPr>
              <a:t>Stella By Starlight </a:t>
            </a:r>
            <a:r>
              <a:rPr lang="en" sz="1400">
                <a:solidFill>
                  <a:schemeClr val="dk1"/>
                </a:solidFill>
                <a:latin typeface="Calibri"/>
                <a:ea typeface="Calibri"/>
                <a:cs typeface="Calibri"/>
                <a:sym typeface="Calibri"/>
              </a:rPr>
              <a:t>(Draper), </a:t>
            </a:r>
            <a:r>
              <a:rPr lang="en" sz="1400" i="1">
                <a:solidFill>
                  <a:schemeClr val="dk1"/>
                </a:solidFill>
                <a:latin typeface="Calibri"/>
                <a:ea typeface="Calibri"/>
                <a:cs typeface="Calibri"/>
                <a:sym typeface="Calibri"/>
              </a:rPr>
              <a:t>A Handful of Stars </a:t>
            </a:r>
            <a:r>
              <a:rPr lang="en" sz="1400">
                <a:solidFill>
                  <a:schemeClr val="dk1"/>
                </a:solidFill>
                <a:latin typeface="Calibri"/>
                <a:ea typeface="Calibri"/>
                <a:cs typeface="Calibri"/>
                <a:sym typeface="Calibri"/>
              </a:rPr>
              <a:t>(Lord)</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Educator’s guide: </a:t>
            </a:r>
            <a:r>
              <a:rPr lang="en" sz="1400" u="sng">
                <a:solidFill>
                  <a:srgbClr val="0000FF"/>
                </a:solidFill>
                <a:latin typeface="Calibri"/>
                <a:ea typeface="Calibri"/>
                <a:cs typeface="Calibri"/>
                <a:sym typeface="Calibri"/>
                <a:hlinkClick r:id="rId4"/>
              </a:rPr>
              <a:t>http://www.penguin.com/static/images/yr/pdf/FishInATree_lessonplans_Final_LR.pdf</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Next book: </a:t>
            </a:r>
            <a:r>
              <a:rPr lang="en" sz="1400" i="1">
                <a:solidFill>
                  <a:srgbClr val="000000"/>
                </a:solidFill>
                <a:latin typeface="Calibri"/>
                <a:ea typeface="Calibri"/>
                <a:cs typeface="Calibri"/>
                <a:sym typeface="Calibri"/>
              </a:rPr>
              <a:t>Out of Order</a:t>
            </a:r>
            <a:r>
              <a:rPr lang="en" sz="1400">
                <a:solidFill>
                  <a:srgbClr val="000000"/>
                </a:solidFill>
                <a:latin typeface="Calibri"/>
                <a:ea typeface="Calibri"/>
                <a:cs typeface="Calibri"/>
                <a:sym typeface="Calibri"/>
              </a:rPr>
              <a:t> (2018)</a:t>
            </a:r>
          </a:p>
          <a:p>
            <a:pPr lvl="0" rtl="0">
              <a:spcBef>
                <a:spcPts val="0"/>
              </a:spcBef>
              <a:buNone/>
            </a:pPr>
            <a:endParaRPr/>
          </a:p>
        </p:txBody>
      </p:sp>
      <p:pic>
        <p:nvPicPr>
          <p:cNvPr id="145" name="Shape 145"/>
          <p:cNvPicPr preferRelativeResize="0"/>
          <p:nvPr/>
        </p:nvPicPr>
        <p:blipFill>
          <a:blip r:embed="rId5">
            <a:alphaModFix/>
          </a:blip>
          <a:stretch>
            <a:fillRect/>
          </a:stretch>
        </p:blipFill>
        <p:spPr>
          <a:xfrm>
            <a:off x="5995851" y="431037"/>
            <a:ext cx="2836450" cy="4281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9633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51" name="Shape 151"/>
          <p:cNvSpPr txBox="1">
            <a:spLocks noGrp="1"/>
          </p:cNvSpPr>
          <p:nvPr>
            <p:ph type="body" idx="1"/>
          </p:nvPr>
        </p:nvSpPr>
        <p:spPr>
          <a:xfrm>
            <a:off x="311700" y="1408325"/>
            <a:ext cx="5339100" cy="31605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Roller Girl</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Victoria Jamieson</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Newbery Honor</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Oregon Spirit Book Award for Graphic Novel</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a:t>
            </a:r>
            <a:r>
              <a:rPr lang="en" sz="1400">
                <a:solidFill>
                  <a:srgbClr val="0000FF"/>
                </a:solidFill>
                <a:latin typeface="Calibri"/>
                <a:ea typeface="Calibri"/>
                <a:cs typeface="Calibri"/>
                <a:sym typeface="Calibri"/>
              </a:rPr>
              <a:t> </a:t>
            </a:r>
            <a:r>
              <a:rPr lang="en" sz="1400" u="sng">
                <a:solidFill>
                  <a:srgbClr val="0000FF"/>
                </a:solidFill>
                <a:latin typeface="Calibri"/>
                <a:ea typeface="Calibri"/>
                <a:cs typeface="Calibri"/>
                <a:sym typeface="Calibri"/>
                <a:hlinkClick r:id="rId3"/>
              </a:rPr>
              <a:t>http://www.victoriajamieson.com/</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Read-alikes: </a:t>
            </a:r>
            <a:r>
              <a:rPr lang="en" sz="1400" i="1">
                <a:solidFill>
                  <a:schemeClr val="dk1"/>
                </a:solidFill>
                <a:latin typeface="Calibri"/>
                <a:ea typeface="Calibri"/>
                <a:cs typeface="Calibri"/>
                <a:sym typeface="Calibri"/>
              </a:rPr>
              <a:t>Sunny Side Up </a:t>
            </a:r>
            <a:r>
              <a:rPr lang="en" sz="1400">
                <a:solidFill>
                  <a:schemeClr val="dk1"/>
                </a:solidFill>
                <a:latin typeface="Calibri"/>
                <a:ea typeface="Calibri"/>
                <a:cs typeface="Calibri"/>
                <a:sym typeface="Calibri"/>
              </a:rPr>
              <a:t>(Holm), </a:t>
            </a:r>
            <a:r>
              <a:rPr lang="en" sz="1400" i="1">
                <a:solidFill>
                  <a:schemeClr val="dk1"/>
                </a:solidFill>
                <a:latin typeface="Calibri"/>
                <a:ea typeface="Calibri"/>
                <a:cs typeface="Calibri"/>
                <a:sym typeface="Calibri"/>
              </a:rPr>
              <a:t>El Deafo </a:t>
            </a:r>
            <a:r>
              <a:rPr lang="en" sz="1400">
                <a:solidFill>
                  <a:schemeClr val="dk1"/>
                </a:solidFill>
                <a:latin typeface="Calibri"/>
                <a:ea typeface="Calibri"/>
                <a:cs typeface="Calibri"/>
                <a:sym typeface="Calibri"/>
              </a:rPr>
              <a:t>(Bell), </a:t>
            </a:r>
            <a:r>
              <a:rPr lang="en" sz="1400" i="1">
                <a:solidFill>
                  <a:schemeClr val="dk1"/>
                </a:solidFill>
                <a:latin typeface="Calibri"/>
                <a:ea typeface="Calibri"/>
                <a:cs typeface="Calibri"/>
                <a:sym typeface="Calibri"/>
              </a:rPr>
              <a:t>Smile </a:t>
            </a:r>
            <a:r>
              <a:rPr lang="en" sz="1400">
                <a:solidFill>
                  <a:schemeClr val="dk1"/>
                </a:solidFill>
                <a:latin typeface="Calibri"/>
                <a:ea typeface="Calibri"/>
                <a:cs typeface="Calibri"/>
                <a:sym typeface="Calibri"/>
              </a:rPr>
              <a:t>and </a:t>
            </a:r>
            <a:r>
              <a:rPr lang="en" sz="1400" i="1">
                <a:solidFill>
                  <a:schemeClr val="dk1"/>
                </a:solidFill>
                <a:latin typeface="Calibri"/>
                <a:ea typeface="Calibri"/>
                <a:cs typeface="Calibri"/>
                <a:sym typeface="Calibri"/>
              </a:rPr>
              <a:t>Sisters </a:t>
            </a:r>
            <a:r>
              <a:rPr lang="en" sz="1400">
                <a:solidFill>
                  <a:schemeClr val="dk1"/>
                </a:solidFill>
                <a:latin typeface="Calibri"/>
                <a:ea typeface="Calibri"/>
                <a:cs typeface="Calibri"/>
                <a:sym typeface="Calibri"/>
              </a:rPr>
              <a:t>(Telgemeier)</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Next book: </a:t>
            </a:r>
            <a:r>
              <a:rPr lang="en" sz="1400" i="1">
                <a:solidFill>
                  <a:schemeClr val="dk1"/>
                </a:solidFill>
                <a:latin typeface="Calibri"/>
                <a:ea typeface="Calibri"/>
                <a:cs typeface="Calibri"/>
                <a:sym typeface="Calibri"/>
              </a:rPr>
              <a:t>All’s Faire in Middle School</a:t>
            </a:r>
            <a:r>
              <a:rPr lang="en" sz="1400">
                <a:solidFill>
                  <a:schemeClr val="dk1"/>
                </a:solidFill>
                <a:latin typeface="Calibri"/>
                <a:ea typeface="Calibri"/>
                <a:cs typeface="Calibri"/>
                <a:sym typeface="Calibri"/>
              </a:rPr>
              <a:t> (September 2017)</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Fun fact: Local author who lives in Portland!</a:t>
            </a:r>
          </a:p>
          <a:p>
            <a:pPr lvl="0" rtl="0">
              <a:spcBef>
                <a:spcPts val="0"/>
              </a:spcBef>
              <a:buNone/>
            </a:pPr>
            <a:endParaRPr/>
          </a:p>
        </p:txBody>
      </p:sp>
      <p:pic>
        <p:nvPicPr>
          <p:cNvPr id="152" name="Shape 152"/>
          <p:cNvPicPr preferRelativeResize="0"/>
          <p:nvPr/>
        </p:nvPicPr>
        <p:blipFill>
          <a:blip r:embed="rId4">
            <a:alphaModFix/>
          </a:blip>
          <a:stretch>
            <a:fillRect/>
          </a:stretch>
        </p:blipFill>
        <p:spPr>
          <a:xfrm>
            <a:off x="5841450" y="309550"/>
            <a:ext cx="2990850" cy="452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9510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58" name="Shape 158"/>
          <p:cNvSpPr txBox="1">
            <a:spLocks noGrp="1"/>
          </p:cNvSpPr>
          <p:nvPr>
            <p:ph type="body" idx="1"/>
          </p:nvPr>
        </p:nvSpPr>
        <p:spPr>
          <a:xfrm>
            <a:off x="311700" y="1396025"/>
            <a:ext cx="5339100" cy="31728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Unusual Chickens for the Exceptional Poultry Farmer</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Kelly Jones</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Dorothy Canfield Fisher Book Award Nominee</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Georgia Children’s Book Award Finalist</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 </a:t>
            </a:r>
            <a:r>
              <a:rPr lang="en" sz="1400" u="sng">
                <a:solidFill>
                  <a:srgbClr val="0000FF"/>
                </a:solidFill>
                <a:latin typeface="Calibri"/>
                <a:ea typeface="Calibri"/>
                <a:cs typeface="Calibri"/>
                <a:sym typeface="Calibri"/>
                <a:hlinkClick r:id="rId3"/>
              </a:rPr>
              <a:t>http://curiosityjones.net/</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Read-alikes: </a:t>
            </a:r>
            <a:r>
              <a:rPr lang="en" sz="1400" i="1">
                <a:solidFill>
                  <a:schemeClr val="dk1"/>
                </a:solidFill>
                <a:latin typeface="Calibri"/>
                <a:ea typeface="Calibri"/>
                <a:cs typeface="Calibri"/>
                <a:sym typeface="Calibri"/>
              </a:rPr>
              <a:t>Everything on a Waffle</a:t>
            </a:r>
            <a:r>
              <a:rPr lang="en" sz="1400">
                <a:solidFill>
                  <a:schemeClr val="dk1"/>
                </a:solidFill>
                <a:latin typeface="Calibri"/>
                <a:ea typeface="Calibri"/>
                <a:cs typeface="Calibri"/>
                <a:sym typeface="Calibri"/>
              </a:rPr>
              <a:t> (Horvath), </a:t>
            </a:r>
            <a:r>
              <a:rPr lang="en" sz="1400" i="1">
                <a:solidFill>
                  <a:schemeClr val="dk1"/>
                </a:solidFill>
                <a:latin typeface="Calibri"/>
                <a:ea typeface="Calibri"/>
                <a:cs typeface="Calibri"/>
                <a:sym typeface="Calibri"/>
              </a:rPr>
              <a:t>Fantastic Mr. Fox </a:t>
            </a:r>
            <a:r>
              <a:rPr lang="en" sz="1400">
                <a:solidFill>
                  <a:schemeClr val="dk1"/>
                </a:solidFill>
                <a:latin typeface="Calibri"/>
                <a:ea typeface="Calibri"/>
                <a:cs typeface="Calibri"/>
                <a:sym typeface="Calibri"/>
              </a:rPr>
              <a:t>and </a:t>
            </a:r>
            <a:r>
              <a:rPr lang="en" sz="1400" i="1">
                <a:solidFill>
                  <a:schemeClr val="dk1"/>
                </a:solidFill>
                <a:latin typeface="Calibri"/>
                <a:ea typeface="Calibri"/>
                <a:cs typeface="Calibri"/>
                <a:sym typeface="Calibri"/>
              </a:rPr>
              <a:t>Matilda </a:t>
            </a:r>
            <a:r>
              <a:rPr lang="en" sz="1400">
                <a:solidFill>
                  <a:schemeClr val="dk1"/>
                </a:solidFill>
                <a:latin typeface="Calibri"/>
                <a:ea typeface="Calibri"/>
                <a:cs typeface="Calibri"/>
                <a:sym typeface="Calibri"/>
              </a:rPr>
              <a:t>(Dahl), </a:t>
            </a:r>
            <a:r>
              <a:rPr lang="en" sz="1400" i="1">
                <a:solidFill>
                  <a:schemeClr val="dk1"/>
                </a:solidFill>
                <a:latin typeface="Calibri"/>
                <a:ea typeface="Calibri"/>
                <a:cs typeface="Calibri"/>
                <a:sym typeface="Calibri"/>
              </a:rPr>
              <a:t>The Star of Kazan </a:t>
            </a:r>
            <a:r>
              <a:rPr lang="en" sz="1400">
                <a:solidFill>
                  <a:schemeClr val="dk1"/>
                </a:solidFill>
                <a:latin typeface="Calibri"/>
                <a:ea typeface="Calibri"/>
                <a:cs typeface="Calibri"/>
                <a:sym typeface="Calibri"/>
              </a:rPr>
              <a:t>(Ibbotson)</a:t>
            </a:r>
          </a:p>
          <a:p>
            <a:pPr lvl="0" rtl="0">
              <a:spcBef>
                <a:spcPts val="0"/>
              </a:spcBef>
              <a:buNone/>
            </a:pPr>
            <a:endParaRPr/>
          </a:p>
        </p:txBody>
      </p:sp>
      <p:pic>
        <p:nvPicPr>
          <p:cNvPr id="159" name="Shape 159"/>
          <p:cNvPicPr preferRelativeResize="0"/>
          <p:nvPr/>
        </p:nvPicPr>
        <p:blipFill>
          <a:blip r:embed="rId4">
            <a:alphaModFix/>
          </a:blip>
          <a:stretch>
            <a:fillRect/>
          </a:stretch>
        </p:blipFill>
        <p:spPr>
          <a:xfrm>
            <a:off x="5892976" y="402512"/>
            <a:ext cx="2939324" cy="4338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165" name="Shape 165"/>
          <p:cNvSpPr txBox="1">
            <a:spLocks noGrp="1"/>
          </p:cNvSpPr>
          <p:nvPr>
            <p:ph type="body" idx="1"/>
          </p:nvPr>
        </p:nvSpPr>
        <p:spPr>
          <a:xfrm>
            <a:off x="311700" y="1017725"/>
            <a:ext cx="5339100" cy="41259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dirty="0">
                <a:solidFill>
                  <a:srgbClr val="000000"/>
                </a:solidFill>
                <a:latin typeface="Calibri"/>
                <a:ea typeface="Calibri"/>
                <a:cs typeface="Calibri"/>
                <a:sym typeface="Calibri"/>
              </a:rPr>
              <a:t>The War That Saved My Life</a:t>
            </a:r>
            <a:r>
              <a:rPr lang="en" sz="3000" dirty="0">
                <a:solidFill>
                  <a:srgbClr val="000000"/>
                </a:solidFill>
                <a:latin typeface="Calibri"/>
                <a:ea typeface="Calibri"/>
                <a:cs typeface="Calibri"/>
                <a:sym typeface="Calibri"/>
              </a:rPr>
              <a:t/>
            </a:r>
            <a:br>
              <a:rPr lang="en" sz="3000" dirty="0">
                <a:solidFill>
                  <a:srgbClr val="000000"/>
                </a:solidFill>
                <a:latin typeface="Calibri"/>
                <a:ea typeface="Calibri"/>
                <a:cs typeface="Calibri"/>
                <a:sym typeface="Calibri"/>
              </a:rPr>
            </a:br>
            <a:r>
              <a:rPr lang="en" dirty="0">
                <a:solidFill>
                  <a:srgbClr val="000000"/>
                </a:solidFill>
                <a:latin typeface="Calibri"/>
                <a:ea typeface="Calibri"/>
                <a:cs typeface="Calibri"/>
                <a:sym typeface="Calibri"/>
              </a:rPr>
              <a:t>Kimberly Brubaker Bradley</a:t>
            </a:r>
          </a:p>
          <a:p>
            <a:pPr lvl="0" rtl="0">
              <a:lnSpc>
                <a:spcPct val="100000"/>
              </a:lnSpc>
              <a:spcBef>
                <a:spcPts val="0"/>
              </a:spcBef>
              <a:buClr>
                <a:schemeClr val="dk1"/>
              </a:buClr>
              <a:buSzPct val="78571"/>
              <a:buFont typeface="Arial"/>
              <a:buNone/>
            </a:pPr>
            <a:r>
              <a:rPr lang="en" sz="1400" dirty="0">
                <a:solidFill>
                  <a:schemeClr val="dk1"/>
                </a:solidFill>
                <a:latin typeface="Calibri"/>
                <a:ea typeface="Calibri"/>
                <a:cs typeface="Calibri"/>
                <a:sym typeface="Calibri"/>
              </a:rPr>
              <a:t>⧫ Newbery Medal Honor</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E.B. White Read Aloud Award Honor</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a:t>
            </a:r>
            <a:r>
              <a:rPr lang="en" sz="1400" dirty="0" smtClean="0">
                <a:solidFill>
                  <a:schemeClr val="dk1"/>
                </a:solidFill>
                <a:latin typeface="Calibri"/>
                <a:ea typeface="Calibri"/>
                <a:cs typeface="Calibri"/>
                <a:sym typeface="Calibri"/>
              </a:rPr>
              <a:t>2017-2018 Oregon Battle of the Books</a:t>
            </a:r>
            <a:endParaRPr lang="en" sz="1400" dirty="0">
              <a:solidFill>
                <a:schemeClr val="dk1"/>
              </a:solidFill>
              <a:latin typeface="Calibri"/>
              <a:ea typeface="Calibri"/>
              <a:cs typeface="Calibri"/>
              <a:sym typeface="Calibri"/>
            </a:endParaRPr>
          </a:p>
          <a:p>
            <a:pPr lvl="0" rtl="0">
              <a:lnSpc>
                <a:spcPct val="100000"/>
              </a:lnSpc>
              <a:spcBef>
                <a:spcPts val="0"/>
              </a:spcBef>
              <a:buClr>
                <a:schemeClr val="dk1"/>
              </a:buClr>
              <a:buSzPct val="78571"/>
              <a:buFont typeface="Arial"/>
              <a:buNone/>
            </a:pPr>
            <a:r>
              <a:rPr lang="en" sz="1400" dirty="0">
                <a:solidFill>
                  <a:schemeClr val="dk1"/>
                </a:solidFill>
                <a:latin typeface="Calibri"/>
                <a:ea typeface="Calibri"/>
                <a:cs typeface="Calibri"/>
                <a:sym typeface="Calibri"/>
              </a:rPr>
              <a:t>Author website: </a:t>
            </a:r>
            <a:r>
              <a:rPr lang="en" sz="1400" u="sng" dirty="0">
                <a:solidFill>
                  <a:srgbClr val="FF0000"/>
                </a:solidFill>
                <a:latin typeface="Calibri"/>
                <a:ea typeface="Calibri"/>
                <a:cs typeface="Calibri"/>
                <a:sym typeface="Calibri"/>
                <a:hlinkClick r:id="rId3"/>
              </a:rPr>
              <a:t>http://www.kimberlybrubakerbradley.com/</a:t>
            </a:r>
          </a:p>
          <a:p>
            <a:pPr lvl="0" rtl="0">
              <a:lnSpc>
                <a:spcPct val="100000"/>
              </a:lnSpc>
              <a:spcBef>
                <a:spcPts val="0"/>
              </a:spcBef>
              <a:buClr>
                <a:schemeClr val="dk1"/>
              </a:buClr>
              <a:buSzPct val="78571"/>
              <a:buFont typeface="Arial"/>
              <a:buNone/>
            </a:pPr>
            <a:r>
              <a:rPr lang="en" sz="1400" dirty="0">
                <a:solidFill>
                  <a:schemeClr val="dk1"/>
                </a:solidFill>
                <a:latin typeface="Calibri"/>
                <a:ea typeface="Calibri"/>
                <a:cs typeface="Calibri"/>
                <a:sym typeface="Calibri"/>
              </a:rPr>
              <a:t>Read-alikes: </a:t>
            </a:r>
            <a:r>
              <a:rPr lang="en" sz="1400" i="1" dirty="0">
                <a:solidFill>
                  <a:schemeClr val="dk1"/>
                </a:solidFill>
                <a:latin typeface="Calibri"/>
                <a:ea typeface="Calibri"/>
                <a:cs typeface="Calibri"/>
                <a:sym typeface="Calibri"/>
              </a:rPr>
              <a:t>Number the Stars</a:t>
            </a:r>
            <a:r>
              <a:rPr lang="en" sz="1400" dirty="0">
                <a:solidFill>
                  <a:schemeClr val="dk1"/>
                </a:solidFill>
                <a:latin typeface="Calibri"/>
                <a:ea typeface="Calibri"/>
                <a:cs typeface="Calibri"/>
                <a:sym typeface="Calibri"/>
              </a:rPr>
              <a:t> (Lowry), </a:t>
            </a:r>
            <a:r>
              <a:rPr lang="en" sz="1400" i="1" dirty="0">
                <a:solidFill>
                  <a:schemeClr val="dk1"/>
                </a:solidFill>
                <a:latin typeface="Calibri"/>
                <a:ea typeface="Calibri"/>
                <a:cs typeface="Calibri"/>
                <a:sym typeface="Calibri"/>
              </a:rPr>
              <a:t>Wolf Hollow</a:t>
            </a:r>
            <a:r>
              <a:rPr lang="en" sz="1400" dirty="0">
                <a:solidFill>
                  <a:schemeClr val="dk1"/>
                </a:solidFill>
                <a:latin typeface="Calibri"/>
                <a:ea typeface="Calibri"/>
                <a:cs typeface="Calibri"/>
                <a:sym typeface="Calibri"/>
              </a:rPr>
              <a:t> (Wolk), </a:t>
            </a:r>
            <a:r>
              <a:rPr lang="en" sz="1400" i="1" dirty="0">
                <a:solidFill>
                  <a:schemeClr val="dk1"/>
                </a:solidFill>
                <a:latin typeface="Calibri"/>
                <a:ea typeface="Calibri"/>
                <a:cs typeface="Calibri"/>
                <a:sym typeface="Calibri"/>
              </a:rPr>
              <a:t>Chasing Secrets </a:t>
            </a:r>
            <a:r>
              <a:rPr lang="en" sz="1400" dirty="0">
                <a:solidFill>
                  <a:schemeClr val="dk1"/>
                </a:solidFill>
                <a:latin typeface="Calibri"/>
                <a:ea typeface="Calibri"/>
                <a:cs typeface="Calibri"/>
                <a:sym typeface="Calibri"/>
              </a:rPr>
              <a:t>(Choldenko)</a:t>
            </a:r>
          </a:p>
          <a:p>
            <a:pPr lvl="0" rtl="0">
              <a:lnSpc>
                <a:spcPct val="100000"/>
              </a:lnSpc>
              <a:spcBef>
                <a:spcPts val="0"/>
              </a:spcBef>
              <a:buClr>
                <a:schemeClr val="dk1"/>
              </a:buClr>
              <a:buSzPct val="78571"/>
              <a:buFont typeface="Arial"/>
              <a:buNone/>
            </a:pPr>
            <a:r>
              <a:rPr lang="en" sz="1400" dirty="0">
                <a:solidFill>
                  <a:schemeClr val="dk1"/>
                </a:solidFill>
                <a:latin typeface="Calibri"/>
                <a:ea typeface="Calibri"/>
                <a:cs typeface="Calibri"/>
                <a:sym typeface="Calibri"/>
              </a:rPr>
              <a:t>Rumored sequel: </a:t>
            </a:r>
            <a:r>
              <a:rPr lang="en" sz="1400" i="1" dirty="0">
                <a:solidFill>
                  <a:schemeClr val="dk1"/>
                </a:solidFill>
                <a:latin typeface="Calibri"/>
                <a:ea typeface="Calibri"/>
                <a:cs typeface="Calibri"/>
                <a:sym typeface="Calibri"/>
              </a:rPr>
              <a:t>The War I Finally Won</a:t>
            </a: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Educator’s guide: </a:t>
            </a:r>
            <a:r>
              <a:rPr lang="en" sz="1400" u="sng" dirty="0">
                <a:solidFill>
                  <a:srgbClr val="FF0000"/>
                </a:solidFill>
                <a:latin typeface="Calibri"/>
                <a:ea typeface="Calibri"/>
                <a:cs typeface="Calibri"/>
                <a:sym typeface="Calibri"/>
                <a:hlinkClick r:id="rId4"/>
              </a:rPr>
              <a:t>http://www.penguin.com/wp-content/uploads/2015/03/WarThatSavedMyLife_Guide_15_4p_LR.pdf</a:t>
            </a:r>
            <a:r>
              <a:rPr lang="en" sz="1400" dirty="0">
                <a:solidFill>
                  <a:srgbClr val="FF0000"/>
                </a:solidFill>
                <a:latin typeface="Calibri"/>
                <a:ea typeface="Calibri"/>
                <a:cs typeface="Calibri"/>
                <a:sym typeface="Calibri"/>
              </a:rPr>
              <a:t> </a:t>
            </a:r>
          </a:p>
          <a:p>
            <a:pPr lvl="0" rtl="0">
              <a:spcBef>
                <a:spcPts val="0"/>
              </a:spcBef>
              <a:buNone/>
            </a:pPr>
            <a:endParaRPr dirty="0"/>
          </a:p>
        </p:txBody>
      </p:sp>
      <p:pic>
        <p:nvPicPr>
          <p:cNvPr id="166" name="Shape 166" descr="The War that Saved My Life"/>
          <p:cNvPicPr preferRelativeResize="0"/>
          <p:nvPr/>
        </p:nvPicPr>
        <p:blipFill>
          <a:blip r:embed="rId5">
            <a:alphaModFix/>
          </a:blip>
          <a:stretch>
            <a:fillRect/>
          </a:stretch>
        </p:blipFill>
        <p:spPr>
          <a:xfrm>
            <a:off x="5841450" y="309562"/>
            <a:ext cx="2990850" cy="4524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172" name="Shape 172"/>
          <p:cNvSpPr txBox="1">
            <a:spLocks noGrp="1"/>
          </p:cNvSpPr>
          <p:nvPr>
            <p:ph type="body" idx="1"/>
          </p:nvPr>
        </p:nvSpPr>
        <p:spPr>
          <a:xfrm>
            <a:off x="311700" y="1017725"/>
            <a:ext cx="5339100" cy="3551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dirty="0">
                <a:solidFill>
                  <a:srgbClr val="000000"/>
                </a:solidFill>
                <a:latin typeface="Calibri"/>
                <a:ea typeface="Calibri"/>
                <a:cs typeface="Calibri"/>
                <a:sym typeface="Calibri"/>
              </a:rPr>
              <a:t>Lost in the Sun</a:t>
            </a:r>
            <a:r>
              <a:rPr lang="en" sz="3000" dirty="0">
                <a:solidFill>
                  <a:srgbClr val="000000"/>
                </a:solidFill>
                <a:latin typeface="Calibri"/>
                <a:ea typeface="Calibri"/>
                <a:cs typeface="Calibri"/>
                <a:sym typeface="Calibri"/>
              </a:rPr>
              <a:t/>
            </a:r>
            <a:br>
              <a:rPr lang="en" sz="3000" dirty="0">
                <a:solidFill>
                  <a:srgbClr val="000000"/>
                </a:solidFill>
                <a:latin typeface="Calibri"/>
                <a:ea typeface="Calibri"/>
                <a:cs typeface="Calibri"/>
                <a:sym typeface="Calibri"/>
              </a:rPr>
            </a:br>
            <a:r>
              <a:rPr lang="en" dirty="0">
                <a:solidFill>
                  <a:srgbClr val="000000"/>
                </a:solidFill>
                <a:latin typeface="Calibri"/>
                <a:ea typeface="Calibri"/>
                <a:cs typeface="Calibri"/>
                <a:sym typeface="Calibri"/>
              </a:rPr>
              <a:t>Lisa Graff</a:t>
            </a:r>
          </a:p>
          <a:p>
            <a:pPr lvl="0">
              <a:lnSpc>
                <a:spcPct val="100000"/>
              </a:lnSpc>
              <a:buClr>
                <a:schemeClr val="dk1"/>
              </a:buClr>
              <a:buSzPct val="78571"/>
            </a:pPr>
            <a:r>
              <a:rPr lang="en" sz="1400" dirty="0">
                <a:solidFill>
                  <a:schemeClr val="dk1"/>
                </a:solidFill>
                <a:latin typeface="Calibri"/>
                <a:ea typeface="Calibri"/>
                <a:cs typeface="Calibri"/>
                <a:sym typeface="Calibri"/>
              </a:rPr>
              <a:t>⧫ Dorothy Canfield Fisher Children’s Book Award Nominee</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Texas Lone Star Reading </a:t>
            </a:r>
            <a:r>
              <a:rPr lang="en" sz="1400" dirty="0">
                <a:solidFill>
                  <a:schemeClr val="dk1"/>
                </a:solidFill>
                <a:latin typeface="Calibri"/>
                <a:ea typeface="Calibri"/>
                <a:cs typeface="Calibri"/>
                <a:sym typeface="Calibri"/>
              </a:rPr>
              <a:t>List</a:t>
            </a:r>
            <a:br>
              <a:rPr lang="en" sz="1400" dirty="0">
                <a:solidFill>
                  <a:schemeClr val="dk1"/>
                </a:solidFill>
                <a:latin typeface="Calibri"/>
                <a:ea typeface="Calibri"/>
                <a:cs typeface="Calibri"/>
                <a:sym typeface="Calibri"/>
              </a:rPr>
            </a:br>
            <a:r>
              <a:rPr lang="en" sz="1400" dirty="0" smtClean="0">
                <a:solidFill>
                  <a:schemeClr val="dk1"/>
                </a:solidFill>
                <a:latin typeface="Calibri"/>
                <a:ea typeface="Calibri"/>
                <a:cs typeface="Calibri"/>
                <a:sym typeface="Calibri"/>
              </a:rPr>
              <a:t>⧫ 2017-2018 Oregon Battle of the Books</a:t>
            </a:r>
            <a:endParaRPr lang="en" sz="1400" dirty="0">
              <a:solidFill>
                <a:schemeClr val="dk1"/>
              </a:solidFill>
              <a:latin typeface="Calibri"/>
              <a:ea typeface="Calibri"/>
              <a:cs typeface="Calibri"/>
              <a:sym typeface="Calibri"/>
            </a:endParaRP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Author website: </a:t>
            </a:r>
            <a:r>
              <a:rPr lang="en" sz="1400" u="sng" dirty="0">
                <a:solidFill>
                  <a:srgbClr val="FF0000"/>
                </a:solidFill>
                <a:latin typeface="Calibri"/>
                <a:ea typeface="Calibri"/>
                <a:cs typeface="Calibri"/>
                <a:sym typeface="Calibri"/>
                <a:hlinkClick r:id="rId3"/>
              </a:rPr>
              <a:t>http://www.lisagraff.com/</a:t>
            </a: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Read-alikes: </a:t>
            </a:r>
            <a:r>
              <a:rPr lang="en" sz="1400" i="1" dirty="0">
                <a:solidFill>
                  <a:srgbClr val="000000"/>
                </a:solidFill>
                <a:latin typeface="Calibri"/>
                <a:ea typeface="Calibri"/>
                <a:cs typeface="Calibri"/>
                <a:sym typeface="Calibri"/>
              </a:rPr>
              <a:t>The Thing About Georgie</a:t>
            </a:r>
            <a:r>
              <a:rPr lang="en" sz="1400" dirty="0">
                <a:solidFill>
                  <a:srgbClr val="000000"/>
                </a:solidFill>
                <a:latin typeface="Calibri"/>
                <a:ea typeface="Calibri"/>
                <a:cs typeface="Calibri"/>
                <a:sym typeface="Calibri"/>
              </a:rPr>
              <a:t> (Graff), </a:t>
            </a:r>
            <a:r>
              <a:rPr lang="en" sz="1400" i="1" dirty="0">
                <a:solidFill>
                  <a:srgbClr val="000000"/>
                </a:solidFill>
                <a:latin typeface="Calibri"/>
                <a:ea typeface="Calibri"/>
                <a:cs typeface="Calibri"/>
                <a:sym typeface="Calibri"/>
              </a:rPr>
              <a:t>Wonder</a:t>
            </a:r>
            <a:r>
              <a:rPr lang="en" sz="1400" dirty="0">
                <a:solidFill>
                  <a:srgbClr val="000000"/>
                </a:solidFill>
                <a:latin typeface="Calibri"/>
                <a:ea typeface="Calibri"/>
                <a:cs typeface="Calibri"/>
                <a:sym typeface="Calibri"/>
              </a:rPr>
              <a:t> (Palacio)</a:t>
            </a: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Educator’s guide: </a:t>
            </a:r>
            <a:r>
              <a:rPr lang="en" sz="1400" u="sng" dirty="0">
                <a:solidFill>
                  <a:srgbClr val="FF0000"/>
                </a:solidFill>
                <a:latin typeface="Calibri"/>
                <a:ea typeface="Calibri"/>
                <a:cs typeface="Calibri"/>
                <a:sym typeface="Calibri"/>
                <a:hlinkClick r:id="rId4"/>
              </a:rPr>
              <a:t>http://www.lisagraff.com/LisaGraff_StudyGuide_FNL-revise-lo.pdf</a:t>
            </a:r>
            <a:r>
              <a:rPr lang="en" sz="1400" dirty="0">
                <a:solidFill>
                  <a:srgbClr val="FF0000"/>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Next book: </a:t>
            </a:r>
            <a:r>
              <a:rPr lang="en" sz="1400" i="1" dirty="0">
                <a:solidFill>
                  <a:srgbClr val="000000"/>
                </a:solidFill>
                <a:latin typeface="Calibri"/>
                <a:ea typeface="Calibri"/>
                <a:cs typeface="Calibri"/>
                <a:sym typeface="Calibri"/>
              </a:rPr>
              <a:t>The Great Treehouse War </a:t>
            </a:r>
            <a:r>
              <a:rPr lang="en" sz="1400" dirty="0">
                <a:solidFill>
                  <a:srgbClr val="000000"/>
                </a:solidFill>
                <a:latin typeface="Calibri"/>
                <a:ea typeface="Calibri"/>
                <a:cs typeface="Calibri"/>
                <a:sym typeface="Calibri"/>
              </a:rPr>
              <a:t>(May 2017)</a:t>
            </a:r>
          </a:p>
          <a:p>
            <a:pPr lvl="0" rtl="0">
              <a:spcBef>
                <a:spcPts val="0"/>
              </a:spcBef>
              <a:buNone/>
            </a:pPr>
            <a:endParaRPr dirty="0"/>
          </a:p>
        </p:txBody>
      </p:sp>
      <p:pic>
        <p:nvPicPr>
          <p:cNvPr id="173" name="Shape 173"/>
          <p:cNvPicPr preferRelativeResize="0"/>
          <p:nvPr/>
        </p:nvPicPr>
        <p:blipFill>
          <a:blip r:embed="rId5">
            <a:alphaModFix/>
          </a:blip>
          <a:stretch>
            <a:fillRect/>
          </a:stretch>
        </p:blipFill>
        <p:spPr>
          <a:xfrm>
            <a:off x="5962125" y="397375"/>
            <a:ext cx="2870175" cy="4348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179" name="Shape 179"/>
          <p:cNvSpPr txBox="1">
            <a:spLocks noGrp="1"/>
          </p:cNvSpPr>
          <p:nvPr>
            <p:ph type="body" idx="1"/>
          </p:nvPr>
        </p:nvSpPr>
        <p:spPr>
          <a:xfrm>
            <a:off x="311700" y="1017725"/>
            <a:ext cx="5339100" cy="3551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Full Cicada Moon</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Marilyn Hilton</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Jane Addams Children’s Book Award Nominee for Older Children</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Asian/Pacific American Award for Literature for Children</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Cybils Finalist for Poetry</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http://www.marilynhilton.com/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Listen, Slowly</a:t>
            </a:r>
            <a:r>
              <a:rPr lang="en" sz="1400">
                <a:solidFill>
                  <a:srgbClr val="000000"/>
                </a:solidFill>
                <a:latin typeface="Calibri"/>
                <a:ea typeface="Calibri"/>
                <a:cs typeface="Calibri"/>
                <a:sym typeface="Calibri"/>
              </a:rPr>
              <a:t> (Lai), </a:t>
            </a:r>
            <a:r>
              <a:rPr lang="en" sz="1400" i="1">
                <a:solidFill>
                  <a:srgbClr val="000000"/>
                </a:solidFill>
                <a:latin typeface="Calibri"/>
                <a:ea typeface="Calibri"/>
                <a:cs typeface="Calibri"/>
                <a:sym typeface="Calibri"/>
              </a:rPr>
              <a:t>Countdown</a:t>
            </a:r>
            <a:r>
              <a:rPr lang="en" sz="1400">
                <a:solidFill>
                  <a:srgbClr val="000000"/>
                </a:solidFill>
                <a:latin typeface="Calibri"/>
                <a:ea typeface="Calibri"/>
                <a:cs typeface="Calibri"/>
                <a:sym typeface="Calibri"/>
              </a:rPr>
              <a:t> (Wiles), </a:t>
            </a:r>
            <a:r>
              <a:rPr lang="en" sz="1400" i="1">
                <a:solidFill>
                  <a:srgbClr val="000000"/>
                </a:solidFill>
                <a:latin typeface="Calibri"/>
                <a:ea typeface="Calibri"/>
                <a:cs typeface="Calibri"/>
                <a:sym typeface="Calibri"/>
              </a:rPr>
              <a:t>Brown Girl Dreaming</a:t>
            </a:r>
            <a:r>
              <a:rPr lang="en" sz="1400">
                <a:solidFill>
                  <a:srgbClr val="000000"/>
                </a:solidFill>
                <a:latin typeface="Calibri"/>
                <a:ea typeface="Calibri"/>
                <a:cs typeface="Calibri"/>
                <a:sym typeface="Calibri"/>
              </a:rPr>
              <a:t> (Woodson)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Book group guide: </a:t>
            </a:r>
            <a:r>
              <a:rPr lang="en" sz="1400" u="sng">
                <a:solidFill>
                  <a:srgbClr val="FF0000"/>
                </a:solidFill>
                <a:latin typeface="Calibri"/>
                <a:ea typeface="Calibri"/>
                <a:cs typeface="Calibri"/>
                <a:sym typeface="Calibri"/>
                <a:hlinkClick r:id="rId4"/>
              </a:rPr>
              <a:t>http://www.marilynhilton.com/cmsdocuments/Full_Cicada_Moon_Book_Group_Guide.pdf</a:t>
            </a:r>
            <a:r>
              <a:rPr lang="en" sz="1400">
                <a:solidFill>
                  <a:srgbClr val="FF0000"/>
                </a:solidFill>
                <a:latin typeface="Calibri"/>
                <a:ea typeface="Calibri"/>
                <a:cs typeface="Calibri"/>
                <a:sym typeface="Calibri"/>
              </a:rPr>
              <a:t> </a:t>
            </a:r>
          </a:p>
          <a:p>
            <a:pPr lvl="0" rtl="0">
              <a:spcBef>
                <a:spcPts val="0"/>
              </a:spcBef>
              <a:buNone/>
            </a:pPr>
            <a:endParaRPr/>
          </a:p>
        </p:txBody>
      </p:sp>
      <p:pic>
        <p:nvPicPr>
          <p:cNvPr id="180" name="Shape 180"/>
          <p:cNvPicPr preferRelativeResize="0"/>
          <p:nvPr/>
        </p:nvPicPr>
        <p:blipFill>
          <a:blip r:embed="rId5">
            <a:alphaModFix/>
          </a:blip>
          <a:stretch>
            <a:fillRect/>
          </a:stretch>
        </p:blipFill>
        <p:spPr>
          <a:xfrm>
            <a:off x="5850962" y="309550"/>
            <a:ext cx="2981325" cy="452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0" y="371400"/>
            <a:ext cx="8520600" cy="1103100"/>
          </a:xfrm>
          <a:prstGeom prst="rect">
            <a:avLst/>
          </a:prstGeom>
        </p:spPr>
        <p:txBody>
          <a:bodyPr lIns="91425" tIns="91425" rIns="91425" bIns="91425" anchor="b" anchorCtr="0">
            <a:noAutofit/>
          </a:bodyPr>
          <a:lstStyle/>
          <a:p>
            <a:pPr lvl="0">
              <a:spcBef>
                <a:spcPts val="0"/>
              </a:spcBef>
              <a:buNone/>
            </a:pPr>
            <a:r>
              <a:rPr lang="en">
                <a:latin typeface="Calibri"/>
                <a:ea typeface="Calibri"/>
                <a:cs typeface="Calibri"/>
                <a:sym typeface="Calibri"/>
              </a:rPr>
              <a:t>What is ORCA?</a:t>
            </a:r>
          </a:p>
        </p:txBody>
      </p:sp>
      <p:sp>
        <p:nvSpPr>
          <p:cNvPr id="61" name="Shape 61"/>
          <p:cNvSpPr txBox="1">
            <a:spLocks noGrp="1"/>
          </p:cNvSpPr>
          <p:nvPr>
            <p:ph type="subTitle" idx="1"/>
          </p:nvPr>
        </p:nvSpPr>
        <p:spPr>
          <a:xfrm>
            <a:off x="311700" y="1778375"/>
            <a:ext cx="8520600" cy="3072600"/>
          </a:xfrm>
          <a:prstGeom prst="rect">
            <a:avLst/>
          </a:prstGeom>
        </p:spPr>
        <p:txBody>
          <a:bodyPr lIns="91425" tIns="91425" rIns="91425" bIns="91425" anchor="t" anchorCtr="0">
            <a:noAutofit/>
          </a:bodyPr>
          <a:lstStyle/>
          <a:p>
            <a:pPr marL="457200" lvl="0" indent="-419100" algn="l"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Founded in 2010</a:t>
            </a:r>
          </a:p>
          <a:p>
            <a:pPr marL="457200" lvl="0" indent="-419100" algn="l"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Fun and exciting way for Oregon youth in grades 3-12 to become enthusiastic and discriminating readers</a:t>
            </a:r>
          </a:p>
          <a:p>
            <a:pPr marL="457200" lvl="0" indent="-419100" algn="l">
              <a:spcBef>
                <a:spcPts val="0"/>
              </a:spcBef>
              <a:buClr>
                <a:srgbClr val="000000"/>
              </a:buClr>
              <a:buSzPct val="100000"/>
              <a:buFont typeface="Calibri"/>
              <a:buChar char="●"/>
            </a:pPr>
            <a:r>
              <a:rPr lang="en" sz="3000">
                <a:solidFill>
                  <a:srgbClr val="000000"/>
                </a:solidFill>
                <a:latin typeface="Calibri"/>
                <a:ea typeface="Calibri"/>
                <a:cs typeface="Calibri"/>
                <a:sym typeface="Calibri"/>
              </a:rPr>
              <a:t>Students choose their favorite book in a real-life democratic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186" name="Shape 186"/>
          <p:cNvSpPr txBox="1">
            <a:spLocks noGrp="1"/>
          </p:cNvSpPr>
          <p:nvPr>
            <p:ph type="body" idx="1"/>
          </p:nvPr>
        </p:nvSpPr>
        <p:spPr>
          <a:xfrm>
            <a:off x="311700" y="1017725"/>
            <a:ext cx="5339100" cy="41259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The Boys Who Challenged Hitler</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Phillip M. Hoose</a:t>
            </a:r>
          </a:p>
          <a:p>
            <a:pPr lvl="0" rtl="0">
              <a:lnSpc>
                <a:spcPct val="100000"/>
              </a:lnSpc>
              <a:spcBef>
                <a:spcPts val="0"/>
              </a:spcBef>
              <a:spcAft>
                <a:spcPts val="0"/>
              </a:spcAft>
              <a:buNone/>
            </a:pPr>
            <a:r>
              <a:rPr lang="en" sz="1400">
                <a:solidFill>
                  <a:schemeClr val="dk1"/>
                </a:solidFill>
                <a:latin typeface="Calibri"/>
                <a:ea typeface="Calibri"/>
                <a:cs typeface="Calibri"/>
                <a:sym typeface="Calibri"/>
              </a:rPr>
              <a:t>⧫ Boston Globe-Horn Book Award Honor</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Sibert Informational Book Award Honor</a:t>
            </a:r>
          </a:p>
          <a:p>
            <a:pPr lvl="0" rtl="0">
              <a:lnSpc>
                <a:spcPct val="100000"/>
              </a:lnSpc>
              <a:spcBef>
                <a:spcPts val="0"/>
              </a:spcBef>
              <a:spcAft>
                <a:spcPts val="0"/>
              </a:spcAft>
              <a:buNone/>
            </a:pPr>
            <a:r>
              <a:rPr lang="en" sz="1400">
                <a:solidFill>
                  <a:schemeClr val="dk1"/>
                </a:solidFill>
                <a:latin typeface="Calibri"/>
                <a:ea typeface="Calibri"/>
                <a:cs typeface="Calibri"/>
                <a:sym typeface="Calibri"/>
              </a:rPr>
              <a:t>⧫ YALSA Award Nominee for Excellence in Nonfiction</a:t>
            </a:r>
          </a:p>
          <a:p>
            <a:pPr lvl="0" rtl="0">
              <a:lnSpc>
                <a:spcPct val="100000"/>
              </a:lnSpc>
              <a:spcBef>
                <a:spcPts val="0"/>
              </a:spcBef>
              <a:spcAft>
                <a:spcPts val="0"/>
              </a:spcAft>
              <a:buNone/>
            </a:pPr>
            <a:endParaRPr sz="1400">
              <a:solidFill>
                <a:schemeClr val="dk1"/>
              </a:solidFill>
              <a:latin typeface="Calibri"/>
              <a:ea typeface="Calibri"/>
              <a:cs typeface="Calibri"/>
              <a:sym typeface="Calibri"/>
            </a:endParaRPr>
          </a:p>
          <a:p>
            <a:pPr lvl="0" rtl="0">
              <a:lnSpc>
                <a:spcPct val="100000"/>
              </a:lnSpc>
              <a:spcBef>
                <a:spcPts val="0"/>
              </a:spcBef>
              <a:spcAft>
                <a:spcPts val="0"/>
              </a:spcAft>
              <a:buNone/>
            </a:pPr>
            <a:r>
              <a:rPr lang="en" sz="1400">
                <a:solidFill>
                  <a:schemeClr val="dk1"/>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http://www.philliphoose.com/</a:t>
            </a:r>
          </a:p>
          <a:p>
            <a:pPr lvl="0" rtl="0">
              <a:lnSpc>
                <a:spcPct val="100000"/>
              </a:lnSpc>
              <a:spcBef>
                <a:spcPts val="0"/>
              </a:spcBef>
              <a:spcAft>
                <a:spcPts val="0"/>
              </a:spcAft>
              <a:buNone/>
            </a:pPr>
            <a:endParaRPr sz="1400">
              <a:solidFill>
                <a:schemeClr val="dk1"/>
              </a:solidFill>
              <a:latin typeface="Calibri"/>
              <a:ea typeface="Calibri"/>
              <a:cs typeface="Calibri"/>
              <a:sym typeface="Calibri"/>
            </a:endParaRPr>
          </a:p>
          <a:p>
            <a:pPr lvl="0" rtl="0">
              <a:lnSpc>
                <a:spcPct val="100000"/>
              </a:lnSpc>
              <a:spcBef>
                <a:spcPts val="0"/>
              </a:spcBef>
              <a:spcAft>
                <a:spcPts val="0"/>
              </a:spcAft>
              <a:buNone/>
            </a:pPr>
            <a:r>
              <a:rPr lang="en" sz="1400">
                <a:solidFill>
                  <a:schemeClr val="dk1"/>
                </a:solidFill>
                <a:latin typeface="Calibri"/>
                <a:ea typeface="Calibri"/>
                <a:cs typeface="Calibri"/>
                <a:sym typeface="Calibri"/>
              </a:rPr>
              <a:t>Read-alikes: </a:t>
            </a:r>
            <a:r>
              <a:rPr lang="en" sz="1400" i="1">
                <a:solidFill>
                  <a:schemeClr val="dk1"/>
                </a:solidFill>
                <a:latin typeface="Calibri"/>
                <a:ea typeface="Calibri"/>
                <a:cs typeface="Calibri"/>
                <a:sym typeface="Calibri"/>
              </a:rPr>
              <a:t>Courage &amp; Defiance</a:t>
            </a:r>
            <a:r>
              <a:rPr lang="en" sz="1400">
                <a:solidFill>
                  <a:schemeClr val="dk1"/>
                </a:solidFill>
                <a:latin typeface="Calibri"/>
                <a:ea typeface="Calibri"/>
                <a:cs typeface="Calibri"/>
                <a:sym typeface="Calibri"/>
              </a:rPr>
              <a:t> (Hopkinson), </a:t>
            </a:r>
            <a:r>
              <a:rPr lang="en" sz="1400" i="1">
                <a:solidFill>
                  <a:schemeClr val="dk1"/>
                </a:solidFill>
                <a:latin typeface="Calibri"/>
                <a:ea typeface="Calibri"/>
                <a:cs typeface="Calibri"/>
                <a:sym typeface="Calibri"/>
              </a:rPr>
              <a:t>Beyond Courage</a:t>
            </a:r>
            <a:r>
              <a:rPr lang="en" sz="1400">
                <a:solidFill>
                  <a:schemeClr val="dk1"/>
                </a:solidFill>
                <a:latin typeface="Calibri"/>
                <a:ea typeface="Calibri"/>
                <a:cs typeface="Calibri"/>
                <a:sym typeface="Calibri"/>
              </a:rPr>
              <a:t> (Rappaport)</a:t>
            </a:r>
          </a:p>
          <a:p>
            <a:pPr lvl="0" rtl="0">
              <a:lnSpc>
                <a:spcPct val="100000"/>
              </a:lnSpc>
              <a:spcBef>
                <a:spcPts val="0"/>
              </a:spcBef>
              <a:spcAft>
                <a:spcPts val="0"/>
              </a:spcAft>
              <a:buNone/>
            </a:pPr>
            <a:endParaRPr sz="1400">
              <a:solidFill>
                <a:schemeClr val="dk1"/>
              </a:solidFill>
              <a:latin typeface="Calibri"/>
              <a:ea typeface="Calibri"/>
              <a:cs typeface="Calibri"/>
              <a:sym typeface="Calibri"/>
            </a:endParaRPr>
          </a:p>
          <a:p>
            <a:pPr lvl="0" rtl="0">
              <a:lnSpc>
                <a:spcPct val="100000"/>
              </a:lnSpc>
              <a:spcBef>
                <a:spcPts val="0"/>
              </a:spcBef>
              <a:spcAft>
                <a:spcPts val="0"/>
              </a:spcAft>
              <a:buNone/>
            </a:pPr>
            <a:r>
              <a:rPr lang="en" sz="1400">
                <a:solidFill>
                  <a:srgbClr val="000000"/>
                </a:solidFill>
                <a:latin typeface="Calibri"/>
                <a:ea typeface="Calibri"/>
                <a:cs typeface="Calibri"/>
                <a:sym typeface="Calibri"/>
              </a:rPr>
              <a:t>Teacher’s guide: </a:t>
            </a:r>
            <a:r>
              <a:rPr lang="en" sz="1400" u="sng">
                <a:solidFill>
                  <a:srgbClr val="FF0000"/>
                </a:solidFill>
                <a:latin typeface="Calibri"/>
                <a:ea typeface="Calibri"/>
                <a:cs typeface="Calibri"/>
                <a:sym typeface="Calibri"/>
                <a:hlinkClick r:id="rId4"/>
              </a:rPr>
              <a:t>http://www.philliphoose.com/wp-content/uploads/2015/05/The-Boys-Who-Challenged-Hitler-FINAL.pdf</a:t>
            </a:r>
            <a:r>
              <a:rPr lang="en" sz="1400">
                <a:solidFill>
                  <a:srgbClr val="FF0000"/>
                </a:solidFill>
                <a:latin typeface="Calibri"/>
                <a:ea typeface="Calibri"/>
                <a:cs typeface="Calibri"/>
                <a:sym typeface="Calibri"/>
              </a:rPr>
              <a:t> </a:t>
            </a:r>
          </a:p>
          <a:p>
            <a:pPr lvl="0">
              <a:spcBef>
                <a:spcPts val="0"/>
              </a:spcBef>
              <a:buNone/>
            </a:pPr>
            <a:endParaRPr/>
          </a:p>
          <a:p>
            <a:pPr lvl="0" rtl="0">
              <a:lnSpc>
                <a:spcPct val="100000"/>
              </a:lnSpc>
              <a:spcBef>
                <a:spcPts val="0"/>
              </a:spcBef>
              <a:spcAft>
                <a:spcPts val="0"/>
              </a:spcAft>
              <a:buClr>
                <a:schemeClr val="dk1"/>
              </a:buClr>
              <a:buSzPct val="61111"/>
              <a:buFont typeface="Arial"/>
              <a:buNone/>
            </a:pPr>
            <a:endParaRPr/>
          </a:p>
        </p:txBody>
      </p:sp>
      <p:pic>
        <p:nvPicPr>
          <p:cNvPr id="187" name="Shape 187" descr="The Boys Who Challenged Hitler: Knud Pedersen and the Churchill Club"/>
          <p:cNvPicPr preferRelativeResize="0"/>
          <p:nvPr/>
        </p:nvPicPr>
        <p:blipFill>
          <a:blip r:embed="rId5">
            <a:alphaModFix/>
          </a:blip>
          <a:stretch>
            <a:fillRect/>
          </a:stretch>
        </p:blipFill>
        <p:spPr>
          <a:xfrm>
            <a:off x="5803350" y="309562"/>
            <a:ext cx="3028950" cy="4524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193" name="Shape 193"/>
          <p:cNvSpPr txBox="1">
            <a:spLocks noGrp="1"/>
          </p:cNvSpPr>
          <p:nvPr>
            <p:ph type="body" idx="1"/>
          </p:nvPr>
        </p:nvSpPr>
        <p:spPr>
          <a:xfrm>
            <a:off x="311700" y="1017725"/>
            <a:ext cx="5339100" cy="3551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Listen, Slowly</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Thanhha Lai</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Cybils Finalist for Middle Grade Fiction</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a:t>
            </a:r>
            <a:r>
              <a:rPr lang="en" sz="1400">
                <a:solidFill>
                  <a:srgbClr val="FF0000"/>
                </a:solidFill>
                <a:latin typeface="Calibri"/>
                <a:ea typeface="Calibri"/>
                <a:cs typeface="Calibri"/>
                <a:sym typeface="Calibri"/>
              </a:rPr>
              <a:t> </a:t>
            </a:r>
            <a:r>
              <a:rPr lang="en" sz="1400" u="sng">
                <a:solidFill>
                  <a:srgbClr val="FF0000"/>
                </a:solidFill>
                <a:latin typeface="Calibri"/>
                <a:ea typeface="Calibri"/>
                <a:cs typeface="Calibri"/>
                <a:sym typeface="Calibri"/>
                <a:hlinkClick r:id="rId3"/>
              </a:rPr>
              <a:t>https://www.thanhhalai.com/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Full Cicada Moon</a:t>
            </a:r>
            <a:r>
              <a:rPr lang="en" sz="1400">
                <a:solidFill>
                  <a:srgbClr val="000000"/>
                </a:solidFill>
                <a:latin typeface="Calibri"/>
                <a:ea typeface="Calibri"/>
                <a:cs typeface="Calibri"/>
                <a:sym typeface="Calibri"/>
              </a:rPr>
              <a:t> (Hilton), </a:t>
            </a:r>
            <a:r>
              <a:rPr lang="en" sz="1400" i="1">
                <a:solidFill>
                  <a:srgbClr val="000000"/>
                </a:solidFill>
                <a:latin typeface="Calibri"/>
                <a:ea typeface="Calibri"/>
                <a:cs typeface="Calibri"/>
                <a:sym typeface="Calibri"/>
              </a:rPr>
              <a:t>Inside Out &amp; Back Again </a:t>
            </a:r>
            <a:r>
              <a:rPr lang="en" sz="1400">
                <a:solidFill>
                  <a:srgbClr val="000000"/>
                </a:solidFill>
                <a:latin typeface="Calibri"/>
                <a:ea typeface="Calibri"/>
                <a:cs typeface="Calibri"/>
                <a:sym typeface="Calibri"/>
              </a:rPr>
              <a:t>(Lai), </a:t>
            </a:r>
            <a:r>
              <a:rPr lang="en" sz="1400" i="1">
                <a:solidFill>
                  <a:srgbClr val="000000"/>
                </a:solidFill>
                <a:latin typeface="Calibri"/>
                <a:ea typeface="Calibri"/>
                <a:cs typeface="Calibri"/>
                <a:sym typeface="Calibri"/>
              </a:rPr>
              <a:t>One Crazy Summer</a:t>
            </a:r>
            <a:r>
              <a:rPr lang="en" sz="1400">
                <a:solidFill>
                  <a:srgbClr val="000000"/>
                </a:solidFill>
                <a:latin typeface="Calibri"/>
                <a:ea typeface="Calibri"/>
                <a:cs typeface="Calibri"/>
                <a:sym typeface="Calibri"/>
              </a:rPr>
              <a:t> (Williams-Garcia)</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NPR interview with Lai:  </a:t>
            </a:r>
            <a:r>
              <a:rPr lang="en" sz="1400" u="sng">
                <a:solidFill>
                  <a:srgbClr val="FF0000"/>
                </a:solidFill>
                <a:latin typeface="Calibri"/>
                <a:ea typeface="Calibri"/>
                <a:cs typeface="Calibri"/>
                <a:sym typeface="Calibri"/>
                <a:hlinkClick r:id="rId4"/>
              </a:rPr>
              <a:t>http://www.npr.org/2015/02/12/385793936/listen-slowly-about-connecting-to-a-heritage-you-dont-know</a:t>
            </a:r>
            <a:r>
              <a:rPr lang="en" sz="1400">
                <a:solidFill>
                  <a:srgbClr val="FF0000"/>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Fun fact: Lai started a non-profit (</a:t>
            </a:r>
            <a:r>
              <a:rPr lang="en" sz="1400" u="sng">
                <a:solidFill>
                  <a:srgbClr val="FF0000"/>
                </a:solidFill>
                <a:latin typeface="Calibri"/>
                <a:ea typeface="Calibri"/>
                <a:cs typeface="Calibri"/>
                <a:sym typeface="Calibri"/>
                <a:hlinkClick r:id="rId5"/>
              </a:rPr>
              <a:t>Viet Kids, Inc.</a:t>
            </a:r>
            <a:r>
              <a:rPr lang="en" sz="1400">
                <a:solidFill>
                  <a:srgbClr val="000000"/>
                </a:solidFill>
                <a:latin typeface="Calibri"/>
                <a:ea typeface="Calibri"/>
                <a:cs typeface="Calibri"/>
                <a:sym typeface="Calibri"/>
              </a:rPr>
              <a:t>) to “buy bicycles for poor students in Vietnam.” </a:t>
            </a:r>
          </a:p>
          <a:p>
            <a:pPr lvl="0" rtl="0">
              <a:spcBef>
                <a:spcPts val="0"/>
              </a:spcBef>
              <a:buNone/>
            </a:pPr>
            <a:endParaRPr sz="1400">
              <a:solidFill>
                <a:srgbClr val="000000"/>
              </a:solidFill>
              <a:latin typeface="Calibri"/>
              <a:ea typeface="Calibri"/>
              <a:cs typeface="Calibri"/>
              <a:sym typeface="Calibri"/>
            </a:endParaRPr>
          </a:p>
        </p:txBody>
      </p:sp>
      <p:pic>
        <p:nvPicPr>
          <p:cNvPr id="194" name="Shape 194"/>
          <p:cNvPicPr preferRelativeResize="0"/>
          <p:nvPr/>
        </p:nvPicPr>
        <p:blipFill>
          <a:blip r:embed="rId6">
            <a:alphaModFix/>
          </a:blip>
          <a:stretch>
            <a:fillRect/>
          </a:stretch>
        </p:blipFill>
        <p:spPr>
          <a:xfrm>
            <a:off x="6317700" y="666750"/>
            <a:ext cx="2514600" cy="381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200" name="Shape 200"/>
          <p:cNvSpPr txBox="1">
            <a:spLocks noGrp="1"/>
          </p:cNvSpPr>
          <p:nvPr>
            <p:ph type="body" idx="1"/>
          </p:nvPr>
        </p:nvSpPr>
        <p:spPr>
          <a:xfrm>
            <a:off x="311691" y="1017725"/>
            <a:ext cx="5339100" cy="3551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The Nest</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Kenneth Oppel</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Dorothy Canfield Fisher Children’s Book Award Nominee</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http://www.kennethoppel.ca/</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The Night Gardener</a:t>
            </a:r>
            <a:r>
              <a:rPr lang="en" sz="1400">
                <a:solidFill>
                  <a:srgbClr val="000000"/>
                </a:solidFill>
                <a:latin typeface="Calibri"/>
                <a:ea typeface="Calibri"/>
                <a:cs typeface="Calibri"/>
                <a:sym typeface="Calibri"/>
              </a:rPr>
              <a:t> (Auxier), </a:t>
            </a:r>
            <a:r>
              <a:rPr lang="en" sz="1400" i="1">
                <a:solidFill>
                  <a:srgbClr val="000000"/>
                </a:solidFill>
                <a:latin typeface="Calibri"/>
                <a:ea typeface="Calibri"/>
                <a:cs typeface="Calibri"/>
                <a:sym typeface="Calibri"/>
              </a:rPr>
              <a:t>Circus Mirandus</a:t>
            </a:r>
            <a:r>
              <a:rPr lang="en" sz="1400">
                <a:solidFill>
                  <a:srgbClr val="000000"/>
                </a:solidFill>
                <a:latin typeface="Calibri"/>
                <a:ea typeface="Calibri"/>
                <a:cs typeface="Calibri"/>
                <a:sym typeface="Calibri"/>
              </a:rPr>
              <a:t> (Beasley), </a:t>
            </a:r>
            <a:r>
              <a:rPr lang="en" sz="1400" i="1">
                <a:solidFill>
                  <a:srgbClr val="000000"/>
                </a:solidFill>
                <a:latin typeface="Calibri"/>
                <a:ea typeface="Calibri"/>
                <a:cs typeface="Calibri"/>
                <a:sym typeface="Calibri"/>
              </a:rPr>
              <a:t>A Path Begins [Thickety]</a:t>
            </a:r>
            <a:r>
              <a:rPr lang="en" sz="1400">
                <a:solidFill>
                  <a:srgbClr val="000000"/>
                </a:solidFill>
                <a:latin typeface="Calibri"/>
                <a:ea typeface="Calibri"/>
                <a:cs typeface="Calibri"/>
                <a:sym typeface="Calibri"/>
              </a:rPr>
              <a:t> (White)</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Reading group guide: </a:t>
            </a:r>
            <a:r>
              <a:rPr lang="en" sz="1400" u="sng">
                <a:solidFill>
                  <a:srgbClr val="FF0000"/>
                </a:solidFill>
                <a:latin typeface="Calibri"/>
                <a:ea typeface="Calibri"/>
                <a:cs typeface="Calibri"/>
                <a:sym typeface="Calibri"/>
                <a:hlinkClick r:id="rId4"/>
              </a:rPr>
              <a:t>http://www.simonandschuster.com/books/The-Nest/Kenneth-Oppel/9781481432337/reading_group_guide</a:t>
            </a:r>
            <a:r>
              <a:rPr lang="en" sz="1400">
                <a:solidFill>
                  <a:srgbClr val="FF0000"/>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Next book: </a:t>
            </a:r>
            <a:r>
              <a:rPr lang="en" sz="1400" i="1">
                <a:solidFill>
                  <a:srgbClr val="000000"/>
                </a:solidFill>
                <a:latin typeface="Calibri"/>
                <a:ea typeface="Calibri"/>
                <a:cs typeface="Calibri"/>
                <a:sym typeface="Calibri"/>
              </a:rPr>
              <a:t>Inkling</a:t>
            </a:r>
            <a:r>
              <a:rPr lang="en" sz="1400">
                <a:solidFill>
                  <a:srgbClr val="000000"/>
                </a:solidFill>
                <a:latin typeface="Calibri"/>
                <a:ea typeface="Calibri"/>
                <a:cs typeface="Calibri"/>
                <a:sym typeface="Calibri"/>
              </a:rPr>
              <a:t> (2018)</a:t>
            </a:r>
          </a:p>
        </p:txBody>
      </p:sp>
      <p:pic>
        <p:nvPicPr>
          <p:cNvPr id="201" name="Shape 201"/>
          <p:cNvPicPr preferRelativeResize="0"/>
          <p:nvPr/>
        </p:nvPicPr>
        <p:blipFill>
          <a:blip r:embed="rId5">
            <a:alphaModFix/>
          </a:blip>
          <a:stretch>
            <a:fillRect/>
          </a:stretch>
        </p:blipFill>
        <p:spPr>
          <a:xfrm>
            <a:off x="5803350" y="328600"/>
            <a:ext cx="3028950" cy="4486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207" name="Shape 207"/>
          <p:cNvSpPr txBox="1">
            <a:spLocks noGrp="1"/>
          </p:cNvSpPr>
          <p:nvPr>
            <p:ph type="body" idx="1"/>
          </p:nvPr>
        </p:nvSpPr>
        <p:spPr>
          <a:xfrm>
            <a:off x="311700" y="1017725"/>
            <a:ext cx="5339100" cy="3551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Orbiting Jupiter</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Gary Schmidt</a:t>
            </a:r>
          </a:p>
          <a:p>
            <a:pPr lvl="0" rtl="0">
              <a:lnSpc>
                <a:spcPct val="100000"/>
              </a:lnSpc>
              <a:spcBef>
                <a:spcPts val="0"/>
              </a:spcBef>
              <a:spcAft>
                <a:spcPts val="0"/>
              </a:spcAft>
              <a:buNone/>
            </a:pPr>
            <a:r>
              <a:rPr lang="en" sz="1400">
                <a:solidFill>
                  <a:schemeClr val="dk1"/>
                </a:solidFill>
                <a:latin typeface="Calibri"/>
                <a:ea typeface="Calibri"/>
                <a:cs typeface="Calibri"/>
                <a:sym typeface="Calibri"/>
              </a:rPr>
              <a:t>⧫ALA Notable Book for Children, Older Readers</a:t>
            </a:r>
          </a:p>
          <a:p>
            <a:pPr lvl="0" rtl="0">
              <a:lnSpc>
                <a:spcPct val="100000"/>
              </a:lnSpc>
              <a:spcBef>
                <a:spcPts val="0"/>
              </a:spcBef>
              <a:spcAft>
                <a:spcPts val="0"/>
              </a:spcAft>
              <a:buNone/>
            </a:pPr>
            <a:r>
              <a:rPr lang="en" sz="1400">
                <a:solidFill>
                  <a:schemeClr val="dk1"/>
                </a:solidFill>
                <a:latin typeface="Calibri"/>
                <a:ea typeface="Calibri"/>
                <a:cs typeface="Calibri"/>
                <a:sym typeface="Calibri"/>
              </a:rPr>
              <a:t>⧫YALSA 2017 Best Fiction for Young Adults</a:t>
            </a:r>
          </a:p>
          <a:p>
            <a:pPr lvl="0" rtl="0">
              <a:lnSpc>
                <a:spcPct val="100000"/>
              </a:lnSpc>
              <a:spcBef>
                <a:spcPts val="0"/>
              </a:spcBef>
              <a:spcAft>
                <a:spcPts val="0"/>
              </a:spcAft>
              <a:buClr>
                <a:schemeClr val="dk1"/>
              </a:buClr>
              <a:buSzPct val="78571"/>
              <a:buFont typeface="Arial"/>
              <a:buNone/>
            </a:pPr>
            <a:r>
              <a:rPr lang="en" sz="1400">
                <a:solidFill>
                  <a:schemeClr val="dk1"/>
                </a:solidFill>
                <a:latin typeface="Calibri"/>
                <a:ea typeface="Calibri"/>
                <a:cs typeface="Calibri"/>
                <a:sym typeface="Calibri"/>
              </a:rPr>
              <a:t>⧫VOYA’s Perfect Tens; 2015</a:t>
            </a:r>
          </a:p>
          <a:p>
            <a:pPr lvl="0" rtl="0">
              <a:lnSpc>
                <a:spcPct val="100000"/>
              </a:lnSpc>
              <a:spcBef>
                <a:spcPts val="0"/>
              </a:spcBef>
              <a:spcAft>
                <a:spcPts val="0"/>
              </a:spcAft>
              <a:buClr>
                <a:schemeClr val="dk1"/>
              </a:buClr>
              <a:buSzPct val="78571"/>
              <a:buFont typeface="Arial"/>
              <a:buNone/>
            </a:pPr>
            <a:endParaRPr sz="1400">
              <a:solidFill>
                <a:srgbClr val="000000"/>
              </a:solidFill>
              <a:latin typeface="Calibri"/>
              <a:ea typeface="Calibri"/>
              <a:cs typeface="Calibri"/>
              <a:sym typeface="Calibri"/>
            </a:endParaRPr>
          </a:p>
          <a:p>
            <a:pPr lvl="0" rtl="0">
              <a:lnSpc>
                <a:spcPct val="100000"/>
              </a:lnSpc>
              <a:spcBef>
                <a:spcPts val="0"/>
              </a:spcBef>
              <a:spcAft>
                <a:spcPts val="0"/>
              </a:spcAft>
              <a:buClr>
                <a:schemeClr val="dk1"/>
              </a:buClr>
              <a:buSzPct val="78571"/>
              <a:buFont typeface="Arial"/>
              <a:buNone/>
            </a:pPr>
            <a:r>
              <a:rPr lang="en" sz="1400">
                <a:solidFill>
                  <a:schemeClr val="dk1"/>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http://www.hmhbooks.com/schmidt/</a:t>
            </a:r>
          </a:p>
          <a:p>
            <a:pPr lvl="0" rtl="0">
              <a:lnSpc>
                <a:spcPct val="100000"/>
              </a:lnSpc>
              <a:spcBef>
                <a:spcPts val="0"/>
              </a:spcBef>
              <a:spcAft>
                <a:spcPts val="0"/>
              </a:spcAft>
              <a:buClr>
                <a:schemeClr val="dk1"/>
              </a:buClr>
              <a:buSzPct val="78571"/>
              <a:buFont typeface="Arial"/>
              <a:buNone/>
            </a:pPr>
            <a:endParaRPr sz="1400">
              <a:solidFill>
                <a:srgbClr val="000000"/>
              </a:solidFill>
              <a:latin typeface="Calibri"/>
              <a:ea typeface="Calibri"/>
              <a:cs typeface="Calibri"/>
              <a:sym typeface="Calibri"/>
            </a:endParaRPr>
          </a:p>
          <a:p>
            <a:pPr lvl="0" rtl="0">
              <a:lnSpc>
                <a:spcPct val="100000"/>
              </a:lnSpc>
              <a:spcBef>
                <a:spcPts val="0"/>
              </a:spcBef>
              <a:spcAft>
                <a:spcPts val="0"/>
              </a:spcAft>
              <a:buClr>
                <a:schemeClr val="dk1"/>
              </a:buClr>
              <a:buSzPct val="78571"/>
              <a:buFont typeface="Arial"/>
              <a:buNone/>
            </a:pPr>
            <a:r>
              <a:rPr lang="en" sz="1400">
                <a:solidFill>
                  <a:srgbClr val="000000"/>
                </a:solidFill>
                <a:latin typeface="Calibri"/>
                <a:ea typeface="Calibri"/>
                <a:cs typeface="Calibri"/>
                <a:sym typeface="Calibri"/>
              </a:rPr>
              <a:t>Read-alike: </a:t>
            </a:r>
            <a:r>
              <a:rPr lang="en" sz="1400" i="1">
                <a:solidFill>
                  <a:srgbClr val="000000"/>
                </a:solidFill>
                <a:latin typeface="Calibri"/>
                <a:ea typeface="Calibri"/>
                <a:cs typeface="Calibri"/>
                <a:sym typeface="Calibri"/>
              </a:rPr>
              <a:t>The Crossover</a:t>
            </a:r>
            <a:r>
              <a:rPr lang="en" sz="1400">
                <a:solidFill>
                  <a:srgbClr val="000000"/>
                </a:solidFill>
                <a:latin typeface="Calibri"/>
                <a:ea typeface="Calibri"/>
                <a:cs typeface="Calibri"/>
                <a:sym typeface="Calibri"/>
              </a:rPr>
              <a:t> (Alexander), </a:t>
            </a:r>
            <a:r>
              <a:rPr lang="en" sz="1400" i="1">
                <a:solidFill>
                  <a:srgbClr val="000000"/>
                </a:solidFill>
                <a:latin typeface="Calibri"/>
                <a:ea typeface="Calibri"/>
                <a:cs typeface="Calibri"/>
                <a:sym typeface="Calibri"/>
              </a:rPr>
              <a:t>House Arrest</a:t>
            </a:r>
            <a:r>
              <a:rPr lang="en" sz="1400">
                <a:solidFill>
                  <a:srgbClr val="000000"/>
                </a:solidFill>
                <a:latin typeface="Calibri"/>
                <a:ea typeface="Calibri"/>
                <a:cs typeface="Calibri"/>
                <a:sym typeface="Calibri"/>
              </a:rPr>
              <a:t> (Holt), </a:t>
            </a:r>
            <a:r>
              <a:rPr lang="en" sz="1400" i="1">
                <a:solidFill>
                  <a:srgbClr val="000000"/>
                </a:solidFill>
                <a:latin typeface="Calibri"/>
                <a:ea typeface="Calibri"/>
                <a:cs typeface="Calibri"/>
                <a:sym typeface="Calibri"/>
              </a:rPr>
              <a:t>The Seventh Most Important Thing</a:t>
            </a:r>
            <a:r>
              <a:rPr lang="en" sz="1400">
                <a:solidFill>
                  <a:srgbClr val="000000"/>
                </a:solidFill>
                <a:latin typeface="Calibri"/>
                <a:ea typeface="Calibri"/>
                <a:cs typeface="Calibri"/>
                <a:sym typeface="Calibri"/>
              </a:rPr>
              <a:t> (Pearsall)</a:t>
            </a:r>
          </a:p>
          <a:p>
            <a:pPr lvl="0" rtl="0">
              <a:lnSpc>
                <a:spcPct val="100000"/>
              </a:lnSpc>
              <a:spcBef>
                <a:spcPts val="0"/>
              </a:spcBef>
              <a:spcAft>
                <a:spcPts val="0"/>
              </a:spcAft>
              <a:buClr>
                <a:schemeClr val="dk1"/>
              </a:buClr>
              <a:buSzPct val="78571"/>
              <a:buFont typeface="Arial"/>
              <a:buNone/>
            </a:pPr>
            <a:endParaRPr sz="1400">
              <a:solidFill>
                <a:srgbClr val="000000"/>
              </a:solidFill>
              <a:latin typeface="Calibri"/>
              <a:ea typeface="Calibri"/>
              <a:cs typeface="Calibri"/>
              <a:sym typeface="Calibri"/>
            </a:endParaRPr>
          </a:p>
          <a:p>
            <a:pPr lvl="0" rtl="0">
              <a:lnSpc>
                <a:spcPct val="100000"/>
              </a:lnSpc>
              <a:spcBef>
                <a:spcPts val="0"/>
              </a:spcBef>
              <a:spcAft>
                <a:spcPts val="0"/>
              </a:spcAft>
              <a:buClr>
                <a:schemeClr val="dk1"/>
              </a:buClr>
              <a:buSzPct val="78571"/>
              <a:buFont typeface="Arial"/>
              <a:buNone/>
            </a:pPr>
            <a:r>
              <a:rPr lang="en" sz="1400">
                <a:solidFill>
                  <a:srgbClr val="000000"/>
                </a:solidFill>
                <a:latin typeface="Calibri"/>
                <a:ea typeface="Calibri"/>
                <a:cs typeface="Calibri"/>
                <a:sym typeface="Calibri"/>
              </a:rPr>
              <a:t>BookPage interview: </a:t>
            </a:r>
            <a:r>
              <a:rPr lang="en" sz="1400" u="sng">
                <a:solidFill>
                  <a:srgbClr val="FF0000"/>
                </a:solidFill>
                <a:latin typeface="Calibri"/>
                <a:ea typeface="Calibri"/>
                <a:cs typeface="Calibri"/>
                <a:sym typeface="Calibri"/>
                <a:hlinkClick r:id="rId4"/>
              </a:rPr>
              <a:t>https://bookpage.com/interviews/18869-gary-d-schmidt#.WPkvjLi1uUk</a:t>
            </a:r>
          </a:p>
        </p:txBody>
      </p:sp>
      <p:pic>
        <p:nvPicPr>
          <p:cNvPr id="208" name="Shape 208"/>
          <p:cNvPicPr preferRelativeResize="0"/>
          <p:nvPr/>
        </p:nvPicPr>
        <p:blipFill>
          <a:blip r:embed="rId5">
            <a:alphaModFix/>
          </a:blip>
          <a:stretch>
            <a:fillRect/>
          </a:stretch>
        </p:blipFill>
        <p:spPr>
          <a:xfrm>
            <a:off x="5902808" y="370633"/>
            <a:ext cx="2929500" cy="4402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Middle School Nominees</a:t>
            </a:r>
          </a:p>
        </p:txBody>
      </p:sp>
      <p:sp>
        <p:nvSpPr>
          <p:cNvPr id="214" name="Shape 214"/>
          <p:cNvSpPr txBox="1">
            <a:spLocks noGrp="1"/>
          </p:cNvSpPr>
          <p:nvPr>
            <p:ph type="body" idx="1"/>
          </p:nvPr>
        </p:nvSpPr>
        <p:spPr>
          <a:xfrm>
            <a:off x="311700" y="1017725"/>
            <a:ext cx="5339100" cy="35511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Lumberjanes, Vol. 1: Beware the Kitten Holy</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Noelle Stevenson</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Will Eisner Comic Industry Award for Best New Series</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http://www.gingerhaze.com/</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Read-alikes: </a:t>
            </a:r>
            <a:r>
              <a:rPr lang="en" sz="1400" i="1">
                <a:solidFill>
                  <a:schemeClr val="dk1"/>
                </a:solidFill>
                <a:latin typeface="Calibri"/>
                <a:ea typeface="Calibri"/>
                <a:cs typeface="Calibri"/>
                <a:sym typeface="Calibri"/>
              </a:rPr>
              <a:t>Ms. Marvel</a:t>
            </a:r>
            <a:r>
              <a:rPr lang="en" sz="1400">
                <a:solidFill>
                  <a:schemeClr val="dk1"/>
                </a:solidFill>
                <a:latin typeface="Calibri"/>
                <a:ea typeface="Calibri"/>
                <a:cs typeface="Calibri"/>
                <a:sym typeface="Calibri"/>
              </a:rPr>
              <a:t> (Wilson), </a:t>
            </a:r>
            <a:r>
              <a:rPr lang="en" sz="1400" i="1">
                <a:solidFill>
                  <a:schemeClr val="dk1"/>
                </a:solidFill>
                <a:latin typeface="Calibri"/>
                <a:ea typeface="Calibri"/>
                <a:cs typeface="Calibri"/>
                <a:sym typeface="Calibri"/>
              </a:rPr>
              <a:t>The Unbeatable Squirrel Girl</a:t>
            </a:r>
            <a:r>
              <a:rPr lang="en" sz="1400">
                <a:solidFill>
                  <a:schemeClr val="dk1"/>
                </a:solidFill>
                <a:latin typeface="Calibri"/>
                <a:ea typeface="Calibri"/>
                <a:cs typeface="Calibri"/>
                <a:sym typeface="Calibri"/>
              </a:rPr>
              <a:t> (North)</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Sequels: </a:t>
            </a:r>
            <a:r>
              <a:rPr lang="en" sz="1400" i="1">
                <a:solidFill>
                  <a:srgbClr val="000000"/>
                </a:solidFill>
                <a:latin typeface="Calibri"/>
                <a:ea typeface="Calibri"/>
                <a:cs typeface="Calibri"/>
                <a:sym typeface="Calibri"/>
              </a:rPr>
              <a:t>Vol. 2: Friendship to the Max</a:t>
            </a:r>
            <a:r>
              <a:rPr lang="en" sz="1400">
                <a:solidFill>
                  <a:srgbClr val="000000"/>
                </a:solidFill>
                <a:latin typeface="Calibri"/>
                <a:ea typeface="Calibri"/>
                <a:cs typeface="Calibri"/>
                <a:sym typeface="Calibri"/>
              </a:rPr>
              <a:t>, </a:t>
            </a:r>
            <a:r>
              <a:rPr lang="en" sz="1400" i="1">
                <a:solidFill>
                  <a:srgbClr val="000000"/>
                </a:solidFill>
                <a:latin typeface="Calibri"/>
                <a:ea typeface="Calibri"/>
                <a:cs typeface="Calibri"/>
                <a:sym typeface="Calibri"/>
              </a:rPr>
              <a:t>Vol. 3: A Terrible Plan</a:t>
            </a:r>
            <a:r>
              <a:rPr lang="en" sz="1400">
                <a:solidFill>
                  <a:srgbClr val="000000"/>
                </a:solidFill>
                <a:latin typeface="Calibri"/>
                <a:ea typeface="Calibri"/>
                <a:cs typeface="Calibri"/>
                <a:sym typeface="Calibri"/>
              </a:rPr>
              <a:t>, </a:t>
            </a:r>
            <a:r>
              <a:rPr lang="en" sz="1400" i="1">
                <a:solidFill>
                  <a:srgbClr val="000000"/>
                </a:solidFill>
                <a:latin typeface="Calibri"/>
                <a:ea typeface="Calibri"/>
                <a:cs typeface="Calibri"/>
                <a:sym typeface="Calibri"/>
              </a:rPr>
              <a:t>Vol. 4: Out of Time</a:t>
            </a:r>
            <a:r>
              <a:rPr lang="en" sz="1400">
                <a:solidFill>
                  <a:srgbClr val="000000"/>
                </a:solidFill>
                <a:latin typeface="Calibri"/>
                <a:ea typeface="Calibri"/>
                <a:cs typeface="Calibri"/>
                <a:sym typeface="Calibri"/>
              </a:rPr>
              <a:t>, </a:t>
            </a:r>
            <a:r>
              <a:rPr lang="en" sz="1400" i="1">
                <a:solidFill>
                  <a:srgbClr val="000000"/>
                </a:solidFill>
                <a:latin typeface="Calibri"/>
                <a:ea typeface="Calibri"/>
                <a:cs typeface="Calibri"/>
                <a:sym typeface="Calibri"/>
              </a:rPr>
              <a:t>Vol. 5: Band Together</a:t>
            </a:r>
            <a:r>
              <a:rPr lang="en" sz="1400">
                <a:solidFill>
                  <a:srgbClr val="000000"/>
                </a:solidFill>
                <a:latin typeface="Calibri"/>
                <a:ea typeface="Calibri"/>
                <a:cs typeface="Calibri"/>
                <a:sym typeface="Calibri"/>
              </a:rPr>
              <a:t>, </a:t>
            </a:r>
            <a:r>
              <a:rPr lang="en" sz="1400" i="1">
                <a:solidFill>
                  <a:srgbClr val="000000"/>
                </a:solidFill>
                <a:latin typeface="Calibri"/>
                <a:ea typeface="Calibri"/>
                <a:cs typeface="Calibri"/>
                <a:sym typeface="Calibri"/>
              </a:rPr>
              <a:t>Vol. 6: Sink or Swim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Mini Wonder Woman comic: </a:t>
            </a:r>
            <a:r>
              <a:rPr lang="en" sz="1400" u="sng">
                <a:solidFill>
                  <a:srgbClr val="FF0000"/>
                </a:solidFill>
                <a:latin typeface="Calibri"/>
                <a:ea typeface="Calibri"/>
                <a:cs typeface="Calibri"/>
                <a:sym typeface="Calibri"/>
                <a:hlinkClick r:id="rId4"/>
              </a:rPr>
              <a:t>http://www.dccomics.com/blog/2015/02/11/exclusive-preview-sensation-comics-featuring-wonder-woman-chap-24</a:t>
            </a:r>
            <a:r>
              <a:rPr lang="en" sz="1400">
                <a:solidFill>
                  <a:srgbClr val="FF0000"/>
                </a:solidFill>
                <a:latin typeface="Calibri"/>
                <a:ea typeface="Calibri"/>
                <a:cs typeface="Calibri"/>
                <a:sym typeface="Calibri"/>
              </a:rPr>
              <a:t> </a:t>
            </a:r>
          </a:p>
          <a:p>
            <a:pPr lvl="0" rtl="0">
              <a:spcBef>
                <a:spcPts val="0"/>
              </a:spcBef>
              <a:buNone/>
            </a:pPr>
            <a:endParaRPr/>
          </a:p>
        </p:txBody>
      </p:sp>
      <p:pic>
        <p:nvPicPr>
          <p:cNvPr id="215" name="Shape 215"/>
          <p:cNvPicPr preferRelativeResize="0"/>
          <p:nvPr/>
        </p:nvPicPr>
        <p:blipFill>
          <a:blip r:embed="rId5">
            <a:alphaModFix/>
          </a:blip>
          <a:stretch>
            <a:fillRect/>
          </a:stretch>
        </p:blipFill>
        <p:spPr>
          <a:xfrm>
            <a:off x="5889062" y="309550"/>
            <a:ext cx="2943225" cy="4524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21" name="Shape 221"/>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dirty="0">
                <a:solidFill>
                  <a:srgbClr val="000000"/>
                </a:solidFill>
                <a:latin typeface="Calibri"/>
                <a:ea typeface="Calibri"/>
                <a:cs typeface="Calibri"/>
                <a:sym typeface="Calibri"/>
              </a:rPr>
              <a:t>The Wrath and the Dawn</a:t>
            </a:r>
            <a:br>
              <a:rPr lang="en" sz="3000" i="1" dirty="0">
                <a:solidFill>
                  <a:srgbClr val="000000"/>
                </a:solidFill>
                <a:latin typeface="Calibri"/>
                <a:ea typeface="Calibri"/>
                <a:cs typeface="Calibri"/>
                <a:sym typeface="Calibri"/>
              </a:rPr>
            </a:br>
            <a:r>
              <a:rPr lang="en" dirty="0">
                <a:solidFill>
                  <a:srgbClr val="000000"/>
                </a:solidFill>
                <a:latin typeface="Calibri"/>
                <a:ea typeface="Calibri"/>
                <a:cs typeface="Calibri"/>
                <a:sym typeface="Calibri"/>
              </a:rPr>
              <a:t>Renée Ahdieh</a:t>
            </a:r>
          </a:p>
          <a:p>
            <a:pPr lvl="0">
              <a:lnSpc>
                <a:spcPct val="100000"/>
              </a:lnSpc>
              <a:buClr>
                <a:schemeClr val="dk1"/>
              </a:buClr>
              <a:buSzPct val="78571"/>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Goodreads Choice Award Nominee for Young Adult Fantasy and Science </a:t>
            </a:r>
            <a:r>
              <a:rPr lang="en" sz="1400" smtClean="0">
                <a:solidFill>
                  <a:srgbClr val="000000"/>
                </a:solidFill>
                <a:latin typeface="Calibri"/>
                <a:ea typeface="Calibri"/>
                <a:cs typeface="Calibri"/>
                <a:sym typeface="Calibri"/>
              </a:rPr>
              <a:t>Fiction</a:t>
            </a:r>
            <a:br>
              <a:rPr lang="en" sz="1400" smtClean="0">
                <a:solidFill>
                  <a:srgbClr val="000000"/>
                </a:solidFill>
                <a:latin typeface="Calibri"/>
                <a:ea typeface="Calibri"/>
                <a:cs typeface="Calibri"/>
                <a:sym typeface="Calibri"/>
              </a:rPr>
            </a:br>
            <a:r>
              <a:rPr lang="en" sz="1400" smtClean="0">
                <a:solidFill>
                  <a:schemeClr val="dk1"/>
                </a:solidFill>
                <a:latin typeface="Calibri"/>
                <a:ea typeface="Calibri"/>
                <a:cs typeface="Calibri"/>
                <a:sym typeface="Calibri"/>
              </a:rPr>
              <a:t>⧫ 2017-2018 Oregon Battle of the Books</a:t>
            </a:r>
            <a:endParaRPr lang="en" sz="1400">
              <a:solidFill>
                <a:srgbClr val="000000"/>
              </a:solidFill>
              <a:latin typeface="Calibri"/>
              <a:ea typeface="Calibri"/>
              <a:cs typeface="Calibri"/>
              <a:sym typeface="Calibri"/>
            </a:endParaRP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Author website: </a:t>
            </a:r>
            <a:r>
              <a:rPr lang="en" sz="1400" u="sng" dirty="0">
                <a:solidFill>
                  <a:srgbClr val="FF0000"/>
                </a:solidFill>
                <a:latin typeface="Calibri"/>
                <a:ea typeface="Calibri"/>
                <a:cs typeface="Calibri"/>
                <a:sym typeface="Calibri"/>
                <a:hlinkClick r:id="rId3"/>
              </a:rPr>
              <a:t>http://www.reneeahdieh.com/</a:t>
            </a: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Sequel: </a:t>
            </a:r>
            <a:r>
              <a:rPr lang="en" sz="1400" i="1" dirty="0">
                <a:solidFill>
                  <a:srgbClr val="000000"/>
                </a:solidFill>
                <a:latin typeface="Calibri"/>
                <a:ea typeface="Calibri"/>
                <a:cs typeface="Calibri"/>
                <a:sym typeface="Calibri"/>
              </a:rPr>
              <a:t>The Rose and the Dagger</a:t>
            </a: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Read-alikes: </a:t>
            </a:r>
            <a:r>
              <a:rPr lang="en" sz="1400" i="1" dirty="0">
                <a:solidFill>
                  <a:srgbClr val="000000"/>
                </a:solidFill>
                <a:latin typeface="Calibri"/>
                <a:ea typeface="Calibri"/>
                <a:cs typeface="Calibri"/>
                <a:sym typeface="Calibri"/>
              </a:rPr>
              <a:t>Red Queen</a:t>
            </a:r>
            <a:r>
              <a:rPr lang="en" sz="1400" dirty="0">
                <a:solidFill>
                  <a:srgbClr val="000000"/>
                </a:solidFill>
                <a:latin typeface="Calibri"/>
                <a:ea typeface="Calibri"/>
                <a:cs typeface="Calibri"/>
                <a:sym typeface="Calibri"/>
              </a:rPr>
              <a:t> (Aveyard), </a:t>
            </a:r>
            <a:r>
              <a:rPr lang="en" sz="1400" i="1" dirty="0">
                <a:solidFill>
                  <a:srgbClr val="000000"/>
                </a:solidFill>
                <a:latin typeface="Calibri"/>
                <a:ea typeface="Calibri"/>
                <a:cs typeface="Calibri"/>
                <a:sym typeface="Calibri"/>
              </a:rPr>
              <a:t>An Ember in the Ashes</a:t>
            </a:r>
            <a:r>
              <a:rPr lang="en" sz="1400" dirty="0">
                <a:solidFill>
                  <a:srgbClr val="000000"/>
                </a:solidFill>
                <a:latin typeface="Calibri"/>
                <a:ea typeface="Calibri"/>
                <a:cs typeface="Calibri"/>
                <a:sym typeface="Calibri"/>
              </a:rPr>
              <a:t> (Tahir), </a:t>
            </a:r>
            <a:r>
              <a:rPr lang="en" sz="1400" i="1" dirty="0">
                <a:solidFill>
                  <a:srgbClr val="000000"/>
                </a:solidFill>
                <a:latin typeface="Calibri"/>
                <a:ea typeface="Calibri"/>
                <a:cs typeface="Calibri"/>
                <a:sym typeface="Calibri"/>
              </a:rPr>
              <a:t>Illuminae</a:t>
            </a:r>
            <a:r>
              <a:rPr lang="en" sz="1400" dirty="0">
                <a:solidFill>
                  <a:srgbClr val="000000"/>
                </a:solidFill>
                <a:latin typeface="Calibri"/>
                <a:ea typeface="Calibri"/>
                <a:cs typeface="Calibri"/>
                <a:sym typeface="Calibri"/>
              </a:rPr>
              <a:t> (Kaufman), </a:t>
            </a:r>
            <a:r>
              <a:rPr lang="en" sz="1400" i="1" dirty="0">
                <a:solidFill>
                  <a:srgbClr val="000000"/>
                </a:solidFill>
                <a:latin typeface="Calibri"/>
                <a:ea typeface="Calibri"/>
                <a:cs typeface="Calibri"/>
                <a:sym typeface="Calibri"/>
              </a:rPr>
              <a:t>The Scorpion Rules</a:t>
            </a:r>
            <a:r>
              <a:rPr lang="en" sz="1400" dirty="0">
                <a:solidFill>
                  <a:srgbClr val="000000"/>
                </a:solidFill>
                <a:latin typeface="Calibri"/>
                <a:ea typeface="Calibri"/>
                <a:cs typeface="Calibri"/>
                <a:sym typeface="Calibri"/>
              </a:rPr>
              <a:t> (Bow), </a:t>
            </a:r>
            <a:r>
              <a:rPr lang="en" sz="1400" i="1" dirty="0">
                <a:solidFill>
                  <a:srgbClr val="000000"/>
                </a:solidFill>
                <a:latin typeface="Calibri"/>
                <a:ea typeface="Calibri"/>
                <a:cs typeface="Calibri"/>
                <a:sym typeface="Calibri"/>
              </a:rPr>
              <a:t>A Thousand Nights</a:t>
            </a:r>
            <a:r>
              <a:rPr lang="en" sz="1400" dirty="0">
                <a:solidFill>
                  <a:srgbClr val="000000"/>
                </a:solidFill>
                <a:latin typeface="Calibri"/>
                <a:ea typeface="Calibri"/>
                <a:cs typeface="Calibri"/>
                <a:sym typeface="Calibri"/>
              </a:rPr>
              <a:t> (Johnston), </a:t>
            </a:r>
            <a:r>
              <a:rPr lang="en" sz="1400" i="1" dirty="0">
                <a:solidFill>
                  <a:srgbClr val="000000"/>
                </a:solidFill>
                <a:latin typeface="Calibri"/>
                <a:ea typeface="Calibri"/>
                <a:cs typeface="Calibri"/>
                <a:sym typeface="Calibri"/>
              </a:rPr>
              <a:t>The Arabian Nights</a:t>
            </a:r>
          </a:p>
          <a:p>
            <a:pPr lvl="0" rtl="0">
              <a:lnSpc>
                <a:spcPct val="100000"/>
              </a:lnSpc>
              <a:spcBef>
                <a:spcPts val="0"/>
              </a:spcBef>
              <a:buClr>
                <a:schemeClr val="dk1"/>
              </a:buClr>
              <a:buSzPct val="78571"/>
              <a:buFont typeface="Arial"/>
              <a:buNone/>
            </a:pPr>
            <a:r>
              <a:rPr lang="en" sz="1400" dirty="0">
                <a:solidFill>
                  <a:srgbClr val="000000"/>
                </a:solidFill>
                <a:latin typeface="Calibri"/>
                <a:ea typeface="Calibri"/>
                <a:cs typeface="Calibri"/>
                <a:sym typeface="Calibri"/>
              </a:rPr>
              <a:t>Next book: </a:t>
            </a:r>
            <a:r>
              <a:rPr lang="en" sz="1400" i="1" dirty="0">
                <a:solidFill>
                  <a:srgbClr val="000000"/>
                </a:solidFill>
                <a:latin typeface="Calibri"/>
                <a:ea typeface="Calibri"/>
                <a:cs typeface="Calibri"/>
                <a:sym typeface="Calibri"/>
              </a:rPr>
              <a:t>Flame in the Mist</a:t>
            </a:r>
            <a:r>
              <a:rPr lang="en" sz="1400" dirty="0">
                <a:solidFill>
                  <a:srgbClr val="000000"/>
                </a:solidFill>
                <a:latin typeface="Calibri"/>
                <a:ea typeface="Calibri"/>
                <a:cs typeface="Calibri"/>
                <a:sym typeface="Calibri"/>
              </a:rPr>
              <a:t> (May 2017)</a:t>
            </a:r>
          </a:p>
          <a:p>
            <a:pPr lvl="0" rtl="0">
              <a:spcBef>
                <a:spcPts val="0"/>
              </a:spcBef>
              <a:buNone/>
            </a:pPr>
            <a:endParaRPr dirty="0"/>
          </a:p>
        </p:txBody>
      </p:sp>
      <p:pic>
        <p:nvPicPr>
          <p:cNvPr id="222" name="Shape 222" descr="The Wrath &amp; the Dawn (The Wrath &amp; the Dawn, #1)"/>
          <p:cNvPicPr preferRelativeResize="0"/>
          <p:nvPr/>
        </p:nvPicPr>
        <p:blipFill>
          <a:blip r:embed="rId4">
            <a:alphaModFix/>
          </a:blip>
          <a:stretch>
            <a:fillRect/>
          </a:stretch>
        </p:blipFill>
        <p:spPr>
          <a:xfrm>
            <a:off x="5822400" y="309562"/>
            <a:ext cx="3009900" cy="4524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28" name="Shape 228"/>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The Game of Love and Death</a:t>
            </a:r>
            <a:br>
              <a:rPr lang="en" sz="3000" i="1">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Martha Brockenbrough</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Kirkus Prize Nominee for Young Readers’ Literature</a:t>
            </a:r>
            <a:br>
              <a:rPr lang="en" sz="1400">
                <a:solidFill>
                  <a:srgbClr val="000000"/>
                </a:solidFill>
                <a:latin typeface="Calibri"/>
                <a:ea typeface="Calibri"/>
                <a:cs typeface="Calibri"/>
                <a:sym typeface="Calibri"/>
              </a:rPr>
            </a:b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Pacific Northwest Booksellers Association Award Winner</a:t>
            </a:r>
            <a:br>
              <a:rPr lang="en" sz="1400">
                <a:solidFill>
                  <a:srgbClr val="000000"/>
                </a:solidFill>
                <a:latin typeface="Calibri"/>
                <a:ea typeface="Calibri"/>
                <a:cs typeface="Calibri"/>
                <a:sym typeface="Calibri"/>
              </a:rPr>
            </a:b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YALSA Teens Top Ten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a:t>
            </a:r>
            <a:r>
              <a:rPr lang="en" sz="1400">
                <a:solidFill>
                  <a:srgbClr val="FF0000"/>
                </a:solidFill>
                <a:latin typeface="Calibri"/>
                <a:ea typeface="Calibri"/>
                <a:cs typeface="Calibri"/>
                <a:sym typeface="Calibri"/>
              </a:rPr>
              <a:t> </a:t>
            </a:r>
            <a:r>
              <a:rPr lang="en" sz="1400" u="sng">
                <a:solidFill>
                  <a:srgbClr val="FF0000"/>
                </a:solidFill>
                <a:latin typeface="Calibri"/>
                <a:ea typeface="Calibri"/>
                <a:cs typeface="Calibri"/>
                <a:sym typeface="Calibri"/>
                <a:hlinkClick r:id="rId3"/>
              </a:rPr>
              <a:t>http://martha-brockenbrough.squarespace.com/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Walk on Earth a Stranger</a:t>
            </a:r>
            <a:r>
              <a:rPr lang="en" sz="1400">
                <a:solidFill>
                  <a:srgbClr val="000000"/>
                </a:solidFill>
                <a:latin typeface="Calibri"/>
                <a:ea typeface="Calibri"/>
                <a:cs typeface="Calibri"/>
                <a:sym typeface="Calibri"/>
              </a:rPr>
              <a:t> (Carson), </a:t>
            </a:r>
            <a:r>
              <a:rPr lang="en" sz="1400" i="1">
                <a:solidFill>
                  <a:srgbClr val="000000"/>
                </a:solidFill>
                <a:latin typeface="Calibri"/>
                <a:ea typeface="Calibri"/>
                <a:cs typeface="Calibri"/>
                <a:sym typeface="Calibri"/>
              </a:rPr>
              <a:t>The Book Thief</a:t>
            </a:r>
            <a:r>
              <a:rPr lang="en" sz="1400">
                <a:solidFill>
                  <a:srgbClr val="000000"/>
                </a:solidFill>
                <a:latin typeface="Calibri"/>
                <a:ea typeface="Calibri"/>
                <a:cs typeface="Calibri"/>
                <a:sym typeface="Calibri"/>
              </a:rPr>
              <a:t> (Zusak), </a:t>
            </a:r>
            <a:r>
              <a:rPr lang="en" sz="1400" i="1">
                <a:solidFill>
                  <a:srgbClr val="000000"/>
                </a:solidFill>
                <a:latin typeface="Calibri"/>
                <a:ea typeface="Calibri"/>
                <a:cs typeface="Calibri"/>
                <a:sym typeface="Calibri"/>
              </a:rPr>
              <a:t>Symphony for the City of the Dead</a:t>
            </a:r>
            <a:r>
              <a:rPr lang="en" sz="1400">
                <a:solidFill>
                  <a:srgbClr val="000000"/>
                </a:solidFill>
                <a:latin typeface="Calibri"/>
                <a:ea typeface="Calibri"/>
                <a:cs typeface="Calibri"/>
                <a:sym typeface="Calibri"/>
              </a:rPr>
              <a:t> (Anderson)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Next book: </a:t>
            </a:r>
            <a:r>
              <a:rPr lang="en" sz="1400" i="1">
                <a:solidFill>
                  <a:srgbClr val="000000"/>
                </a:solidFill>
                <a:latin typeface="Calibri"/>
                <a:ea typeface="Calibri"/>
                <a:cs typeface="Calibri"/>
                <a:sym typeface="Calibri"/>
              </a:rPr>
              <a:t>Alexander Hamilton, Revolutionary</a:t>
            </a:r>
            <a:r>
              <a:rPr lang="en" sz="1400">
                <a:solidFill>
                  <a:srgbClr val="000000"/>
                </a:solidFill>
                <a:latin typeface="Calibri"/>
                <a:ea typeface="Calibri"/>
                <a:cs typeface="Calibri"/>
                <a:sym typeface="Calibri"/>
              </a:rPr>
              <a:t> (September 2017)</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Fun fact: Local-ish author who lives in Seattle!</a:t>
            </a:r>
          </a:p>
          <a:p>
            <a:pPr lvl="0" rtl="0">
              <a:lnSpc>
                <a:spcPct val="100000"/>
              </a:lnSpc>
              <a:spcBef>
                <a:spcPts val="0"/>
              </a:spcBef>
              <a:buClr>
                <a:schemeClr val="dk1"/>
              </a:buClr>
              <a:buSzPct val="78571"/>
              <a:buFont typeface="Arial"/>
              <a:buNone/>
            </a:pPr>
            <a:endParaRPr sz="1400">
              <a:solidFill>
                <a:srgbClr val="000000"/>
              </a:solidFill>
              <a:latin typeface="Calibri"/>
              <a:ea typeface="Calibri"/>
              <a:cs typeface="Calibri"/>
              <a:sym typeface="Calibri"/>
            </a:endParaRPr>
          </a:p>
          <a:p>
            <a:pPr lvl="0" rtl="0">
              <a:spcBef>
                <a:spcPts val="0"/>
              </a:spcBef>
              <a:buNone/>
            </a:pPr>
            <a:endParaRPr/>
          </a:p>
        </p:txBody>
      </p:sp>
      <p:pic>
        <p:nvPicPr>
          <p:cNvPr id="229" name="Shape 229" descr="The Game of Love and Death"/>
          <p:cNvPicPr preferRelativeResize="0"/>
          <p:nvPr/>
        </p:nvPicPr>
        <p:blipFill>
          <a:blip r:embed="rId4">
            <a:alphaModFix/>
          </a:blip>
          <a:stretch>
            <a:fillRect/>
          </a:stretch>
        </p:blipFill>
        <p:spPr>
          <a:xfrm>
            <a:off x="5841450" y="309550"/>
            <a:ext cx="2990850" cy="4524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35" name="Shape 235"/>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The Weight of Feathers</a:t>
            </a:r>
            <a:br>
              <a:rPr lang="en" sz="3000" i="1">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Anna-Marie McLemore</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Morris Award Nominee</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http://author.annamariemclemore.com/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Bone Gap</a:t>
            </a:r>
            <a:r>
              <a:rPr lang="en" sz="1400">
                <a:solidFill>
                  <a:srgbClr val="000000"/>
                </a:solidFill>
                <a:latin typeface="Calibri"/>
                <a:ea typeface="Calibri"/>
                <a:cs typeface="Calibri"/>
                <a:sym typeface="Calibri"/>
              </a:rPr>
              <a:t> (Ruby), </a:t>
            </a:r>
            <a:r>
              <a:rPr lang="en" sz="1400" i="1">
                <a:solidFill>
                  <a:srgbClr val="000000"/>
                </a:solidFill>
                <a:latin typeface="Calibri"/>
                <a:ea typeface="Calibri"/>
                <a:cs typeface="Calibri"/>
                <a:sym typeface="Calibri"/>
              </a:rPr>
              <a:t>The Accident Season</a:t>
            </a:r>
            <a:r>
              <a:rPr lang="en" sz="1400">
                <a:solidFill>
                  <a:srgbClr val="000000"/>
                </a:solidFill>
                <a:latin typeface="Calibri"/>
                <a:ea typeface="Calibri"/>
                <a:cs typeface="Calibri"/>
                <a:sym typeface="Calibri"/>
              </a:rPr>
              <a:t> (Fowley-Doyle), </a:t>
            </a:r>
            <a:r>
              <a:rPr lang="en" sz="1400" i="1">
                <a:solidFill>
                  <a:srgbClr val="000000"/>
                </a:solidFill>
                <a:latin typeface="Calibri"/>
                <a:ea typeface="Calibri"/>
                <a:cs typeface="Calibri"/>
                <a:sym typeface="Calibri"/>
              </a:rPr>
              <a:t>The Strange and Beautiful Sorrows of Ava Lavender</a:t>
            </a:r>
            <a:r>
              <a:rPr lang="en" sz="1400">
                <a:solidFill>
                  <a:srgbClr val="000000"/>
                </a:solidFill>
                <a:latin typeface="Calibri"/>
                <a:ea typeface="Calibri"/>
                <a:cs typeface="Calibri"/>
                <a:sym typeface="Calibri"/>
              </a:rPr>
              <a:t> (Walton) </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Discussion guide: </a:t>
            </a:r>
            <a:r>
              <a:rPr lang="en" sz="1400" u="sng">
                <a:solidFill>
                  <a:srgbClr val="FF0000"/>
                </a:solidFill>
                <a:latin typeface="Calibri"/>
                <a:ea typeface="Calibri"/>
                <a:cs typeface="Calibri"/>
                <a:sym typeface="Calibri"/>
                <a:hlinkClick r:id="rId4"/>
              </a:rPr>
              <a:t>http://images.macmillan.com/folio-assets/discusion-guides/9781250058652DG.pdf</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Next book: </a:t>
            </a:r>
            <a:r>
              <a:rPr lang="en" sz="1400" i="1">
                <a:solidFill>
                  <a:srgbClr val="000000"/>
                </a:solidFill>
                <a:latin typeface="Calibri"/>
                <a:ea typeface="Calibri"/>
                <a:cs typeface="Calibri"/>
                <a:sym typeface="Calibri"/>
              </a:rPr>
              <a:t>Wild Beauty</a:t>
            </a:r>
            <a:r>
              <a:rPr lang="en" sz="1400">
                <a:solidFill>
                  <a:srgbClr val="000000"/>
                </a:solidFill>
                <a:latin typeface="Calibri"/>
                <a:ea typeface="Calibri"/>
                <a:cs typeface="Calibri"/>
                <a:sym typeface="Calibri"/>
              </a:rPr>
              <a:t> (October 2017)</a:t>
            </a:r>
          </a:p>
          <a:p>
            <a:pPr lvl="0" rtl="0">
              <a:spcBef>
                <a:spcPts val="0"/>
              </a:spcBef>
              <a:buNone/>
            </a:pPr>
            <a:endParaRPr/>
          </a:p>
        </p:txBody>
      </p:sp>
      <p:pic>
        <p:nvPicPr>
          <p:cNvPr id="236" name="Shape 236" descr="The Weight of Feathers"/>
          <p:cNvPicPr preferRelativeResize="0"/>
          <p:nvPr/>
        </p:nvPicPr>
        <p:blipFill>
          <a:blip r:embed="rId5">
            <a:alphaModFix/>
          </a:blip>
          <a:stretch>
            <a:fillRect/>
          </a:stretch>
        </p:blipFill>
        <p:spPr>
          <a:xfrm>
            <a:off x="5812875" y="309562"/>
            <a:ext cx="3019425" cy="4524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42" name="Shape 242"/>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Dumplin’</a:t>
            </a:r>
            <a:br>
              <a:rPr lang="en" sz="3000" i="1">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Julie Murphy</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Amelia Bloomer Project</a:t>
            </a:r>
            <a:br>
              <a:rPr lang="en" sz="1400">
                <a:solidFill>
                  <a:srgbClr val="000000"/>
                </a:solidFill>
                <a:latin typeface="Calibri"/>
                <a:ea typeface="Calibri"/>
                <a:cs typeface="Calibri"/>
                <a:sym typeface="Calibri"/>
              </a:rPr>
            </a:b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Goodreads Choice Award Nominee for Young Adult Fiction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http://juliemurphywrites.com/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Gabi, a Girl in Pieces</a:t>
            </a:r>
            <a:r>
              <a:rPr lang="en" sz="1400">
                <a:solidFill>
                  <a:srgbClr val="000000"/>
                </a:solidFill>
                <a:latin typeface="Calibri"/>
                <a:ea typeface="Calibri"/>
                <a:cs typeface="Calibri"/>
                <a:sym typeface="Calibri"/>
              </a:rPr>
              <a:t> (Quintero), </a:t>
            </a:r>
            <a:r>
              <a:rPr lang="en" sz="1400" i="1">
                <a:solidFill>
                  <a:srgbClr val="000000"/>
                </a:solidFill>
                <a:latin typeface="Calibri"/>
                <a:ea typeface="Calibri"/>
                <a:cs typeface="Calibri"/>
                <a:sym typeface="Calibri"/>
              </a:rPr>
              <a:t>Not Otherwise Specified</a:t>
            </a:r>
            <a:r>
              <a:rPr lang="en" sz="1400">
                <a:solidFill>
                  <a:srgbClr val="000000"/>
                </a:solidFill>
                <a:latin typeface="Calibri"/>
                <a:ea typeface="Calibri"/>
                <a:cs typeface="Calibri"/>
                <a:sym typeface="Calibri"/>
              </a:rPr>
              <a:t> (Moskowitz), </a:t>
            </a:r>
            <a:r>
              <a:rPr lang="en" sz="1400" i="1">
                <a:solidFill>
                  <a:srgbClr val="000000"/>
                </a:solidFill>
                <a:latin typeface="Calibri"/>
                <a:ea typeface="Calibri"/>
                <a:cs typeface="Calibri"/>
                <a:sym typeface="Calibri"/>
              </a:rPr>
              <a:t>I Was Here</a:t>
            </a:r>
            <a:r>
              <a:rPr lang="en" sz="1400">
                <a:solidFill>
                  <a:srgbClr val="000000"/>
                </a:solidFill>
                <a:latin typeface="Calibri"/>
                <a:ea typeface="Calibri"/>
                <a:cs typeface="Calibri"/>
                <a:sym typeface="Calibri"/>
              </a:rPr>
              <a:t> (Forman), </a:t>
            </a:r>
            <a:r>
              <a:rPr lang="en" sz="1400" i="1">
                <a:solidFill>
                  <a:srgbClr val="000000"/>
                </a:solidFill>
                <a:latin typeface="Calibri"/>
                <a:ea typeface="Calibri"/>
                <a:cs typeface="Calibri"/>
                <a:sym typeface="Calibri"/>
              </a:rPr>
              <a:t>The Boy in the Black Suit</a:t>
            </a:r>
            <a:r>
              <a:rPr lang="en" sz="1400">
                <a:solidFill>
                  <a:srgbClr val="000000"/>
                </a:solidFill>
                <a:latin typeface="Calibri"/>
                <a:ea typeface="Calibri"/>
                <a:cs typeface="Calibri"/>
                <a:sym typeface="Calibri"/>
              </a:rPr>
              <a:t> (Reynolds)</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Next book: </a:t>
            </a:r>
            <a:r>
              <a:rPr lang="en" sz="1400" i="1">
                <a:solidFill>
                  <a:srgbClr val="000000"/>
                </a:solidFill>
                <a:latin typeface="Calibri"/>
                <a:ea typeface="Calibri"/>
                <a:cs typeface="Calibri"/>
                <a:sym typeface="Calibri"/>
              </a:rPr>
              <a:t>Ramona Blue</a:t>
            </a:r>
            <a:r>
              <a:rPr lang="en" sz="1400">
                <a:solidFill>
                  <a:srgbClr val="000000"/>
                </a:solidFill>
                <a:latin typeface="Calibri"/>
                <a:ea typeface="Calibri"/>
                <a:cs typeface="Calibri"/>
                <a:sym typeface="Calibri"/>
              </a:rPr>
              <a:t> (May 2017)</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Fun fact: Wrote her first novel during NaNoWriMo while working as a librarian!</a:t>
            </a:r>
          </a:p>
          <a:p>
            <a:pPr lvl="0" rtl="0">
              <a:spcBef>
                <a:spcPts val="0"/>
              </a:spcBef>
              <a:buNone/>
            </a:pPr>
            <a:endParaRPr/>
          </a:p>
        </p:txBody>
      </p:sp>
      <p:pic>
        <p:nvPicPr>
          <p:cNvPr id="243" name="Shape 243" descr="Dumplin' (Dumplin', #1)"/>
          <p:cNvPicPr preferRelativeResize="0"/>
          <p:nvPr/>
        </p:nvPicPr>
        <p:blipFill>
          <a:blip r:embed="rId4">
            <a:alphaModFix/>
          </a:blip>
          <a:stretch>
            <a:fillRect/>
          </a:stretch>
        </p:blipFill>
        <p:spPr>
          <a:xfrm>
            <a:off x="5841450" y="309562"/>
            <a:ext cx="2990850" cy="4524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49" name="Shape 249"/>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All American Boys</a:t>
            </a:r>
            <a:br>
              <a:rPr lang="en" sz="3000" i="1">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Jason Reynolds and Brendan Kiely</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Coretta Scott King Honor</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http://www.jasonwritesbooks.com/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How It Went Down</a:t>
            </a:r>
            <a:r>
              <a:rPr lang="en" sz="1400">
                <a:solidFill>
                  <a:srgbClr val="000000"/>
                </a:solidFill>
                <a:latin typeface="Calibri"/>
                <a:ea typeface="Calibri"/>
                <a:cs typeface="Calibri"/>
                <a:sym typeface="Calibri"/>
              </a:rPr>
              <a:t> (Magoon), </a:t>
            </a:r>
            <a:r>
              <a:rPr lang="en" sz="1400" i="1">
                <a:solidFill>
                  <a:srgbClr val="000000"/>
                </a:solidFill>
                <a:latin typeface="Calibri"/>
                <a:ea typeface="Calibri"/>
                <a:cs typeface="Calibri"/>
                <a:sym typeface="Calibri"/>
              </a:rPr>
              <a:t>X</a:t>
            </a:r>
            <a:r>
              <a:rPr lang="en" sz="1400">
                <a:solidFill>
                  <a:srgbClr val="000000"/>
                </a:solidFill>
                <a:latin typeface="Calibri"/>
                <a:ea typeface="Calibri"/>
                <a:cs typeface="Calibri"/>
                <a:sym typeface="Calibri"/>
              </a:rPr>
              <a:t> (Shabazz), </a:t>
            </a:r>
            <a:r>
              <a:rPr lang="en" sz="1400" i="1">
                <a:solidFill>
                  <a:srgbClr val="000000"/>
                </a:solidFill>
                <a:latin typeface="Calibri"/>
                <a:ea typeface="Calibri"/>
                <a:cs typeface="Calibri"/>
                <a:sym typeface="Calibri"/>
              </a:rPr>
              <a:t>This Side of Home</a:t>
            </a:r>
            <a:r>
              <a:rPr lang="en" sz="1400">
                <a:solidFill>
                  <a:srgbClr val="000000"/>
                </a:solidFill>
                <a:latin typeface="Calibri"/>
                <a:ea typeface="Calibri"/>
                <a:cs typeface="Calibri"/>
                <a:sym typeface="Calibri"/>
              </a:rPr>
              <a:t> (Watson), </a:t>
            </a:r>
            <a:r>
              <a:rPr lang="en" sz="1400" i="1">
                <a:solidFill>
                  <a:srgbClr val="000000"/>
                </a:solidFill>
                <a:latin typeface="Calibri"/>
                <a:ea typeface="Calibri"/>
                <a:cs typeface="Calibri"/>
                <a:sym typeface="Calibri"/>
              </a:rPr>
              <a:t>Between the World and Me</a:t>
            </a:r>
            <a:r>
              <a:rPr lang="en" sz="1400">
                <a:solidFill>
                  <a:srgbClr val="000000"/>
                </a:solidFill>
                <a:latin typeface="Calibri"/>
                <a:ea typeface="Calibri"/>
                <a:cs typeface="Calibri"/>
                <a:sym typeface="Calibri"/>
              </a:rPr>
              <a:t> (Coates)</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Reading group guide: </a:t>
            </a:r>
            <a:r>
              <a:rPr lang="en" sz="1400" u="sng">
                <a:solidFill>
                  <a:srgbClr val="FF0000"/>
                </a:solidFill>
                <a:latin typeface="Calibri"/>
                <a:ea typeface="Calibri"/>
                <a:cs typeface="Calibri"/>
                <a:sym typeface="Calibri"/>
                <a:hlinkClick r:id="rId4"/>
              </a:rPr>
              <a:t>http://www.simonandschuster.com/books/All-American-Boys/Jason-Reynolds/9781481463331/reading_group_guide</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Keynote address at ABC Children’s Institute: </a:t>
            </a:r>
            <a:r>
              <a:rPr lang="en" sz="1400" u="sng">
                <a:solidFill>
                  <a:srgbClr val="FF0000"/>
                </a:solidFill>
                <a:latin typeface="Calibri"/>
                <a:ea typeface="Calibri"/>
                <a:cs typeface="Calibri"/>
                <a:sym typeface="Calibri"/>
                <a:hlinkClick r:id="rId5"/>
              </a:rPr>
              <a:t>http://www.shelf-awareness.com/issue.html?issue=2976#m36112</a:t>
            </a:r>
          </a:p>
        </p:txBody>
      </p:sp>
      <p:pic>
        <p:nvPicPr>
          <p:cNvPr id="250" name="Shape 250" descr="All American Boys"/>
          <p:cNvPicPr preferRelativeResize="0"/>
          <p:nvPr/>
        </p:nvPicPr>
        <p:blipFill>
          <a:blip r:embed="rId6">
            <a:alphaModFix/>
          </a:blip>
          <a:stretch>
            <a:fillRect/>
          </a:stretch>
        </p:blipFill>
        <p:spPr>
          <a:xfrm>
            <a:off x="5812875" y="309562"/>
            <a:ext cx="3019425" cy="452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371400"/>
            <a:ext cx="8520600" cy="1103100"/>
          </a:xfrm>
          <a:prstGeom prst="rect">
            <a:avLst/>
          </a:prstGeom>
        </p:spPr>
        <p:txBody>
          <a:bodyPr lIns="91425" tIns="91425" rIns="91425" bIns="91425" anchor="b" anchorCtr="0">
            <a:noAutofit/>
          </a:bodyPr>
          <a:lstStyle/>
          <a:p>
            <a:pPr lvl="0" rtl="0">
              <a:spcBef>
                <a:spcPts val="0"/>
              </a:spcBef>
              <a:buNone/>
            </a:pPr>
            <a:r>
              <a:rPr lang="en">
                <a:latin typeface="Calibri"/>
                <a:ea typeface="Calibri"/>
                <a:cs typeface="Calibri"/>
                <a:sym typeface="Calibri"/>
              </a:rPr>
              <a:t>How are the books chosen?</a:t>
            </a:r>
          </a:p>
        </p:txBody>
      </p:sp>
      <p:sp>
        <p:nvSpPr>
          <p:cNvPr id="67" name="Shape 67"/>
          <p:cNvSpPr txBox="1">
            <a:spLocks noGrp="1"/>
          </p:cNvSpPr>
          <p:nvPr>
            <p:ph type="subTitle" idx="1"/>
          </p:nvPr>
        </p:nvSpPr>
        <p:spPr>
          <a:xfrm>
            <a:off x="311700" y="1474500"/>
            <a:ext cx="8520600" cy="3376500"/>
          </a:xfrm>
          <a:prstGeom prst="rect">
            <a:avLst/>
          </a:prstGeom>
        </p:spPr>
        <p:txBody>
          <a:bodyPr lIns="91425" tIns="91425" rIns="91425" bIns="91425" anchor="t" anchorCtr="0">
            <a:noAutofit/>
          </a:bodyPr>
          <a:lstStyle/>
          <a:p>
            <a:pPr marL="457200" lvl="0" indent="-419100" algn="l"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Oregon students, teachers, and librarians may nominate titles</a:t>
            </a:r>
          </a:p>
          <a:p>
            <a:pPr marL="457200" lvl="0" indent="-419100" algn="l"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Copyright date must be two years prior to when the list is announced</a:t>
            </a:r>
          </a:p>
          <a:p>
            <a:pPr marL="457200" lvl="0" indent="-419100" algn="l"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Nominations are reviewed by a committee of Oregon librarians, educators, and booksellers</a:t>
            </a:r>
          </a:p>
          <a:p>
            <a:pPr marL="457200" lvl="0" indent="-419100" algn="l"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Committee creates the final list!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56" name="Shape 256"/>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More Happy Than Not</a:t>
            </a:r>
            <a:br>
              <a:rPr lang="en" sz="3000" i="1">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Adam Silvera</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Goodreads Choice Award Nominee for Young Adult Fiction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http://www.adamsilvera.com/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Simon vs. the Homo Sapiens Agenda</a:t>
            </a:r>
            <a:r>
              <a:rPr lang="en" sz="1400">
                <a:solidFill>
                  <a:srgbClr val="000000"/>
                </a:solidFill>
                <a:latin typeface="Calibri"/>
                <a:ea typeface="Calibri"/>
                <a:cs typeface="Calibri"/>
                <a:sym typeface="Calibri"/>
              </a:rPr>
              <a:t> (Albertalli), </a:t>
            </a:r>
            <a:r>
              <a:rPr lang="en" sz="1400" i="1">
                <a:solidFill>
                  <a:srgbClr val="000000"/>
                </a:solidFill>
                <a:latin typeface="Calibri"/>
                <a:ea typeface="Calibri"/>
                <a:cs typeface="Calibri"/>
                <a:sym typeface="Calibri"/>
              </a:rPr>
              <a:t>The Rest of Us Just Live Here</a:t>
            </a:r>
            <a:r>
              <a:rPr lang="en" sz="1400">
                <a:solidFill>
                  <a:srgbClr val="000000"/>
                </a:solidFill>
                <a:latin typeface="Calibri"/>
                <a:ea typeface="Calibri"/>
                <a:cs typeface="Calibri"/>
                <a:sym typeface="Calibri"/>
              </a:rPr>
              <a:t> (Ness), </a:t>
            </a:r>
            <a:r>
              <a:rPr lang="en" sz="1400" i="1">
                <a:solidFill>
                  <a:srgbClr val="000000"/>
                </a:solidFill>
                <a:latin typeface="Calibri"/>
                <a:ea typeface="Calibri"/>
                <a:cs typeface="Calibri"/>
                <a:sym typeface="Calibri"/>
              </a:rPr>
              <a:t>None of the Above</a:t>
            </a:r>
            <a:r>
              <a:rPr lang="en" sz="1400">
                <a:solidFill>
                  <a:srgbClr val="000000"/>
                </a:solidFill>
                <a:latin typeface="Calibri"/>
                <a:ea typeface="Calibri"/>
                <a:cs typeface="Calibri"/>
                <a:sym typeface="Calibri"/>
              </a:rPr>
              <a:t> (Gregorio), </a:t>
            </a:r>
            <a:r>
              <a:rPr lang="en" sz="1400" i="1">
                <a:solidFill>
                  <a:srgbClr val="000000"/>
                </a:solidFill>
                <a:latin typeface="Calibri"/>
                <a:ea typeface="Calibri"/>
                <a:cs typeface="Calibri"/>
                <a:sym typeface="Calibri"/>
              </a:rPr>
              <a:t>Honor Girl</a:t>
            </a:r>
            <a:r>
              <a:rPr lang="en" sz="1400">
                <a:solidFill>
                  <a:srgbClr val="000000"/>
                </a:solidFill>
                <a:latin typeface="Calibri"/>
                <a:ea typeface="Calibri"/>
                <a:cs typeface="Calibri"/>
                <a:sym typeface="Calibri"/>
              </a:rPr>
              <a:t> (Thrash), </a:t>
            </a:r>
            <a:r>
              <a:rPr lang="en" sz="1400" i="1">
                <a:solidFill>
                  <a:srgbClr val="000000"/>
                </a:solidFill>
                <a:latin typeface="Calibri"/>
                <a:ea typeface="Calibri"/>
                <a:cs typeface="Calibri"/>
                <a:sym typeface="Calibri"/>
              </a:rPr>
              <a:t>We Are the Ants</a:t>
            </a:r>
            <a:r>
              <a:rPr lang="en" sz="1400">
                <a:solidFill>
                  <a:srgbClr val="000000"/>
                </a:solidFill>
                <a:latin typeface="Calibri"/>
                <a:ea typeface="Calibri"/>
                <a:cs typeface="Calibri"/>
                <a:sym typeface="Calibri"/>
              </a:rPr>
              <a:t> (Hutchinson)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Next book: </a:t>
            </a:r>
            <a:r>
              <a:rPr lang="en" sz="1400" i="1">
                <a:solidFill>
                  <a:srgbClr val="000000"/>
                </a:solidFill>
                <a:latin typeface="Calibri"/>
                <a:ea typeface="Calibri"/>
                <a:cs typeface="Calibri"/>
                <a:sym typeface="Calibri"/>
              </a:rPr>
              <a:t>They Both Die at the End</a:t>
            </a:r>
            <a:r>
              <a:rPr lang="en" sz="1400">
                <a:solidFill>
                  <a:srgbClr val="000000"/>
                </a:solidFill>
                <a:latin typeface="Calibri"/>
                <a:ea typeface="Calibri"/>
                <a:cs typeface="Calibri"/>
                <a:sym typeface="Calibri"/>
              </a:rPr>
              <a:t> (September 2017)</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Fun fact: Silvera published this book (his first) before turning 25, which was a goal of his!</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Fun fact #2: Interviewed Ahdieh! </a:t>
            </a:r>
            <a:r>
              <a:rPr lang="en" sz="1400" u="sng">
                <a:solidFill>
                  <a:srgbClr val="FF0000"/>
                </a:solidFill>
                <a:latin typeface="Calibri"/>
                <a:ea typeface="Calibri"/>
                <a:cs typeface="Calibri"/>
                <a:sym typeface="Calibri"/>
                <a:hlinkClick r:id="rId4"/>
              </a:rPr>
              <a:t>https://youtu.be/BLiW6M044n0</a:t>
            </a:r>
            <a:r>
              <a:rPr lang="en" sz="1400">
                <a:solidFill>
                  <a:srgbClr val="FF0000"/>
                </a:solidFill>
                <a:latin typeface="Calibri"/>
                <a:ea typeface="Calibri"/>
                <a:cs typeface="Calibri"/>
                <a:sym typeface="Calibri"/>
              </a:rPr>
              <a:t> </a:t>
            </a:r>
          </a:p>
          <a:p>
            <a:pPr lvl="0" rtl="0">
              <a:spcBef>
                <a:spcPts val="0"/>
              </a:spcBef>
              <a:buNone/>
            </a:pPr>
            <a:endParaRPr/>
          </a:p>
        </p:txBody>
      </p:sp>
      <p:pic>
        <p:nvPicPr>
          <p:cNvPr id="257" name="Shape 257" descr="More Happy Than Not"/>
          <p:cNvPicPr preferRelativeResize="0"/>
          <p:nvPr/>
        </p:nvPicPr>
        <p:blipFill>
          <a:blip r:embed="rId5">
            <a:alphaModFix/>
          </a:blip>
          <a:stretch>
            <a:fillRect/>
          </a:stretch>
        </p:blipFill>
        <p:spPr>
          <a:xfrm>
            <a:off x="5812875" y="309562"/>
            <a:ext cx="3019425" cy="4524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63" name="Shape 263"/>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Nimona</a:t>
            </a:r>
            <a:br>
              <a:rPr lang="en" sz="3000" i="1">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Noelle Stevenson</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National Book Award Finalist</a:t>
            </a:r>
            <a:br>
              <a:rPr lang="en" sz="1400">
                <a:solidFill>
                  <a:srgbClr val="000000"/>
                </a:solidFill>
                <a:latin typeface="Calibri"/>
                <a:ea typeface="Calibri"/>
                <a:cs typeface="Calibri"/>
                <a:sym typeface="Calibri"/>
              </a:rPr>
            </a:b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Will Eisner Comic Award for Best Graphic Album Reprint</a:t>
            </a:r>
            <a:br>
              <a:rPr lang="en" sz="1400">
                <a:solidFill>
                  <a:srgbClr val="000000"/>
                </a:solidFill>
                <a:latin typeface="Calibri"/>
                <a:ea typeface="Calibri"/>
                <a:cs typeface="Calibri"/>
                <a:sym typeface="Calibri"/>
              </a:rPr>
            </a:b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Goodreads Choice Award Nominee for Graphic Novels and Comics</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http://www.gingerhaze.com/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Carry On</a:t>
            </a:r>
            <a:r>
              <a:rPr lang="en" sz="1400">
                <a:solidFill>
                  <a:srgbClr val="000000"/>
                </a:solidFill>
                <a:latin typeface="Calibri"/>
                <a:ea typeface="Calibri"/>
                <a:cs typeface="Calibri"/>
                <a:sym typeface="Calibri"/>
              </a:rPr>
              <a:t> (Rowell), </a:t>
            </a:r>
            <a:r>
              <a:rPr lang="en" sz="1400" i="1">
                <a:solidFill>
                  <a:srgbClr val="000000"/>
                </a:solidFill>
                <a:latin typeface="Calibri"/>
                <a:ea typeface="Calibri"/>
                <a:cs typeface="Calibri"/>
                <a:sym typeface="Calibri"/>
              </a:rPr>
              <a:t>Uprooted</a:t>
            </a:r>
            <a:r>
              <a:rPr lang="en" sz="1400">
                <a:solidFill>
                  <a:srgbClr val="000000"/>
                </a:solidFill>
                <a:latin typeface="Calibri"/>
                <a:ea typeface="Calibri"/>
                <a:cs typeface="Calibri"/>
                <a:sym typeface="Calibri"/>
              </a:rPr>
              <a:t> (Novik), </a:t>
            </a:r>
            <a:r>
              <a:rPr lang="en" sz="1400" i="1">
                <a:solidFill>
                  <a:srgbClr val="000000"/>
                </a:solidFill>
                <a:latin typeface="Calibri"/>
                <a:ea typeface="Calibri"/>
                <a:cs typeface="Calibri"/>
                <a:sym typeface="Calibri"/>
              </a:rPr>
              <a:t>The Unbeatable Squirrel Girl, Vol. 1</a:t>
            </a:r>
            <a:r>
              <a:rPr lang="en" sz="1400">
                <a:solidFill>
                  <a:srgbClr val="000000"/>
                </a:solidFill>
                <a:latin typeface="Calibri"/>
                <a:ea typeface="Calibri"/>
                <a:cs typeface="Calibri"/>
                <a:sym typeface="Calibri"/>
              </a:rPr>
              <a:t> (North), </a:t>
            </a:r>
            <a:r>
              <a:rPr lang="en" sz="1400" i="1">
                <a:solidFill>
                  <a:srgbClr val="000000"/>
                </a:solidFill>
                <a:latin typeface="Calibri"/>
                <a:ea typeface="Calibri"/>
                <a:cs typeface="Calibri"/>
                <a:sym typeface="Calibri"/>
              </a:rPr>
              <a:t>Six of Crows</a:t>
            </a:r>
            <a:r>
              <a:rPr lang="en" sz="1400">
                <a:solidFill>
                  <a:srgbClr val="000000"/>
                </a:solidFill>
                <a:latin typeface="Calibri"/>
                <a:ea typeface="Calibri"/>
                <a:cs typeface="Calibri"/>
                <a:sym typeface="Calibri"/>
              </a:rPr>
              <a:t> (Bardugo)</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Fun fact: Stevenson used the webcomic as her senior thesis at the Maryland Institute College of Art</a:t>
            </a:r>
          </a:p>
          <a:p>
            <a:pPr lvl="0" rtl="0">
              <a:spcBef>
                <a:spcPts val="0"/>
              </a:spcBef>
              <a:buNone/>
            </a:pPr>
            <a:endParaRPr/>
          </a:p>
        </p:txBody>
      </p:sp>
      <p:pic>
        <p:nvPicPr>
          <p:cNvPr id="264" name="Shape 264" descr="Nimona"/>
          <p:cNvPicPr preferRelativeResize="0"/>
          <p:nvPr/>
        </p:nvPicPr>
        <p:blipFill>
          <a:blip r:embed="rId4">
            <a:alphaModFix/>
          </a:blip>
          <a:stretch>
            <a:fillRect/>
          </a:stretch>
        </p:blipFill>
        <p:spPr>
          <a:xfrm>
            <a:off x="5812875" y="309562"/>
            <a:ext cx="3019425" cy="4524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High School Nominees</a:t>
            </a:r>
          </a:p>
        </p:txBody>
      </p:sp>
      <p:sp>
        <p:nvSpPr>
          <p:cNvPr id="270" name="Shape 270"/>
          <p:cNvSpPr txBox="1">
            <a:spLocks noGrp="1"/>
          </p:cNvSpPr>
          <p:nvPr>
            <p:ph type="body" idx="1"/>
          </p:nvPr>
        </p:nvSpPr>
        <p:spPr>
          <a:xfrm>
            <a:off x="311700" y="1017725"/>
            <a:ext cx="5339100" cy="381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Everything, Everything</a:t>
            </a:r>
            <a:br>
              <a:rPr lang="en" sz="3000" i="1">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Nicola Yoon</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Goodreads Choice Award Nominee for Debut Author</a:t>
            </a:r>
            <a:br>
              <a:rPr lang="en" sz="1400">
                <a:solidFill>
                  <a:srgbClr val="000000"/>
                </a:solidFill>
                <a:latin typeface="Calibri"/>
                <a:ea typeface="Calibri"/>
                <a:cs typeface="Calibri"/>
                <a:sym typeface="Calibri"/>
              </a:rPr>
            </a:br>
            <a:r>
              <a:rPr lang="en" sz="1400">
                <a:solidFill>
                  <a:schemeClr val="dk1"/>
                </a:solidFill>
                <a:latin typeface="Calibri"/>
                <a:ea typeface="Calibri"/>
                <a:cs typeface="Calibri"/>
                <a:sym typeface="Calibri"/>
              </a:rPr>
              <a:t>⧫ </a:t>
            </a:r>
            <a:r>
              <a:rPr lang="en" sz="1400">
                <a:solidFill>
                  <a:srgbClr val="000000"/>
                </a:solidFill>
                <a:latin typeface="Calibri"/>
                <a:ea typeface="Calibri"/>
                <a:cs typeface="Calibri"/>
                <a:sym typeface="Calibri"/>
              </a:rPr>
              <a:t>Goodreads Choice Award Nominee for Young Adult Fiction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FF0000"/>
                </a:solidFill>
                <a:latin typeface="Calibri"/>
                <a:ea typeface="Calibri"/>
                <a:cs typeface="Calibri"/>
                <a:sym typeface="Calibri"/>
                <a:hlinkClick r:id="rId3"/>
              </a:rPr>
              <a:t>http://www.nicolayoon.com/</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The Fault in Our Stars</a:t>
            </a:r>
            <a:r>
              <a:rPr lang="en" sz="1400">
                <a:solidFill>
                  <a:srgbClr val="000000"/>
                </a:solidFill>
                <a:latin typeface="Calibri"/>
                <a:ea typeface="Calibri"/>
                <a:cs typeface="Calibri"/>
                <a:sym typeface="Calibri"/>
              </a:rPr>
              <a:t> (Green), </a:t>
            </a:r>
            <a:r>
              <a:rPr lang="en" sz="1400" i="1">
                <a:solidFill>
                  <a:srgbClr val="000000"/>
                </a:solidFill>
                <a:latin typeface="Calibri"/>
                <a:ea typeface="Calibri"/>
                <a:cs typeface="Calibri"/>
                <a:sym typeface="Calibri"/>
              </a:rPr>
              <a:t>Highly Illogical Behavior</a:t>
            </a:r>
            <a:r>
              <a:rPr lang="en" sz="1400">
                <a:solidFill>
                  <a:srgbClr val="000000"/>
                </a:solidFill>
                <a:latin typeface="Calibri"/>
                <a:ea typeface="Calibri"/>
                <a:cs typeface="Calibri"/>
                <a:sym typeface="Calibri"/>
              </a:rPr>
              <a:t> (Whaley), </a:t>
            </a:r>
            <a:r>
              <a:rPr lang="en" sz="1400" i="1">
                <a:solidFill>
                  <a:srgbClr val="000000"/>
                </a:solidFill>
                <a:latin typeface="Calibri"/>
                <a:ea typeface="Calibri"/>
                <a:cs typeface="Calibri"/>
                <a:sym typeface="Calibri"/>
              </a:rPr>
              <a:t>One</a:t>
            </a:r>
            <a:r>
              <a:rPr lang="en" sz="1400">
                <a:solidFill>
                  <a:srgbClr val="000000"/>
                </a:solidFill>
                <a:latin typeface="Calibri"/>
                <a:ea typeface="Calibri"/>
                <a:cs typeface="Calibri"/>
                <a:sym typeface="Calibri"/>
              </a:rPr>
              <a:t> (Crossan), </a:t>
            </a:r>
            <a:r>
              <a:rPr lang="en" sz="1400" i="1">
                <a:solidFill>
                  <a:srgbClr val="000000"/>
                </a:solidFill>
                <a:latin typeface="Calibri"/>
                <a:ea typeface="Calibri"/>
                <a:cs typeface="Calibri"/>
                <a:sym typeface="Calibri"/>
              </a:rPr>
              <a:t>All the Bright Places</a:t>
            </a:r>
            <a:r>
              <a:rPr lang="en" sz="1400">
                <a:solidFill>
                  <a:srgbClr val="000000"/>
                </a:solidFill>
                <a:latin typeface="Calibri"/>
                <a:ea typeface="Calibri"/>
                <a:cs typeface="Calibri"/>
                <a:sym typeface="Calibri"/>
              </a:rPr>
              <a:t> (Niven)</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Discussion guide: </a:t>
            </a:r>
            <a:r>
              <a:rPr lang="en" sz="1400" u="sng">
                <a:solidFill>
                  <a:srgbClr val="FF0000"/>
                </a:solidFill>
                <a:latin typeface="Calibri"/>
                <a:ea typeface="Calibri"/>
                <a:cs typeface="Calibri"/>
                <a:sym typeface="Calibri"/>
                <a:hlinkClick r:id="rId4"/>
              </a:rPr>
              <a:t>http://www.randomhouse.com/teachers/resource/everything-everything-discussion-guide/</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Movie trailer: </a:t>
            </a:r>
            <a:r>
              <a:rPr lang="en" sz="1400" u="sng">
                <a:solidFill>
                  <a:srgbClr val="FF0000"/>
                </a:solidFill>
                <a:latin typeface="Calibri"/>
                <a:ea typeface="Calibri"/>
                <a:cs typeface="Calibri"/>
                <a:sym typeface="Calibri"/>
                <a:hlinkClick r:id="rId5"/>
              </a:rPr>
              <a:t>https://youtu.be/42KNwQ6u42U</a:t>
            </a:r>
          </a:p>
        </p:txBody>
      </p:sp>
      <p:pic>
        <p:nvPicPr>
          <p:cNvPr id="271" name="Shape 271" descr="Everything, Everything"/>
          <p:cNvPicPr preferRelativeResize="0"/>
          <p:nvPr/>
        </p:nvPicPr>
        <p:blipFill>
          <a:blip r:embed="rId6">
            <a:alphaModFix/>
          </a:blip>
          <a:stretch>
            <a:fillRect/>
          </a:stretch>
        </p:blipFill>
        <p:spPr>
          <a:xfrm>
            <a:off x="5841450" y="309562"/>
            <a:ext cx="2990850" cy="4524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3000">
                <a:latin typeface="Calibri"/>
                <a:ea typeface="Calibri"/>
                <a:cs typeface="Calibri"/>
                <a:sym typeface="Calibri"/>
              </a:rPr>
              <a:t>For ORCA Resources, Visit the Blog...</a:t>
            </a:r>
          </a:p>
        </p:txBody>
      </p:sp>
      <p:sp>
        <p:nvSpPr>
          <p:cNvPr id="277" name="Shape 277"/>
          <p:cNvSpPr txBox="1">
            <a:spLocks noGrp="1"/>
          </p:cNvSpPr>
          <p:nvPr>
            <p:ph type="body" idx="1"/>
          </p:nvPr>
        </p:nvSpPr>
        <p:spPr>
          <a:xfrm>
            <a:off x="311700" y="1207750"/>
            <a:ext cx="8520600" cy="1002300"/>
          </a:xfrm>
          <a:prstGeom prst="rect">
            <a:avLst/>
          </a:prstGeom>
        </p:spPr>
        <p:txBody>
          <a:bodyPr lIns="91425" tIns="91425" rIns="91425" bIns="91425" anchor="t" anchorCtr="0">
            <a:noAutofit/>
          </a:bodyPr>
          <a:lstStyle/>
          <a:p>
            <a:pPr lvl="0" algn="ctr">
              <a:spcBef>
                <a:spcPts val="0"/>
              </a:spcBef>
              <a:buNone/>
            </a:pPr>
            <a:r>
              <a:rPr lang="en" sz="2400" u="sng">
                <a:solidFill>
                  <a:srgbClr val="CC0000"/>
                </a:solidFill>
                <a:latin typeface="Calibri"/>
                <a:ea typeface="Calibri"/>
                <a:cs typeface="Calibri"/>
                <a:sym typeface="Calibri"/>
                <a:hlinkClick r:id="rId3"/>
              </a:rPr>
              <a:t>https://oregonreaderschoiceaward.wordpress.com/</a:t>
            </a:r>
            <a:r>
              <a:rPr lang="en" sz="2400">
                <a:solidFill>
                  <a:srgbClr val="CC0000"/>
                </a:solidFill>
                <a:latin typeface="Calibri"/>
                <a:ea typeface="Calibri"/>
                <a:cs typeface="Calibri"/>
                <a:sym typeface="Calibri"/>
              </a:rPr>
              <a:t> </a:t>
            </a:r>
          </a:p>
        </p:txBody>
      </p:sp>
      <p:sp>
        <p:nvSpPr>
          <p:cNvPr id="278" name="Shape 278"/>
          <p:cNvSpPr txBox="1"/>
          <p:nvPr/>
        </p:nvSpPr>
        <p:spPr>
          <a:xfrm>
            <a:off x="311700" y="4089600"/>
            <a:ext cx="8520600" cy="805800"/>
          </a:xfrm>
          <a:prstGeom prst="rect">
            <a:avLst/>
          </a:prstGeom>
          <a:noFill/>
          <a:ln>
            <a:noFill/>
          </a:ln>
        </p:spPr>
        <p:txBody>
          <a:bodyPr lIns="91425" tIns="91425" rIns="91425" bIns="91425" anchor="t" anchorCtr="0">
            <a:noAutofit/>
          </a:bodyPr>
          <a:lstStyle/>
          <a:p>
            <a:pPr lvl="0" algn="ctr">
              <a:spcBef>
                <a:spcPts val="0"/>
              </a:spcBef>
              <a:buNone/>
            </a:pPr>
            <a:r>
              <a:rPr lang="en" sz="3000" i="1">
                <a:latin typeface="Calibri"/>
                <a:ea typeface="Calibri"/>
                <a:cs typeface="Calibri"/>
                <a:sym typeface="Calibri"/>
              </a:rPr>
              <a:t>Thank you!</a:t>
            </a:r>
          </a:p>
        </p:txBody>
      </p:sp>
      <p:sp>
        <p:nvSpPr>
          <p:cNvPr id="279" name="Shape 279"/>
          <p:cNvSpPr txBox="1"/>
          <p:nvPr/>
        </p:nvSpPr>
        <p:spPr>
          <a:xfrm>
            <a:off x="311775" y="2405950"/>
            <a:ext cx="8520600" cy="1298700"/>
          </a:xfrm>
          <a:prstGeom prst="rect">
            <a:avLst/>
          </a:prstGeom>
          <a:noFill/>
          <a:ln>
            <a:noFill/>
          </a:ln>
        </p:spPr>
        <p:txBody>
          <a:bodyPr lIns="91425" tIns="91425" rIns="91425" bIns="91425" anchor="t" anchorCtr="0">
            <a:noAutofit/>
          </a:bodyPr>
          <a:lstStyle/>
          <a:p>
            <a:pPr lvl="0" algn="ctr">
              <a:spcBef>
                <a:spcPts val="0"/>
              </a:spcBef>
              <a:buNone/>
            </a:pPr>
            <a:r>
              <a:rPr lang="en" sz="2400">
                <a:latin typeface="Calibri"/>
                <a:ea typeface="Calibri"/>
                <a:cs typeface="Calibri"/>
                <a:sym typeface="Calibri"/>
              </a:rPr>
              <a:t>If you are interested in being involved with the ORCA Committee, contact the Chair (Kiva) at </a:t>
            </a:r>
            <a:r>
              <a:rPr lang="en" sz="2400" u="sng">
                <a:solidFill>
                  <a:srgbClr val="CC0000"/>
                </a:solidFill>
                <a:latin typeface="Calibri"/>
                <a:ea typeface="Calibri"/>
                <a:cs typeface="Calibri"/>
                <a:sym typeface="Calibri"/>
                <a:hlinkClick r:id="rId4"/>
              </a:rPr>
              <a:t>orca@olaweb.org</a:t>
            </a:r>
            <a:r>
              <a:rPr lang="en" sz="2400">
                <a:solidFill>
                  <a:srgbClr val="CC0000"/>
                </a:solidFill>
                <a:latin typeface="Calibri"/>
                <a:ea typeface="Calibri"/>
                <a:cs typeface="Calibri"/>
                <a:sym typeface="Calibri"/>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3600">
                <a:latin typeface="Calibri"/>
                <a:ea typeface="Calibri"/>
                <a:cs typeface="Calibri"/>
                <a:sym typeface="Calibri"/>
              </a:rPr>
              <a:t>Committee Members</a:t>
            </a:r>
          </a:p>
        </p:txBody>
      </p:sp>
      <p:sp>
        <p:nvSpPr>
          <p:cNvPr id="73" name="Shape 73"/>
          <p:cNvSpPr txBox="1">
            <a:spLocks noGrp="1"/>
          </p:cNvSpPr>
          <p:nvPr>
            <p:ph type="body" idx="1"/>
          </p:nvPr>
        </p:nvSpPr>
        <p:spPr>
          <a:xfrm>
            <a:off x="311700" y="1152475"/>
            <a:ext cx="5046000" cy="3864600"/>
          </a:xfrm>
          <a:prstGeom prst="rect">
            <a:avLst/>
          </a:prstGeom>
        </p:spPr>
        <p:txBody>
          <a:bodyPr lIns="91425" tIns="91425" rIns="91425" bIns="91425" anchor="t" anchorCtr="0">
            <a:noAutofit/>
          </a:bodyPr>
          <a:lstStyle/>
          <a:p>
            <a:pPr lvl="0">
              <a:spcBef>
                <a:spcPts val="0"/>
              </a:spcBef>
              <a:buNone/>
            </a:pPr>
            <a:r>
              <a:rPr lang="en" sz="1400">
                <a:solidFill>
                  <a:srgbClr val="000000"/>
                </a:solidFill>
                <a:latin typeface="Calibri"/>
                <a:ea typeface="Calibri"/>
                <a:cs typeface="Calibri"/>
                <a:sym typeface="Calibri"/>
              </a:rPr>
              <a:t>Chair: Kiva Liljequist (Metropolitan Learning Center, Portland)</a:t>
            </a:r>
          </a:p>
          <a:p>
            <a:pPr lvl="0">
              <a:spcBef>
                <a:spcPts val="0"/>
              </a:spcBef>
              <a:buNone/>
            </a:pPr>
            <a:r>
              <a:rPr lang="en" sz="1400">
                <a:solidFill>
                  <a:srgbClr val="000000"/>
                </a:solidFill>
                <a:latin typeface="Calibri"/>
                <a:ea typeface="Calibri"/>
                <a:cs typeface="Calibri"/>
                <a:sym typeface="Calibri"/>
              </a:rPr>
              <a:t>Jen Blair (Beaverton School District)</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Billie Bloebaum (Third Street Books, McMinnville)</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Anna Bruce (Happy Valley Library)</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Grace Butler (Whitman Elementary School, Portland)</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Melanie Hetrick (Tillamook County Library)</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Elizabeth Johnson (Corvallis-Benton County Public Library)</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Beth LaForce (George Fox University, Newberg)</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Jessica Marie (Salem Public Library)</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Laurie Nordahl (North Bend High School)</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MacKenzie Ross (Beaverton City Library)</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Karren Timmermans (Pacific University, Eugene)</a:t>
            </a:r>
            <a:br>
              <a:rPr lang="en" sz="1400">
                <a:solidFill>
                  <a:srgbClr val="000000"/>
                </a:solidFill>
                <a:latin typeface="Calibri"/>
                <a:ea typeface="Calibri"/>
                <a:cs typeface="Calibri"/>
                <a:sym typeface="Calibri"/>
              </a:rPr>
            </a:br>
            <a:r>
              <a:rPr lang="en" sz="1400">
                <a:solidFill>
                  <a:srgbClr val="000000"/>
                </a:solidFill>
                <a:latin typeface="Calibri"/>
                <a:ea typeface="Calibri"/>
                <a:cs typeface="Calibri"/>
                <a:sym typeface="Calibri"/>
              </a:rPr>
              <a:t>Rebekah Westmark (Coos Bay Public Library)</a:t>
            </a:r>
          </a:p>
        </p:txBody>
      </p:sp>
      <p:pic>
        <p:nvPicPr>
          <p:cNvPr id="74" name="Shape 74"/>
          <p:cNvPicPr preferRelativeResize="0"/>
          <p:nvPr/>
        </p:nvPicPr>
        <p:blipFill>
          <a:blip r:embed="rId3">
            <a:alphaModFix/>
          </a:blip>
          <a:stretch>
            <a:fillRect/>
          </a:stretch>
        </p:blipFill>
        <p:spPr>
          <a:xfrm>
            <a:off x="5575275" y="1929075"/>
            <a:ext cx="3149600" cy="2311400"/>
          </a:xfrm>
          <a:prstGeom prst="rect">
            <a:avLst/>
          </a:prstGeom>
          <a:noFill/>
          <a:ln>
            <a:noFill/>
          </a:ln>
        </p:spPr>
      </p:pic>
      <p:sp>
        <p:nvSpPr>
          <p:cNvPr id="75" name="Shape 75"/>
          <p:cNvSpPr txBox="1"/>
          <p:nvPr/>
        </p:nvSpPr>
        <p:spPr>
          <a:xfrm>
            <a:off x="5575275" y="4191775"/>
            <a:ext cx="3149700" cy="263400"/>
          </a:xfrm>
          <a:prstGeom prst="rect">
            <a:avLst/>
          </a:prstGeom>
          <a:noFill/>
          <a:ln>
            <a:noFill/>
          </a:ln>
        </p:spPr>
        <p:txBody>
          <a:bodyPr lIns="91425" tIns="91425" rIns="91425" bIns="91425" anchor="t" anchorCtr="0">
            <a:noAutofit/>
          </a:bodyPr>
          <a:lstStyle/>
          <a:p>
            <a:pPr lvl="0" algn="ctr" rtl="0">
              <a:spcBef>
                <a:spcPts val="0"/>
              </a:spcBef>
              <a:buNone/>
            </a:pPr>
            <a:r>
              <a:rPr lang="en" sz="1200">
                <a:solidFill>
                  <a:srgbClr val="434343"/>
                </a:solidFill>
              </a:rPr>
              <a:t>Source: GIPHY, </a:t>
            </a:r>
            <a:r>
              <a:rPr lang="en" sz="1100" b="1">
                <a:solidFill>
                  <a:srgbClr val="434343"/>
                </a:solidFill>
              </a:rPr>
              <a:t>https://tinyurl.com/laxhrjh</a:t>
            </a:r>
          </a:p>
          <a:p>
            <a:pPr lvl="0" rtl="0">
              <a:spcBef>
                <a:spcPts val="0"/>
              </a:spcBef>
              <a:buNone/>
            </a:pPr>
            <a:endParaRPr sz="12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439375" y="744575"/>
            <a:ext cx="8393100" cy="999900"/>
          </a:xfrm>
          <a:prstGeom prst="rect">
            <a:avLst/>
          </a:prstGeom>
        </p:spPr>
        <p:txBody>
          <a:bodyPr lIns="91425" tIns="91425" rIns="91425" bIns="91425" anchor="b" anchorCtr="0">
            <a:noAutofit/>
          </a:bodyPr>
          <a:lstStyle/>
          <a:p>
            <a:pPr lvl="0">
              <a:spcBef>
                <a:spcPts val="0"/>
              </a:spcBef>
              <a:buClr>
                <a:schemeClr val="dk1"/>
              </a:buClr>
              <a:buSzPct val="25000"/>
              <a:buFont typeface="Arial"/>
              <a:buNone/>
            </a:pPr>
            <a:r>
              <a:rPr lang="en">
                <a:latin typeface="Calibri"/>
                <a:ea typeface="Calibri"/>
                <a:cs typeface="Calibri"/>
                <a:sym typeface="Calibri"/>
              </a:rPr>
              <a:t>And the 2017 winners are...</a:t>
            </a:r>
          </a:p>
        </p:txBody>
      </p:sp>
      <p:pic>
        <p:nvPicPr>
          <p:cNvPr id="81" name="Shape 81" descr="Disney gif disney books reading GIF"/>
          <p:cNvPicPr preferRelativeResize="0"/>
          <p:nvPr/>
        </p:nvPicPr>
        <p:blipFill>
          <a:blip r:embed="rId3">
            <a:alphaModFix/>
          </a:blip>
          <a:stretch>
            <a:fillRect/>
          </a:stretch>
        </p:blipFill>
        <p:spPr>
          <a:xfrm>
            <a:off x="2286000" y="1980625"/>
            <a:ext cx="4571999" cy="2573369"/>
          </a:xfrm>
          <a:prstGeom prst="rect">
            <a:avLst/>
          </a:prstGeom>
          <a:noFill/>
          <a:ln>
            <a:noFill/>
          </a:ln>
        </p:spPr>
      </p:pic>
      <p:sp>
        <p:nvSpPr>
          <p:cNvPr id="82" name="Shape 82"/>
          <p:cNvSpPr txBox="1"/>
          <p:nvPr/>
        </p:nvSpPr>
        <p:spPr>
          <a:xfrm>
            <a:off x="2285975" y="4554000"/>
            <a:ext cx="4572000" cy="263400"/>
          </a:xfrm>
          <a:prstGeom prst="rect">
            <a:avLst/>
          </a:prstGeom>
          <a:noFill/>
          <a:ln>
            <a:noFill/>
          </a:ln>
        </p:spPr>
        <p:txBody>
          <a:bodyPr lIns="91425" tIns="91425" rIns="91425" bIns="91425" anchor="t" anchorCtr="0">
            <a:noAutofit/>
          </a:bodyPr>
          <a:lstStyle/>
          <a:p>
            <a:pPr lvl="0" algn="ctr">
              <a:spcBef>
                <a:spcPts val="0"/>
              </a:spcBef>
              <a:buNone/>
            </a:pPr>
            <a:r>
              <a:rPr lang="en" sz="1200">
                <a:solidFill>
                  <a:srgbClr val="434343"/>
                </a:solidFill>
              </a:rPr>
              <a:t>Source: GIPHY, </a:t>
            </a:r>
            <a:r>
              <a:rPr lang="en" sz="1100" b="1">
                <a:solidFill>
                  <a:srgbClr val="434343"/>
                </a:solidFill>
              </a:rPr>
              <a:t>https://tinyurl.com/kclw8jv</a:t>
            </a:r>
          </a:p>
          <a:p>
            <a:pPr lvl="0">
              <a:spcBef>
                <a:spcPts val="0"/>
              </a:spcBef>
              <a:buNone/>
            </a:pPr>
            <a:endParaRPr sz="1200">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16925"/>
            <a:ext cx="4605300" cy="1112400"/>
          </a:xfrm>
          <a:prstGeom prst="rect">
            <a:avLst/>
          </a:prstGeom>
        </p:spPr>
        <p:txBody>
          <a:bodyPr lIns="91425" tIns="91425" rIns="91425" bIns="91425" anchor="t" anchorCtr="0">
            <a:noAutofit/>
          </a:bodyPr>
          <a:lstStyle/>
          <a:p>
            <a:pPr lvl="0">
              <a:spcBef>
                <a:spcPts val="0"/>
              </a:spcBef>
              <a:buNone/>
            </a:pPr>
            <a:r>
              <a:rPr lang="en">
                <a:latin typeface="Calibri"/>
                <a:ea typeface="Calibri"/>
                <a:cs typeface="Calibri"/>
                <a:sym typeface="Calibri"/>
              </a:rPr>
              <a:t>2017 ORCA Upper Elementary Winner</a:t>
            </a:r>
          </a:p>
        </p:txBody>
      </p:sp>
      <p:sp>
        <p:nvSpPr>
          <p:cNvPr id="88" name="Shape 88"/>
          <p:cNvSpPr txBox="1">
            <a:spLocks noGrp="1"/>
          </p:cNvSpPr>
          <p:nvPr>
            <p:ph type="body" idx="1"/>
          </p:nvPr>
        </p:nvSpPr>
        <p:spPr>
          <a:xfrm>
            <a:off x="311700" y="1529325"/>
            <a:ext cx="4605300" cy="33399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dirty="0">
                <a:solidFill>
                  <a:schemeClr val="dk1"/>
                </a:solidFill>
                <a:latin typeface="Calibri"/>
                <a:ea typeface="Calibri"/>
                <a:cs typeface="Calibri"/>
                <a:sym typeface="Calibri"/>
              </a:rPr>
              <a:t>El Deafo</a:t>
            </a:r>
            <a:r>
              <a:rPr lang="en" sz="3000" dirty="0">
                <a:solidFill>
                  <a:schemeClr val="dk1"/>
                </a:solidFill>
                <a:latin typeface="Calibri"/>
                <a:ea typeface="Calibri"/>
                <a:cs typeface="Calibri"/>
                <a:sym typeface="Calibri"/>
              </a:rPr>
              <a:t/>
            </a:r>
            <a:br>
              <a:rPr lang="en" sz="3000" dirty="0">
                <a:solidFill>
                  <a:schemeClr val="dk1"/>
                </a:solidFill>
                <a:latin typeface="Calibri"/>
                <a:ea typeface="Calibri"/>
                <a:cs typeface="Calibri"/>
                <a:sym typeface="Calibri"/>
              </a:rPr>
            </a:br>
            <a:r>
              <a:rPr lang="en" dirty="0">
                <a:solidFill>
                  <a:schemeClr val="dk1"/>
                </a:solidFill>
                <a:latin typeface="Calibri"/>
                <a:ea typeface="Calibri"/>
                <a:cs typeface="Calibri"/>
                <a:sym typeface="Calibri"/>
              </a:rPr>
              <a:t>Cece Bell</a:t>
            </a:r>
          </a:p>
          <a:p>
            <a:pPr marL="0" lvl="0" indent="-69850" rtl="0">
              <a:lnSpc>
                <a:spcPct val="100000"/>
              </a:lnSpc>
              <a:spcBef>
                <a:spcPts val="0"/>
              </a:spcBef>
              <a:buClr>
                <a:schemeClr val="dk1"/>
              </a:buClr>
              <a:buSzPct val="78571"/>
              <a:buFont typeface="Arial"/>
              <a:buNone/>
            </a:pPr>
            <a:r>
              <a:rPr lang="en" sz="1400" dirty="0">
                <a:solidFill>
                  <a:schemeClr val="dk1"/>
                </a:solidFill>
                <a:latin typeface="Calibri"/>
                <a:ea typeface="Calibri"/>
                <a:cs typeface="Calibri"/>
                <a:sym typeface="Calibri"/>
              </a:rPr>
              <a:t>⧫ Will Eisner Award for Best Publication for Kids</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Kirkus Prize Nominee for Young Readers’ Literature</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Goodreads Choice Award Nominee for Middle Grade and Children’s</a:t>
            </a:r>
          </a:p>
          <a:p>
            <a:pPr lvl="0" rtl="0">
              <a:lnSpc>
                <a:spcPct val="100000"/>
              </a:lnSpc>
              <a:spcBef>
                <a:spcPts val="0"/>
              </a:spcBef>
              <a:buNone/>
            </a:pPr>
            <a:r>
              <a:rPr lang="en" sz="1400" dirty="0">
                <a:solidFill>
                  <a:schemeClr val="dk1"/>
                </a:solidFill>
                <a:latin typeface="Calibri"/>
                <a:ea typeface="Calibri"/>
                <a:cs typeface="Calibri"/>
                <a:sym typeface="Calibri"/>
              </a:rPr>
              <a:t>Read-alikes: </a:t>
            </a:r>
            <a:r>
              <a:rPr lang="en" sz="1400" i="1" dirty="0">
                <a:solidFill>
                  <a:schemeClr val="dk1"/>
                </a:solidFill>
                <a:latin typeface="Calibri"/>
                <a:ea typeface="Calibri"/>
                <a:cs typeface="Calibri"/>
                <a:sym typeface="Calibri"/>
              </a:rPr>
              <a:t>Wonder</a:t>
            </a:r>
            <a:r>
              <a:rPr lang="en" sz="1400" dirty="0">
                <a:solidFill>
                  <a:schemeClr val="dk1"/>
                </a:solidFill>
                <a:latin typeface="Calibri"/>
                <a:ea typeface="Calibri"/>
                <a:cs typeface="Calibri"/>
                <a:sym typeface="Calibri"/>
              </a:rPr>
              <a:t> (Palacio), </a:t>
            </a:r>
            <a:r>
              <a:rPr lang="en" sz="1400" i="1" dirty="0">
                <a:solidFill>
                  <a:schemeClr val="dk1"/>
                </a:solidFill>
                <a:latin typeface="Calibri"/>
                <a:ea typeface="Calibri"/>
                <a:cs typeface="Calibri"/>
                <a:sym typeface="Calibri"/>
              </a:rPr>
              <a:t>Roller Girl</a:t>
            </a:r>
            <a:r>
              <a:rPr lang="en" sz="1400" dirty="0">
                <a:solidFill>
                  <a:schemeClr val="dk1"/>
                </a:solidFill>
                <a:latin typeface="Calibri"/>
                <a:ea typeface="Calibri"/>
                <a:cs typeface="Calibri"/>
                <a:sym typeface="Calibri"/>
              </a:rPr>
              <a:t> (Jamieson), </a:t>
            </a:r>
            <a:r>
              <a:rPr lang="en" sz="1400" i="1" dirty="0">
                <a:solidFill>
                  <a:schemeClr val="dk1"/>
                </a:solidFill>
                <a:latin typeface="Calibri"/>
                <a:ea typeface="Calibri"/>
                <a:cs typeface="Calibri"/>
                <a:sym typeface="Calibri"/>
              </a:rPr>
              <a:t>Smile</a:t>
            </a:r>
            <a:r>
              <a:rPr lang="en" sz="1400" dirty="0">
                <a:solidFill>
                  <a:schemeClr val="dk1"/>
                </a:solidFill>
                <a:latin typeface="Calibri"/>
                <a:ea typeface="Calibri"/>
                <a:cs typeface="Calibri"/>
                <a:sym typeface="Calibri"/>
              </a:rPr>
              <a:t> (Telgemeier)</a:t>
            </a:r>
          </a:p>
          <a:p>
            <a:pPr lvl="0" rtl="0">
              <a:lnSpc>
                <a:spcPct val="100000"/>
              </a:lnSpc>
              <a:spcBef>
                <a:spcPts val="0"/>
              </a:spcBef>
              <a:buNone/>
            </a:pPr>
            <a:r>
              <a:rPr lang="en" sz="1400" dirty="0">
                <a:solidFill>
                  <a:schemeClr val="dk1"/>
                </a:solidFill>
                <a:latin typeface="Calibri"/>
                <a:ea typeface="Calibri"/>
                <a:cs typeface="Calibri"/>
                <a:sym typeface="Calibri"/>
              </a:rPr>
              <a:t>Author’s website: </a:t>
            </a:r>
            <a:r>
              <a:rPr lang="en" sz="1400" u="sng" dirty="0">
                <a:solidFill>
                  <a:srgbClr val="0070C0"/>
                </a:solidFill>
                <a:hlinkClick r:id="rId3"/>
              </a:rPr>
              <a:t>https://cecebell.wordpress.com/</a:t>
            </a:r>
          </a:p>
          <a:p>
            <a:pPr lvl="0" rtl="0">
              <a:lnSpc>
                <a:spcPct val="100000"/>
              </a:lnSpc>
              <a:spcBef>
                <a:spcPts val="0"/>
              </a:spcBef>
              <a:buClr>
                <a:schemeClr val="dk1"/>
              </a:buClr>
              <a:buSzPct val="78571"/>
              <a:buFont typeface="Arial"/>
              <a:buNone/>
            </a:pPr>
            <a:endParaRPr sz="1400" dirty="0">
              <a:solidFill>
                <a:schemeClr val="dk1"/>
              </a:solidFill>
              <a:latin typeface="Calibri"/>
              <a:ea typeface="Calibri"/>
              <a:cs typeface="Calibri"/>
              <a:sym typeface="Calibri"/>
            </a:endParaRPr>
          </a:p>
        </p:txBody>
      </p:sp>
      <p:pic>
        <p:nvPicPr>
          <p:cNvPr id="89" name="Shape 89"/>
          <p:cNvPicPr preferRelativeResize="0"/>
          <p:nvPr/>
        </p:nvPicPr>
        <p:blipFill>
          <a:blip r:embed="rId4">
            <a:alphaModFix/>
          </a:blip>
          <a:stretch>
            <a:fillRect/>
          </a:stretch>
        </p:blipFill>
        <p:spPr>
          <a:xfrm>
            <a:off x="5611812" y="309550"/>
            <a:ext cx="3019425" cy="4524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311700" y="1529325"/>
            <a:ext cx="4605300" cy="33399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dirty="0">
                <a:solidFill>
                  <a:schemeClr val="dk1"/>
                </a:solidFill>
                <a:latin typeface="Calibri"/>
                <a:ea typeface="Calibri"/>
                <a:cs typeface="Calibri"/>
                <a:sym typeface="Calibri"/>
              </a:rPr>
              <a:t>The Crossover</a:t>
            </a:r>
            <a:r>
              <a:rPr lang="en" sz="3000" dirty="0">
                <a:solidFill>
                  <a:schemeClr val="dk1"/>
                </a:solidFill>
                <a:latin typeface="Calibri"/>
                <a:ea typeface="Calibri"/>
                <a:cs typeface="Calibri"/>
                <a:sym typeface="Calibri"/>
              </a:rPr>
              <a:t/>
            </a:r>
            <a:br>
              <a:rPr lang="en" sz="3000" dirty="0">
                <a:solidFill>
                  <a:schemeClr val="dk1"/>
                </a:solidFill>
                <a:latin typeface="Calibri"/>
                <a:ea typeface="Calibri"/>
                <a:cs typeface="Calibri"/>
                <a:sym typeface="Calibri"/>
              </a:rPr>
            </a:br>
            <a:r>
              <a:rPr lang="en" dirty="0">
                <a:solidFill>
                  <a:schemeClr val="dk1"/>
                </a:solidFill>
                <a:latin typeface="Calibri"/>
                <a:ea typeface="Calibri"/>
                <a:cs typeface="Calibri"/>
                <a:sym typeface="Calibri"/>
              </a:rPr>
              <a:t>Kwame Alexander</a:t>
            </a:r>
          </a:p>
          <a:p>
            <a:pPr lvl="0">
              <a:lnSpc>
                <a:spcPct val="100000"/>
              </a:lnSpc>
              <a:buClr>
                <a:schemeClr val="dk1"/>
              </a:buClr>
              <a:buSzPct val="78571"/>
            </a:pPr>
            <a:r>
              <a:rPr lang="en" sz="1400" dirty="0">
                <a:solidFill>
                  <a:schemeClr val="dk1"/>
                </a:solidFill>
                <a:latin typeface="Calibri"/>
                <a:ea typeface="Calibri"/>
                <a:cs typeface="Calibri"/>
                <a:sym typeface="Calibri"/>
              </a:rPr>
              <a:t>⧫ Newbery Medal</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Coretta Scott King Award for Author Honor</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Goodreads Choice Award Nominee for Middle Grade and </a:t>
            </a:r>
            <a:r>
              <a:rPr lang="en" sz="1400" dirty="0" smtClean="0">
                <a:solidFill>
                  <a:schemeClr val="dk1"/>
                </a:solidFill>
                <a:latin typeface="Calibri"/>
                <a:ea typeface="Calibri"/>
                <a:cs typeface="Calibri"/>
                <a:sym typeface="Calibri"/>
              </a:rPr>
              <a:t>Children’s</a:t>
            </a:r>
            <a:r>
              <a:rPr lang="en" sz="1400" dirty="0">
                <a:solidFill>
                  <a:schemeClr val="dk1"/>
                </a:solidFill>
                <a:latin typeface="Calibri"/>
                <a:ea typeface="Calibri"/>
                <a:cs typeface="Calibri"/>
                <a:sym typeface="Calibri"/>
              </a:rPr>
              <a:t/>
            </a:r>
            <a:br>
              <a:rPr lang="en" sz="1400" dirty="0">
                <a:solidFill>
                  <a:schemeClr val="dk1"/>
                </a:solidFill>
                <a:latin typeface="Calibri"/>
                <a:ea typeface="Calibri"/>
                <a:cs typeface="Calibri"/>
                <a:sym typeface="Calibri"/>
              </a:rPr>
            </a:br>
            <a:r>
              <a:rPr lang="en" sz="1400" dirty="0" smtClean="0">
                <a:solidFill>
                  <a:schemeClr val="dk1"/>
                </a:solidFill>
                <a:latin typeface="Calibri"/>
                <a:ea typeface="Calibri"/>
                <a:cs typeface="Calibri"/>
                <a:sym typeface="Calibri"/>
              </a:rPr>
              <a:t>⧫ 2016-2017 Oregon Battle of the Books</a:t>
            </a:r>
            <a:endParaRPr lang="en" sz="1400" dirty="0">
              <a:solidFill>
                <a:schemeClr val="dk1"/>
              </a:solidFill>
              <a:latin typeface="Calibri"/>
              <a:ea typeface="Calibri"/>
              <a:cs typeface="Calibri"/>
              <a:sym typeface="Calibri"/>
            </a:endParaRPr>
          </a:p>
          <a:p>
            <a:pPr lvl="0" rtl="0">
              <a:lnSpc>
                <a:spcPct val="100000"/>
              </a:lnSpc>
              <a:spcBef>
                <a:spcPts val="0"/>
              </a:spcBef>
              <a:buNone/>
            </a:pPr>
            <a:r>
              <a:rPr lang="en" sz="1400" dirty="0">
                <a:solidFill>
                  <a:schemeClr val="dk1"/>
                </a:solidFill>
                <a:latin typeface="Calibri"/>
                <a:ea typeface="Calibri"/>
                <a:cs typeface="Calibri"/>
                <a:sym typeface="Calibri"/>
              </a:rPr>
              <a:t>Read-alikes: </a:t>
            </a:r>
            <a:r>
              <a:rPr lang="en" sz="1400" i="1" dirty="0">
                <a:solidFill>
                  <a:schemeClr val="dk1"/>
                </a:solidFill>
                <a:latin typeface="Calibri"/>
                <a:ea typeface="Calibri"/>
                <a:cs typeface="Calibri"/>
                <a:sym typeface="Calibri"/>
              </a:rPr>
              <a:t>Brown Girl Dreaming</a:t>
            </a:r>
            <a:r>
              <a:rPr lang="en" sz="1400" dirty="0">
                <a:solidFill>
                  <a:schemeClr val="dk1"/>
                </a:solidFill>
                <a:latin typeface="Calibri"/>
                <a:ea typeface="Calibri"/>
                <a:cs typeface="Calibri"/>
                <a:sym typeface="Calibri"/>
              </a:rPr>
              <a:t> (Woodson), </a:t>
            </a:r>
            <a:r>
              <a:rPr lang="en" sz="1400" i="1" dirty="0">
                <a:solidFill>
                  <a:schemeClr val="dk1"/>
                </a:solidFill>
                <a:latin typeface="Calibri"/>
                <a:ea typeface="Calibri"/>
                <a:cs typeface="Calibri"/>
                <a:sym typeface="Calibri"/>
              </a:rPr>
              <a:t>Serafina’s Promise</a:t>
            </a:r>
            <a:r>
              <a:rPr lang="en" sz="1400" dirty="0">
                <a:solidFill>
                  <a:schemeClr val="dk1"/>
                </a:solidFill>
                <a:latin typeface="Calibri"/>
                <a:ea typeface="Calibri"/>
                <a:cs typeface="Calibri"/>
                <a:sym typeface="Calibri"/>
              </a:rPr>
              <a:t> (Burg), </a:t>
            </a:r>
            <a:r>
              <a:rPr lang="en" sz="1400" i="1" dirty="0">
                <a:solidFill>
                  <a:schemeClr val="dk1"/>
                </a:solidFill>
                <a:latin typeface="Calibri"/>
                <a:ea typeface="Calibri"/>
                <a:cs typeface="Calibri"/>
                <a:sym typeface="Calibri"/>
              </a:rPr>
              <a:t>Full Cicada Moon</a:t>
            </a:r>
            <a:r>
              <a:rPr lang="en" sz="1400" dirty="0">
                <a:solidFill>
                  <a:schemeClr val="dk1"/>
                </a:solidFill>
                <a:latin typeface="Calibri"/>
                <a:ea typeface="Calibri"/>
                <a:cs typeface="Calibri"/>
                <a:sym typeface="Calibri"/>
              </a:rPr>
              <a:t> (Hilton)</a:t>
            </a:r>
          </a:p>
          <a:p>
            <a:pPr lvl="0" rtl="0">
              <a:lnSpc>
                <a:spcPct val="100000"/>
              </a:lnSpc>
              <a:spcBef>
                <a:spcPts val="0"/>
              </a:spcBef>
              <a:buClr>
                <a:schemeClr val="dk1"/>
              </a:buClr>
              <a:buSzPct val="78571"/>
              <a:buFont typeface="Arial"/>
              <a:buNone/>
            </a:pPr>
            <a:r>
              <a:rPr lang="en" sz="1400" dirty="0">
                <a:solidFill>
                  <a:schemeClr val="dk1"/>
                </a:solidFill>
                <a:latin typeface="Calibri"/>
                <a:ea typeface="Calibri"/>
                <a:cs typeface="Calibri"/>
                <a:sym typeface="Calibri"/>
              </a:rPr>
              <a:t>Author’s website: </a:t>
            </a:r>
            <a:r>
              <a:rPr lang="en" sz="1400" u="sng" dirty="0">
                <a:solidFill>
                  <a:srgbClr val="FF0000"/>
                </a:solidFill>
                <a:latin typeface="Calibri"/>
                <a:ea typeface="Calibri"/>
                <a:cs typeface="Calibri"/>
                <a:sym typeface="Calibri"/>
                <a:hlinkClick r:id="rId3"/>
              </a:rPr>
              <a:t>http://kwamealexander.com/</a:t>
            </a:r>
            <a:r>
              <a:rPr lang="en" sz="1400" dirty="0">
                <a:solidFill>
                  <a:srgbClr val="FF0000"/>
                </a:solidFill>
                <a:latin typeface="Calibri"/>
                <a:ea typeface="Calibri"/>
                <a:cs typeface="Calibri"/>
                <a:sym typeface="Calibri"/>
              </a:rPr>
              <a:t> </a:t>
            </a:r>
          </a:p>
        </p:txBody>
      </p:sp>
      <p:pic>
        <p:nvPicPr>
          <p:cNvPr id="95" name="Shape 95"/>
          <p:cNvPicPr preferRelativeResize="0"/>
          <p:nvPr/>
        </p:nvPicPr>
        <p:blipFill>
          <a:blip r:embed="rId4">
            <a:alphaModFix/>
          </a:blip>
          <a:stretch>
            <a:fillRect/>
          </a:stretch>
        </p:blipFill>
        <p:spPr>
          <a:xfrm>
            <a:off x="5744675" y="333375"/>
            <a:ext cx="2990850" cy="4476750"/>
          </a:xfrm>
          <a:prstGeom prst="rect">
            <a:avLst/>
          </a:prstGeom>
          <a:noFill/>
          <a:ln>
            <a:noFill/>
          </a:ln>
        </p:spPr>
      </p:pic>
      <p:sp>
        <p:nvSpPr>
          <p:cNvPr id="96" name="Shape 96"/>
          <p:cNvSpPr txBox="1">
            <a:spLocks noGrp="1"/>
          </p:cNvSpPr>
          <p:nvPr>
            <p:ph type="title"/>
          </p:nvPr>
        </p:nvSpPr>
        <p:spPr>
          <a:xfrm>
            <a:off x="311700" y="416925"/>
            <a:ext cx="4605300" cy="1112400"/>
          </a:xfrm>
          <a:prstGeom prst="rect">
            <a:avLst/>
          </a:prstGeom>
        </p:spPr>
        <p:txBody>
          <a:bodyPr lIns="91425" tIns="91425" rIns="91425" bIns="91425" anchor="t" anchorCtr="0">
            <a:noAutofit/>
          </a:bodyPr>
          <a:lstStyle/>
          <a:p>
            <a:pPr lvl="0" rtl="0">
              <a:spcBef>
                <a:spcPts val="0"/>
              </a:spcBef>
              <a:buNone/>
            </a:pPr>
            <a:r>
              <a:rPr lang="en">
                <a:latin typeface="Calibri"/>
                <a:ea typeface="Calibri"/>
                <a:cs typeface="Calibri"/>
                <a:sym typeface="Calibri"/>
              </a:rPr>
              <a:t>2017 ORCA Middle School Winner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11700" y="1529325"/>
            <a:ext cx="4605300" cy="33399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dirty="0">
                <a:solidFill>
                  <a:schemeClr val="dk1"/>
                </a:solidFill>
                <a:latin typeface="Calibri"/>
                <a:ea typeface="Calibri"/>
                <a:cs typeface="Calibri"/>
                <a:sym typeface="Calibri"/>
              </a:rPr>
              <a:t>I’ll Give You the Sun</a:t>
            </a:r>
            <a:r>
              <a:rPr lang="en" sz="3000" dirty="0">
                <a:solidFill>
                  <a:schemeClr val="dk1"/>
                </a:solidFill>
                <a:latin typeface="Calibri"/>
                <a:ea typeface="Calibri"/>
                <a:cs typeface="Calibri"/>
                <a:sym typeface="Calibri"/>
              </a:rPr>
              <a:t/>
            </a:r>
            <a:br>
              <a:rPr lang="en" sz="3000" dirty="0">
                <a:solidFill>
                  <a:schemeClr val="dk1"/>
                </a:solidFill>
                <a:latin typeface="Calibri"/>
                <a:ea typeface="Calibri"/>
                <a:cs typeface="Calibri"/>
                <a:sym typeface="Calibri"/>
              </a:rPr>
            </a:br>
            <a:r>
              <a:rPr lang="en" dirty="0">
                <a:solidFill>
                  <a:schemeClr val="dk1"/>
                </a:solidFill>
                <a:latin typeface="Calibri"/>
                <a:ea typeface="Calibri"/>
                <a:cs typeface="Calibri"/>
                <a:sym typeface="Calibri"/>
              </a:rPr>
              <a:t>Jandy Nelson</a:t>
            </a:r>
          </a:p>
          <a:p>
            <a:pPr lvl="0">
              <a:lnSpc>
                <a:spcPct val="100000"/>
              </a:lnSpc>
              <a:buClr>
                <a:schemeClr val="dk1"/>
              </a:buClr>
              <a:buSzPct val="78571"/>
            </a:pPr>
            <a:r>
              <a:rPr lang="en" sz="1400" dirty="0">
                <a:solidFill>
                  <a:schemeClr val="dk1"/>
                </a:solidFill>
                <a:latin typeface="Calibri"/>
                <a:ea typeface="Calibri"/>
                <a:cs typeface="Calibri"/>
                <a:sym typeface="Calibri"/>
              </a:rPr>
              <a:t>⧫ Printz Award</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Stonewall Honor Book for Young Adult Literature</a:t>
            </a:r>
            <a:br>
              <a:rPr lang="en" sz="1400" dirty="0">
                <a:solidFill>
                  <a:schemeClr val="dk1"/>
                </a:solidFill>
                <a:latin typeface="Calibri"/>
                <a:ea typeface="Calibri"/>
                <a:cs typeface="Calibri"/>
                <a:sym typeface="Calibri"/>
              </a:rPr>
            </a:br>
            <a:r>
              <a:rPr lang="en" sz="1400" dirty="0">
                <a:solidFill>
                  <a:schemeClr val="dk1"/>
                </a:solidFill>
                <a:latin typeface="Calibri"/>
                <a:ea typeface="Calibri"/>
                <a:cs typeface="Calibri"/>
                <a:sym typeface="Calibri"/>
              </a:rPr>
              <a:t>⧫ Goodreads Choice Award Nominee for Young Adult </a:t>
            </a:r>
            <a:r>
              <a:rPr lang="en" sz="1400" dirty="0">
                <a:solidFill>
                  <a:schemeClr val="dk1"/>
                </a:solidFill>
                <a:latin typeface="Calibri"/>
                <a:ea typeface="Calibri"/>
                <a:cs typeface="Calibri"/>
                <a:sym typeface="Calibri"/>
              </a:rPr>
              <a:t>Fiction</a:t>
            </a:r>
            <a:br>
              <a:rPr lang="en" sz="1400" dirty="0">
                <a:solidFill>
                  <a:schemeClr val="dk1"/>
                </a:solidFill>
                <a:latin typeface="Calibri"/>
                <a:ea typeface="Calibri"/>
                <a:cs typeface="Calibri"/>
                <a:sym typeface="Calibri"/>
              </a:rPr>
            </a:br>
            <a:r>
              <a:rPr lang="en" sz="1400" dirty="0" smtClean="0">
                <a:solidFill>
                  <a:schemeClr val="dk1"/>
                </a:solidFill>
                <a:latin typeface="Calibri"/>
                <a:ea typeface="Calibri"/>
                <a:cs typeface="Calibri"/>
                <a:sym typeface="Calibri"/>
              </a:rPr>
              <a:t>⧫ 2016-2017 Oregon Battle of the Books</a:t>
            </a:r>
            <a:endParaRPr lang="en" sz="1400" dirty="0">
              <a:solidFill>
                <a:schemeClr val="dk1"/>
              </a:solidFill>
              <a:latin typeface="Calibri"/>
              <a:ea typeface="Calibri"/>
              <a:cs typeface="Calibri"/>
              <a:sym typeface="Calibri"/>
            </a:endParaRPr>
          </a:p>
          <a:p>
            <a:pPr lvl="0" rtl="0">
              <a:lnSpc>
                <a:spcPct val="100000"/>
              </a:lnSpc>
              <a:spcBef>
                <a:spcPts val="0"/>
              </a:spcBef>
              <a:buNone/>
            </a:pPr>
            <a:r>
              <a:rPr lang="en" sz="1400" dirty="0">
                <a:solidFill>
                  <a:schemeClr val="dk1"/>
                </a:solidFill>
                <a:latin typeface="Calibri"/>
                <a:ea typeface="Calibri"/>
                <a:cs typeface="Calibri"/>
                <a:sym typeface="Calibri"/>
              </a:rPr>
              <a:t>Read-alikes: </a:t>
            </a:r>
            <a:r>
              <a:rPr lang="en" sz="1400" i="1" dirty="0">
                <a:solidFill>
                  <a:schemeClr val="dk1"/>
                </a:solidFill>
                <a:latin typeface="Calibri"/>
                <a:ea typeface="Calibri"/>
                <a:cs typeface="Calibri"/>
                <a:sym typeface="Calibri"/>
              </a:rPr>
              <a:t>Fangirl</a:t>
            </a:r>
            <a:r>
              <a:rPr lang="en" sz="1400" dirty="0">
                <a:solidFill>
                  <a:schemeClr val="dk1"/>
                </a:solidFill>
                <a:latin typeface="Calibri"/>
                <a:ea typeface="Calibri"/>
                <a:cs typeface="Calibri"/>
                <a:sym typeface="Calibri"/>
              </a:rPr>
              <a:t> (Rowell), </a:t>
            </a:r>
            <a:r>
              <a:rPr lang="en" sz="1400" i="1" dirty="0">
                <a:solidFill>
                  <a:schemeClr val="dk1"/>
                </a:solidFill>
                <a:latin typeface="Calibri"/>
                <a:ea typeface="Calibri"/>
                <a:cs typeface="Calibri"/>
                <a:sym typeface="Calibri"/>
              </a:rPr>
              <a:t>Two Boys Kissing</a:t>
            </a:r>
            <a:r>
              <a:rPr lang="en" sz="1400" dirty="0">
                <a:solidFill>
                  <a:schemeClr val="dk1"/>
                </a:solidFill>
                <a:latin typeface="Calibri"/>
                <a:ea typeface="Calibri"/>
                <a:cs typeface="Calibri"/>
                <a:sym typeface="Calibri"/>
              </a:rPr>
              <a:t> (Levithan), </a:t>
            </a:r>
            <a:r>
              <a:rPr lang="en" sz="1400" i="1" dirty="0">
                <a:solidFill>
                  <a:schemeClr val="dk1"/>
                </a:solidFill>
                <a:latin typeface="Calibri"/>
                <a:ea typeface="Calibri"/>
                <a:cs typeface="Calibri"/>
                <a:sym typeface="Calibri"/>
              </a:rPr>
              <a:t>More Happy Than Not</a:t>
            </a:r>
            <a:r>
              <a:rPr lang="en" sz="1400" dirty="0">
                <a:solidFill>
                  <a:schemeClr val="dk1"/>
                </a:solidFill>
                <a:latin typeface="Calibri"/>
                <a:ea typeface="Calibri"/>
                <a:cs typeface="Calibri"/>
                <a:sym typeface="Calibri"/>
              </a:rPr>
              <a:t> (Silvera)</a:t>
            </a:r>
          </a:p>
          <a:p>
            <a:pPr lvl="0" rtl="0">
              <a:lnSpc>
                <a:spcPct val="100000"/>
              </a:lnSpc>
              <a:spcBef>
                <a:spcPts val="0"/>
              </a:spcBef>
              <a:buClr>
                <a:schemeClr val="dk1"/>
              </a:buClr>
              <a:buSzPct val="78571"/>
              <a:buFont typeface="Arial"/>
              <a:buNone/>
            </a:pPr>
            <a:r>
              <a:rPr lang="en" sz="1400" dirty="0">
                <a:solidFill>
                  <a:schemeClr val="dk1"/>
                </a:solidFill>
                <a:latin typeface="Calibri"/>
                <a:ea typeface="Calibri"/>
                <a:cs typeface="Calibri"/>
                <a:sym typeface="Calibri"/>
              </a:rPr>
              <a:t>Author’s website: </a:t>
            </a:r>
            <a:r>
              <a:rPr lang="en" sz="1400" u="sng" dirty="0">
                <a:solidFill>
                  <a:srgbClr val="FF0000"/>
                </a:solidFill>
                <a:hlinkClick r:id="rId3"/>
              </a:rPr>
              <a:t>http://jandynelson.com/</a:t>
            </a:r>
          </a:p>
        </p:txBody>
      </p:sp>
      <p:pic>
        <p:nvPicPr>
          <p:cNvPr id="102" name="Shape 102"/>
          <p:cNvPicPr preferRelativeResize="0"/>
          <p:nvPr/>
        </p:nvPicPr>
        <p:blipFill>
          <a:blip r:embed="rId4">
            <a:alphaModFix/>
          </a:blip>
          <a:stretch>
            <a:fillRect/>
          </a:stretch>
        </p:blipFill>
        <p:spPr>
          <a:xfrm>
            <a:off x="5700737" y="309550"/>
            <a:ext cx="3019425" cy="4524375"/>
          </a:xfrm>
          <a:prstGeom prst="rect">
            <a:avLst/>
          </a:prstGeom>
          <a:noFill/>
          <a:ln>
            <a:noFill/>
          </a:ln>
        </p:spPr>
      </p:pic>
      <p:sp>
        <p:nvSpPr>
          <p:cNvPr id="103" name="Shape 103"/>
          <p:cNvSpPr txBox="1">
            <a:spLocks noGrp="1"/>
          </p:cNvSpPr>
          <p:nvPr>
            <p:ph type="title"/>
          </p:nvPr>
        </p:nvSpPr>
        <p:spPr>
          <a:xfrm>
            <a:off x="311700" y="416925"/>
            <a:ext cx="4605300" cy="1112400"/>
          </a:xfrm>
          <a:prstGeom prst="rect">
            <a:avLst/>
          </a:prstGeom>
        </p:spPr>
        <p:txBody>
          <a:bodyPr lIns="91425" tIns="91425" rIns="91425" bIns="91425" anchor="t" anchorCtr="0">
            <a:noAutofit/>
          </a:bodyPr>
          <a:lstStyle/>
          <a:p>
            <a:pPr lvl="0" rtl="0">
              <a:spcBef>
                <a:spcPts val="0"/>
              </a:spcBef>
              <a:buNone/>
            </a:pPr>
            <a:r>
              <a:rPr lang="en">
                <a:latin typeface="Calibri"/>
                <a:ea typeface="Calibri"/>
                <a:cs typeface="Calibri"/>
                <a:sym typeface="Calibri"/>
              </a:rPr>
              <a:t>2017 ORCA High School Winner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9243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a:latin typeface="Calibri"/>
                <a:ea typeface="Calibri"/>
                <a:cs typeface="Calibri"/>
                <a:sym typeface="Calibri"/>
              </a:rPr>
              <a:t>2018 ORCA Upper Elementary </a:t>
            </a:r>
            <a:br>
              <a:rPr lang="en">
                <a:latin typeface="Calibri"/>
                <a:ea typeface="Calibri"/>
                <a:cs typeface="Calibri"/>
                <a:sym typeface="Calibri"/>
              </a:rPr>
            </a:br>
            <a:r>
              <a:rPr lang="en">
                <a:latin typeface="Calibri"/>
                <a:ea typeface="Calibri"/>
                <a:cs typeface="Calibri"/>
                <a:sym typeface="Calibri"/>
              </a:rPr>
              <a:t>Nominees</a:t>
            </a:r>
          </a:p>
        </p:txBody>
      </p:sp>
      <p:sp>
        <p:nvSpPr>
          <p:cNvPr id="109" name="Shape 109"/>
          <p:cNvSpPr txBox="1">
            <a:spLocks noGrp="1"/>
          </p:cNvSpPr>
          <p:nvPr>
            <p:ph type="body" idx="1"/>
          </p:nvPr>
        </p:nvSpPr>
        <p:spPr>
          <a:xfrm>
            <a:off x="311700" y="1369325"/>
            <a:ext cx="5339100" cy="3199500"/>
          </a:xfrm>
          <a:prstGeom prst="rect">
            <a:avLst/>
          </a:prstGeom>
        </p:spPr>
        <p:txBody>
          <a:bodyPr lIns="91425" tIns="91425" rIns="91425" bIns="91425" anchor="t" anchorCtr="0">
            <a:noAutofit/>
          </a:bodyPr>
          <a:lstStyle/>
          <a:p>
            <a:pPr lvl="0" rtl="0">
              <a:lnSpc>
                <a:spcPct val="100000"/>
              </a:lnSpc>
              <a:spcBef>
                <a:spcPts val="0"/>
              </a:spcBef>
              <a:buClr>
                <a:schemeClr val="dk1"/>
              </a:buClr>
              <a:buSzPct val="36666"/>
              <a:buFont typeface="Arial"/>
              <a:buNone/>
            </a:pPr>
            <a:r>
              <a:rPr lang="en" sz="3000" i="1">
                <a:solidFill>
                  <a:srgbClr val="000000"/>
                </a:solidFill>
                <a:latin typeface="Calibri"/>
                <a:ea typeface="Calibri"/>
                <a:cs typeface="Calibri"/>
                <a:sym typeface="Calibri"/>
              </a:rPr>
              <a:t>The Terrible Two</a:t>
            </a:r>
            <a:r>
              <a:rPr lang="en" sz="3000">
                <a:solidFill>
                  <a:srgbClr val="000000"/>
                </a:solidFill>
                <a:latin typeface="Calibri"/>
                <a:ea typeface="Calibri"/>
                <a:cs typeface="Calibri"/>
                <a:sym typeface="Calibri"/>
              </a:rPr>
              <a:t/>
            </a:r>
            <a:br>
              <a:rPr lang="en" sz="3000">
                <a:solidFill>
                  <a:srgbClr val="000000"/>
                </a:solidFill>
                <a:latin typeface="Calibri"/>
                <a:ea typeface="Calibri"/>
                <a:cs typeface="Calibri"/>
                <a:sym typeface="Calibri"/>
              </a:rPr>
            </a:br>
            <a:r>
              <a:rPr lang="en">
                <a:solidFill>
                  <a:srgbClr val="000000"/>
                </a:solidFill>
                <a:latin typeface="Calibri"/>
                <a:ea typeface="Calibri"/>
                <a:cs typeface="Calibri"/>
                <a:sym typeface="Calibri"/>
              </a:rPr>
              <a:t>Mac Barnett</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 E.B. White Read Aloud Award Honor</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 Great Stone Face Book Award Nominee</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Author website: </a:t>
            </a:r>
            <a:r>
              <a:rPr lang="en" sz="1400" u="sng">
                <a:solidFill>
                  <a:srgbClr val="0000FF"/>
                </a:solidFill>
                <a:latin typeface="Calibri"/>
                <a:ea typeface="Calibri"/>
                <a:cs typeface="Calibri"/>
                <a:sym typeface="Calibri"/>
                <a:hlinkClick r:id="rId3"/>
              </a:rPr>
              <a:t>https://www.macbarnett.com/</a:t>
            </a:r>
            <a:r>
              <a:rPr lang="en" sz="1400">
                <a:solidFill>
                  <a:srgbClr val="0000FF"/>
                </a:solidFill>
                <a:latin typeface="Calibri"/>
                <a:ea typeface="Calibri"/>
                <a:cs typeface="Calibri"/>
                <a:sym typeface="Calibri"/>
              </a:rPr>
              <a:t> </a:t>
            </a:r>
          </a:p>
          <a:p>
            <a:pPr lvl="0" rtl="0">
              <a:lnSpc>
                <a:spcPct val="100000"/>
              </a:lnSpc>
              <a:spcBef>
                <a:spcPts val="0"/>
              </a:spcBef>
              <a:buClr>
                <a:schemeClr val="dk1"/>
              </a:buClr>
              <a:buSzPct val="78571"/>
              <a:buFont typeface="Arial"/>
              <a:buNone/>
            </a:pPr>
            <a:r>
              <a:rPr lang="en" sz="1400">
                <a:solidFill>
                  <a:schemeClr val="dk1"/>
                </a:solidFill>
                <a:latin typeface="Calibri"/>
                <a:ea typeface="Calibri"/>
                <a:cs typeface="Calibri"/>
                <a:sym typeface="Calibri"/>
              </a:rPr>
              <a:t>Sequel: </a:t>
            </a:r>
            <a:r>
              <a:rPr lang="en" sz="1400" i="1">
                <a:solidFill>
                  <a:schemeClr val="dk1"/>
                </a:solidFill>
                <a:latin typeface="Calibri"/>
                <a:ea typeface="Calibri"/>
                <a:cs typeface="Calibri"/>
                <a:sym typeface="Calibri"/>
              </a:rPr>
              <a:t>The Terrible Two Get Worse</a:t>
            </a:r>
          </a:p>
          <a:p>
            <a:pPr lvl="0" rtl="0">
              <a:lnSpc>
                <a:spcPct val="100000"/>
              </a:lnSpc>
              <a:spcBef>
                <a:spcPts val="0"/>
              </a:spcBef>
              <a:buClr>
                <a:schemeClr val="dk1"/>
              </a:buClr>
              <a:buSzPct val="78571"/>
              <a:buFont typeface="Arial"/>
              <a:buNone/>
            </a:pPr>
            <a:r>
              <a:rPr lang="en" sz="1400">
                <a:solidFill>
                  <a:srgbClr val="000000"/>
                </a:solidFill>
                <a:latin typeface="Calibri"/>
                <a:ea typeface="Calibri"/>
                <a:cs typeface="Calibri"/>
                <a:sym typeface="Calibri"/>
              </a:rPr>
              <a:t>Read-alikes: </a:t>
            </a:r>
            <a:r>
              <a:rPr lang="en" sz="1400" i="1">
                <a:solidFill>
                  <a:srgbClr val="000000"/>
                </a:solidFill>
                <a:latin typeface="Calibri"/>
                <a:ea typeface="Calibri"/>
                <a:cs typeface="Calibri"/>
                <a:sym typeface="Calibri"/>
              </a:rPr>
              <a:t>Diary of a Wimpy Kid</a:t>
            </a:r>
            <a:r>
              <a:rPr lang="en" sz="1400">
                <a:solidFill>
                  <a:srgbClr val="000000"/>
                </a:solidFill>
                <a:latin typeface="Calibri"/>
                <a:ea typeface="Calibri"/>
                <a:cs typeface="Calibri"/>
                <a:sym typeface="Calibri"/>
              </a:rPr>
              <a:t> series (Kinney), </a:t>
            </a:r>
            <a:r>
              <a:rPr lang="en" sz="1400" i="1">
                <a:solidFill>
                  <a:srgbClr val="000000"/>
                </a:solidFill>
                <a:latin typeface="Calibri"/>
                <a:ea typeface="Calibri"/>
                <a:cs typeface="Calibri"/>
                <a:sym typeface="Calibri"/>
              </a:rPr>
              <a:t>The Misadventures of the Family Fletcher</a:t>
            </a:r>
            <a:r>
              <a:rPr lang="en" sz="1400">
                <a:solidFill>
                  <a:srgbClr val="000000"/>
                </a:solidFill>
                <a:latin typeface="Calibri"/>
                <a:ea typeface="Calibri"/>
                <a:cs typeface="Calibri"/>
                <a:sym typeface="Calibri"/>
              </a:rPr>
              <a:t> (Levy), </a:t>
            </a:r>
            <a:r>
              <a:rPr lang="en" sz="1400" i="1">
                <a:solidFill>
                  <a:srgbClr val="000000"/>
                </a:solidFill>
                <a:latin typeface="Calibri"/>
                <a:ea typeface="Calibri"/>
                <a:cs typeface="Calibri"/>
                <a:sym typeface="Calibri"/>
              </a:rPr>
              <a:t>PIckle: The (Formerly) Anonymous Prank Club of Fountain Point Middle School </a:t>
            </a:r>
            <a:r>
              <a:rPr lang="en" sz="1400">
                <a:solidFill>
                  <a:srgbClr val="000000"/>
                </a:solidFill>
                <a:latin typeface="Calibri"/>
                <a:ea typeface="Calibri"/>
                <a:cs typeface="Calibri"/>
                <a:sym typeface="Calibri"/>
              </a:rPr>
              <a:t>(Baker), </a:t>
            </a:r>
            <a:r>
              <a:rPr lang="en" sz="1400" i="1">
                <a:solidFill>
                  <a:srgbClr val="000000"/>
                </a:solidFill>
                <a:latin typeface="Calibri"/>
                <a:ea typeface="Calibri"/>
                <a:cs typeface="Calibri"/>
                <a:sym typeface="Calibri"/>
              </a:rPr>
              <a:t>Unusual Chickens for the Exceptional Poultry Farmer </a:t>
            </a:r>
            <a:r>
              <a:rPr lang="en" sz="1400">
                <a:solidFill>
                  <a:srgbClr val="000000"/>
                </a:solidFill>
                <a:latin typeface="Calibri"/>
                <a:ea typeface="Calibri"/>
                <a:cs typeface="Calibri"/>
                <a:sym typeface="Calibri"/>
              </a:rPr>
              <a:t>(Jones)</a:t>
            </a:r>
          </a:p>
          <a:p>
            <a:pPr lvl="0" rtl="0">
              <a:spcBef>
                <a:spcPts val="0"/>
              </a:spcBef>
              <a:buNone/>
            </a:pPr>
            <a:endParaRPr/>
          </a:p>
        </p:txBody>
      </p:sp>
      <p:pic>
        <p:nvPicPr>
          <p:cNvPr id="110" name="Shape 110" descr="The Terrible Two (The Terrible Two, #1)"/>
          <p:cNvPicPr preferRelativeResize="0"/>
          <p:nvPr/>
        </p:nvPicPr>
        <p:blipFill>
          <a:blip r:embed="rId4">
            <a:alphaModFix/>
          </a:blip>
          <a:stretch>
            <a:fillRect/>
          </a:stretch>
        </p:blipFill>
        <p:spPr>
          <a:xfrm>
            <a:off x="5803350" y="542925"/>
            <a:ext cx="3028950" cy="40576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3024</Words>
  <Application>Microsoft Office PowerPoint</Application>
  <PresentationFormat>On-screen Show (16:9)</PresentationFormat>
  <Paragraphs>229</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simple-light-2</vt:lpstr>
      <vt:lpstr>PowerPoint Presentation</vt:lpstr>
      <vt:lpstr>What is ORCA?</vt:lpstr>
      <vt:lpstr>How are the books chosen?</vt:lpstr>
      <vt:lpstr>Committee Members</vt:lpstr>
      <vt:lpstr>And the 2017 winners are...</vt:lpstr>
      <vt:lpstr>2017 ORCA Upper Elementary Winner</vt:lpstr>
      <vt:lpstr>2017 ORCA Middle School Winner</vt:lpstr>
      <vt:lpstr>2017 ORCA High School Winner</vt:lpstr>
      <vt:lpstr>2018 ORCA Upper Elementary  Nominees</vt:lpstr>
      <vt:lpstr>2018 ORCA Upper Elementary  Nominees</vt:lpstr>
      <vt:lpstr>2018 ORCA Upper Elementary  Nominees</vt:lpstr>
      <vt:lpstr>2018 ORCA Upper Elementary  Nominees</vt:lpstr>
      <vt:lpstr>2018 ORCA Upper Elementary  Nominees</vt:lpstr>
      <vt:lpstr>2018 ORCA Upper Elementary  Nominees</vt:lpstr>
      <vt:lpstr>2018 ORCA Upper Elementary  Nominees</vt:lpstr>
      <vt:lpstr>2018 ORCA Upper Elementary  Nominees</vt:lpstr>
      <vt:lpstr>2018 ORCA Middle School Nominees</vt:lpstr>
      <vt:lpstr>2018 ORCA Middle School Nominees</vt:lpstr>
      <vt:lpstr>2018 ORCA Middle School Nominees</vt:lpstr>
      <vt:lpstr>2018 ORCA Middle School Nominees</vt:lpstr>
      <vt:lpstr>2018 ORCA Middle School Nominees</vt:lpstr>
      <vt:lpstr>2018 ORCA Middle School Nominees</vt:lpstr>
      <vt:lpstr>2018 ORCA Middle School Nominees</vt:lpstr>
      <vt:lpstr>2018 ORCA Middle School Nominees</vt:lpstr>
      <vt:lpstr>2018 ORCA High School Nominees</vt:lpstr>
      <vt:lpstr>2018 ORCA High School Nominees</vt:lpstr>
      <vt:lpstr>2018 ORCA High School Nominees</vt:lpstr>
      <vt:lpstr>2018 ORCA High School Nominees</vt:lpstr>
      <vt:lpstr>2018 ORCA High School Nominees</vt:lpstr>
      <vt:lpstr>2018 ORCA High School Nominees</vt:lpstr>
      <vt:lpstr>2018 ORCA High School Nominees</vt:lpstr>
      <vt:lpstr>2018 ORCA High School Nominees</vt:lpstr>
      <vt:lpstr>For ORCA Resources, Visit the Blog...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Ross</dc:creator>
  <cp:lastModifiedBy>MacKenzie Ross</cp:lastModifiedBy>
  <cp:revision>2</cp:revision>
  <dcterms:modified xsi:type="dcterms:W3CDTF">2017-04-23T20:56:43Z</dcterms:modified>
</cp:coreProperties>
</file>