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2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cun.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Julia- to slide 18</a:t>
            </a: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The Metadata Dictionary is a living document. New predicates can be added on the fly after a discussion by the metadata people at both Institutions. We use a lot of MARC Relators and Dublin Core predicates.</a:t>
            </a: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The migration gave us an unprecedented opportunity to examine the metadata in all our collections and integrate Linked Data, but it required a huge amount of prep time.</a:t>
            </a:r>
          </a:p>
          <a:p>
            <a:pPr marL="0" marR="0" lvl="0" indent="0" algn="l" rtl="0">
              <a:spcBef>
                <a:spcPts val="0"/>
              </a:spcBef>
              <a:buSzPct val="25000"/>
              <a:buNone/>
            </a:pPr>
            <a:endParaRPr/>
          </a:p>
          <a:p>
            <a:pPr marL="0" marR="0" lvl="0" indent="0" algn="l" rtl="0">
              <a:spcBef>
                <a:spcPts val="0"/>
              </a:spcBef>
              <a:buSzPct val="25000"/>
              <a:buNone/>
            </a:pPr>
            <a:r>
              <a:rPr lang="en-US"/>
              <a:t>This is a record as it appeared in CDM for the David Honeyman house in Portland from our Building Oregon collection. All the data is in text strings.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This is the same record using n-triples, which uses the Subject-Predicate-Object notation with spaces and periods between elements. As you can see the Subjects are always the same in this record and refer to the digital object, the photograph of the house. The Predicates represent the field names and the Object data can be either strings or URIs.</a:t>
            </a:r>
          </a:p>
          <a:p>
            <a:pPr marL="0" marR="0" lvl="0" indent="0" algn="l" rtl="0">
              <a:spcBef>
                <a:spcPts val="0"/>
              </a:spcBef>
              <a:buSzPct val="25000"/>
              <a:buNone/>
            </a:pPr>
            <a:endParaRPr/>
          </a:p>
          <a:p>
            <a:pPr marL="0" marR="0" lvl="0" indent="0" algn="l" rtl="0">
              <a:spcBef>
                <a:spcPts val="0"/>
              </a:spcBef>
              <a:buSzPct val="25000"/>
              <a:buNone/>
            </a:pPr>
            <a:r>
              <a:rPr lang="en-US"/>
              <a:t>The Objects that contain URIs are controlled vocabularies: Photographer and Spatial. In Hydra, the fields with Controlled Vocabularies become facets that assist with searching and browsing.</a:t>
            </a: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I’ve mentioned a couple of times that we published our own Predicates and Object URIs when necessary. At first we published these as huge JSON-LD files on Github. Every time an item records was opened, Hydra would call to several of these text files to get the appropriate label for display. This slowed our system down considerably. For instance the Creators file on GitHub at the time of the migration was </a:t>
            </a:r>
            <a:r>
              <a:rPr lang="en-US" sz="1200" b="0" i="0" u="none" strike="noStrike" cap="none">
                <a:solidFill>
                  <a:schemeClr val="dk1"/>
                </a:solidFill>
                <a:latin typeface="Calibri"/>
                <a:ea typeface="Calibri"/>
                <a:cs typeface="Calibri"/>
                <a:sym typeface="Calibri"/>
              </a:rPr>
              <a:t>149,641 lines </a:t>
            </a:r>
            <a:r>
              <a:rPr lang="en-US"/>
              <a:t>long and reloaded with every hit from Hydra. So it became very clear we needed a repository for our linked data records that was faster and more efficient. The Controlled Vocabulary Manager is a Ruby gem connected to Blazegraph (a graph database). We branded it opaquenamespace.org </a:t>
            </a:r>
            <a:r>
              <a:rPr lang="en-US">
                <a:solidFill>
                  <a:srgbClr val="000000"/>
                </a:solidFill>
                <a:highlight>
                  <a:srgbClr val="FFFFFF"/>
                </a:highlight>
              </a:rPr>
              <a:t> to reflect no institutional affiliation in the hope that it might become a resource for others who needed to publish linked open data. It is open and free to download and use on our GitHub site, and is one of several tools under consideration by the Hydra community as a whole for the implementation of a shared linked data resource.</a:t>
            </a:r>
          </a:p>
          <a:p>
            <a:pPr marL="0" marR="0" lvl="0" indent="0" algn="l" rtl="0">
              <a:spcBef>
                <a:spcPts val="0"/>
              </a:spcBef>
              <a:buSzPct val="25000"/>
              <a:buNone/>
            </a:pPr>
            <a:endParaRPr>
              <a:solidFill>
                <a:srgbClr val="000000"/>
              </a:solidFill>
              <a:highlight>
                <a:srgbClr val="FFFFFF"/>
              </a:highlight>
            </a:endParaRPr>
          </a:p>
          <a:p>
            <a:pPr marL="0" marR="0" lvl="0" indent="0" algn="l" rtl="0">
              <a:spcBef>
                <a:spcPts val="0"/>
              </a:spcBef>
              <a:buSzPct val="25000"/>
              <a:buNone/>
            </a:pPr>
            <a:r>
              <a:rPr lang="en-US">
                <a:solidFill>
                  <a:srgbClr val="000000"/>
                </a:solidFill>
                <a:highlight>
                  <a:srgbClr val="FFFFFF"/>
                </a:highlight>
              </a:rPr>
              <a:t>I’m going to hand off to Sarah now, who will be talking about some of the specific challenges we had with our linked data implementation.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Sarah starts here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Process</a:t>
            </a: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9" name="Shape 2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For the purposes of this talk, I will be speaking broadly about the collaboration between the University of Oregon and Oregon State University and our shared digital collections, using examples from UO’s work migrating from CONTENTdm to Hydra and the metadata transformation we did to include linked data in all our records.</a:t>
            </a:r>
          </a:p>
          <a:p>
            <a:pPr marL="0" marR="0" lvl="0" indent="0" algn="l" rtl="0">
              <a:spcBef>
                <a:spcPts val="0"/>
              </a:spcBef>
              <a:buSzPct val="25000"/>
              <a:buNone/>
            </a:pPr>
            <a:endParaRPr/>
          </a:p>
          <a:p>
            <a:pPr marL="0" marR="0" lvl="0" indent="0" algn="l" rtl="0">
              <a:spcBef>
                <a:spcPts val="0"/>
              </a:spcBef>
              <a:buSzPct val="25000"/>
              <a:buNone/>
            </a:pPr>
            <a:r>
              <a:rPr lang="en-US"/>
              <a:t>So first some background. Originally UO’s digital collections were in two systems: CONTENTdm and Dspace, which we continue to use for our Institutional Repository. Our records were mostly Dublin Core with many local fields of data, but still substantially DC. Most of the content was image collections: historic photographs or teaching collections like Building Oregon and Art and Architecture Images.</a:t>
            </a:r>
          </a:p>
          <a:p>
            <a:pPr marL="0" marR="0" lvl="0" indent="0" algn="l" rtl="0">
              <a:spcBef>
                <a:spcPts val="0"/>
              </a:spcBef>
              <a:buSzPct val="25000"/>
              <a:buNone/>
            </a:pPr>
            <a:endParaRPr/>
          </a:p>
          <a:p>
            <a:pPr marL="0" marR="0" lvl="0" indent="0" algn="l" rtl="0">
              <a:spcBef>
                <a:spcPts val="0"/>
              </a:spcBef>
              <a:buSzPct val="25000"/>
              <a:buNone/>
            </a:pPr>
            <a:r>
              <a:rPr lang="en-US"/>
              <a:t>The curators of our digital collections came from all over the Libraries: Special collections librarians, Archivists, Subjects Specialists and faculty. And many of our collections were cataloged by non-professionals, which lead to some interesting problems. </a:t>
            </a:r>
          </a:p>
          <a:p>
            <a:pPr marL="0" marR="0" lvl="0" indent="0" algn="l" rtl="0">
              <a:spcBef>
                <a:spcPts val="0"/>
              </a:spcBef>
              <a:buSzPct val="25000"/>
              <a:buNone/>
            </a:pPr>
            <a:endParaRPr/>
          </a:p>
          <a:p>
            <a:pPr marL="0" marR="0" lvl="0" indent="0" algn="l" rtl="0">
              <a:spcBef>
                <a:spcPts val="0"/>
              </a:spcBef>
              <a:buSzPct val="25000"/>
              <a:buNone/>
            </a:pPr>
            <a:r>
              <a:rPr lang="en-US"/>
              <a:t>In 2009 we entered into a joint project with OSU to host their collections in a shared instance of CONTENTdm. As CDM aged and its limits began to cause problems in system stability and usability, we began to look at alternatives, again as a joint project.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5" name="Shape 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Don’t need this many fields &gt;&gt; geonames imbedded hierarchy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Site detail &gt; both used differently in collections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8" name="Shape 3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MAIC- Ester Jacobson-Tepfer and Julia, so these are geo-located in Mongolia</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Easy to create- got scholar involved</a:t>
            </a:r>
          </a:p>
        </p:txBody>
      </p:sp>
      <p:sp>
        <p:nvSpPr>
          <p:cNvPr id="337" name="Shape 3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*not in LOD yet</a:t>
            </a:r>
          </a:p>
        </p:txBody>
      </p:sp>
      <p:sp>
        <p:nvSpPr>
          <p:cNvPr id="357" name="Shape 3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DCT not required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Somewhat controlled</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Open to human error</a:t>
            </a:r>
          </a:p>
        </p:txBody>
      </p:sp>
      <p:sp>
        <p:nvSpPr>
          <p:cNvPr id="364" name="Shape 3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3" name="Shape 3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Old subject terms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Compound terms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Exhibitions- France- 20</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Century</a:t>
            </a:r>
          </a:p>
        </p:txBody>
      </p:sp>
      <p:sp>
        <p:nvSpPr>
          <p:cNvPr id="374" name="Shape 3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Marmotta- triplestore and CV manager gem- easier on the back-end – not loading entire file, etc.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Beginnings of wishful thinking for creation of ingest form for local LOD vocab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Creator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Personalname and corpnames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Now create URIs in the webform</a:t>
            </a:r>
          </a:p>
        </p:txBody>
      </p:sp>
      <p:sp>
        <p:nvSpPr>
          <p:cNvPr id="389" name="Shape 3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95" name="Shape 39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At the time of migration we had 82 collections between the two institutions with about 290,000 objects mostly using their own loose schema, though there was substantial overlap in fields across collections.</a:t>
            </a:r>
          </a:p>
          <a:p>
            <a:pPr marL="0" marR="0" lvl="0" indent="0" algn="l" rtl="0">
              <a:spcBef>
                <a:spcPts val="0"/>
              </a:spcBef>
              <a:buSzPct val="25000"/>
              <a:buNone/>
            </a:pPr>
            <a:endParaRPr/>
          </a:p>
          <a:p>
            <a:pPr marL="0" marR="0" lvl="0" indent="0" algn="l" rtl="0">
              <a:spcBef>
                <a:spcPts val="0"/>
              </a:spcBef>
              <a:buSzPct val="25000"/>
              <a:buNone/>
            </a:pPr>
            <a:r>
              <a:rPr lang="en-US"/>
              <a:t>This slide reflects the original timeline for migration that turned out to be highly optimistic. It was to begin in April of 2014 and be finished by the end of August. That didn’t happen for many reasons that I will not be going into right now.</a:t>
            </a:r>
          </a:p>
          <a:p>
            <a:pPr marL="0" marR="0" lvl="0" indent="0" algn="l" rtl="0">
              <a:spcBef>
                <a:spcPts val="0"/>
              </a:spcBef>
              <a:buSzPct val="25000"/>
              <a:buNone/>
            </a:pPr>
            <a:endParaRPr/>
          </a:p>
          <a:p>
            <a:pPr marL="0" marR="0" lvl="0" indent="0" algn="l" rtl="0">
              <a:spcBef>
                <a:spcPts val="0"/>
              </a:spcBef>
              <a:buSzPct val="25000"/>
              <a:buNone/>
            </a:pPr>
            <a:r>
              <a:rPr lang="en-US"/>
              <a:t>Today we have: 99 Total collections and 345,000 objects</a:t>
            </a:r>
          </a:p>
          <a:p>
            <a:pPr marL="0" marR="0" lvl="0" indent="0" algn="l" rtl="0">
              <a:spcBef>
                <a:spcPts val="0"/>
              </a:spcBef>
              <a:buSzPct val="25000"/>
              <a:buNone/>
            </a:pPr>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ITIS=Integrated Taxonomic Information System (US, Canada, Mexico agencies, Species 2000, Global Biodiversity Information Facility)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UBIO=uBio (Marine Biological Laboratory)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MeSH=Medical Subject Headings (National Library of Medicine)</a:t>
            </a:r>
          </a:p>
          <a:p>
            <a:pPr marL="0" marR="0" lvl="0" indent="0" algn="l" rtl="0">
              <a:spcBef>
                <a:spcPts val="0"/>
              </a:spcBef>
              <a:buSzPct val="25000"/>
              <a:buNone/>
            </a:pPr>
            <a:endParaRPr/>
          </a:p>
          <a:p>
            <a:pPr marL="0" marR="0" lvl="0" indent="0" algn="l" rtl="0">
              <a:spcBef>
                <a:spcPts val="0"/>
              </a:spcBef>
              <a:buSzPct val="25000"/>
              <a:buNone/>
            </a:pPr>
            <a:endParaRPr/>
          </a:p>
        </p:txBody>
      </p:sp>
      <p:sp>
        <p:nvSpPr>
          <p:cNvPr id="103" name="Shape 1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1" name="Shape 4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 GUI for it- command line- good sorry no graphics</a:t>
            </a:r>
          </a:p>
        </p:txBody>
      </p:sp>
      <p:sp>
        <p:nvSpPr>
          <p:cNvPr id="402" name="Shape 4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Permissions and roles- admin, archivists, submitter- check on Github OD/OD wiki- roles page. We define and control. Go through breakdown.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Still using spreadsheets for bulk cataloging – with URIs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Show template- good for adding a few items or editing a few items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Metadata guides and training curators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9" name="Shape 4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field names are the same as the predicate names &gt; clarity</a:t>
            </a:r>
          </a:p>
        </p:txBody>
      </p:sp>
      <p:sp>
        <p:nvSpPr>
          <p:cNvPr id="447" name="Shape 4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Documentation for training for people who aren’t professional catalogers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53" name="Shape 4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Exhibits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IR head – Sufia by OSU – but we are waiting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Other media</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Marmotta- SPARQL endpoint soon and skos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59" name="Shape 4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69" name="Shape 4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75" name="Shape 4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a:t>So Why Hydra?</a:t>
            </a:r>
          </a:p>
          <a:p>
            <a:pPr marL="0" marR="0" lvl="0" indent="0" algn="l" rtl="0">
              <a:spcBef>
                <a:spcPts val="0"/>
              </a:spcBef>
              <a:spcAft>
                <a:spcPts val="0"/>
              </a:spcAft>
              <a:buSzPct val="25000"/>
              <a:buNone/>
            </a:pPr>
            <a:endParaRPr/>
          </a:p>
          <a:p>
            <a:pPr marL="0" marR="0" lvl="0" indent="0" algn="l" rtl="0">
              <a:spcBef>
                <a:spcPts val="0"/>
              </a:spcBef>
              <a:spcAft>
                <a:spcPts val="0"/>
              </a:spcAft>
              <a:buSzPct val="25000"/>
              <a:buNone/>
            </a:pPr>
            <a:r>
              <a:rPr lang="en-US"/>
              <a:t>I mentioned earlier that CDM had some problems in system stability and usability. Specifically we had issues with </a:t>
            </a:r>
            <a:r>
              <a:rPr lang="en-US" sz="1200" b="0" i="0" u="none" strike="noStrike" cap="none">
                <a:solidFill>
                  <a:schemeClr val="dk1"/>
                </a:solidFill>
                <a:latin typeface="Calibri"/>
                <a:ea typeface="Calibri"/>
                <a:cs typeface="Calibri"/>
                <a:sym typeface="Calibri"/>
              </a:rPr>
              <a:t>advanced/cross collection searches yielding mixed results; large collections crashing; too many Controlled Vocabularies</a:t>
            </a:r>
            <a:r>
              <a:rPr lang="en-US"/>
              <a:t> in individual collections</a:t>
            </a:r>
            <a:r>
              <a:rPr lang="en-US" sz="1200" b="0" i="0" u="none" strike="noStrike" cap="none">
                <a:solidFill>
                  <a:schemeClr val="dk1"/>
                </a:solidFill>
                <a:latin typeface="Calibri"/>
                <a:ea typeface="Calibri"/>
                <a:cs typeface="Calibri"/>
                <a:sym typeface="Calibri"/>
              </a:rPr>
              <a:t> crashing the entire system; and </a:t>
            </a:r>
            <a:r>
              <a:rPr lang="en-US"/>
              <a:t>a</a:t>
            </a:r>
            <a:r>
              <a:rPr lang="en-US" sz="1200" b="0" i="0" u="none" strike="noStrike" cap="none">
                <a:solidFill>
                  <a:schemeClr val="dk1"/>
                </a:solidFill>
                <a:latin typeface="Calibri"/>
                <a:ea typeface="Calibri"/>
                <a:cs typeface="Calibri"/>
                <a:sym typeface="Calibri"/>
              </a:rPr>
              <a:t>ccess management difficulties that were never </a:t>
            </a:r>
            <a:r>
              <a:rPr lang="en-US"/>
              <a:t>successfully addressed. </a:t>
            </a:r>
          </a:p>
          <a:p>
            <a:pPr marL="0" marR="0" lvl="0" indent="0" algn="l" rtl="0">
              <a:spcBef>
                <a:spcPts val="0"/>
              </a:spcBef>
              <a:spcAft>
                <a:spcPts val="0"/>
              </a:spcAft>
              <a:buSzPct val="25000"/>
              <a:buNone/>
            </a:pPr>
            <a:endParaRPr/>
          </a:p>
          <a:p>
            <a:pPr marL="0" marR="0" lvl="0" indent="0" algn="l" rtl="0">
              <a:lnSpc>
                <a:spcPct val="100000"/>
              </a:lnSpc>
              <a:spcBef>
                <a:spcPts val="0"/>
              </a:spcBef>
              <a:spcAft>
                <a:spcPts val="0"/>
              </a:spcAft>
              <a:buClr>
                <a:schemeClr val="dk1"/>
              </a:buClr>
              <a:buSzPct val="25000"/>
              <a:buFont typeface="Calibri"/>
              <a:buNone/>
            </a:pPr>
            <a:r>
              <a:rPr lang="en-US"/>
              <a:t>Instead we developed w</a:t>
            </a:r>
            <a:r>
              <a:rPr lang="en-US" sz="1200" b="0" i="0" u="none" strike="noStrike" cap="none">
                <a:solidFill>
                  <a:schemeClr val="dk1"/>
                </a:solidFill>
                <a:latin typeface="Calibri"/>
                <a:ea typeface="Calibri"/>
                <a:cs typeface="Calibri"/>
                <a:sym typeface="Calibri"/>
              </a:rPr>
              <a:t>ork arounds: Cross collection searching was done via collection landing page search boxes; </a:t>
            </a:r>
            <a:r>
              <a:rPr lang="en-US"/>
              <a:t>We split</a:t>
            </a:r>
            <a:r>
              <a:rPr lang="en-US" sz="1200" b="0" i="0" u="none" strike="noStrike" cap="none">
                <a:solidFill>
                  <a:schemeClr val="dk1"/>
                </a:solidFill>
                <a:latin typeface="Calibri"/>
                <a:ea typeface="Calibri"/>
                <a:cs typeface="Calibri"/>
                <a:sym typeface="Calibri"/>
              </a:rPr>
              <a:t> large collections </a:t>
            </a:r>
            <a:r>
              <a:rPr lang="en-US"/>
              <a:t>like </a:t>
            </a:r>
            <a:r>
              <a:rPr lang="en-US" sz="1200" b="0" i="0" u="none" strike="noStrike" cap="none">
                <a:solidFill>
                  <a:schemeClr val="dk1"/>
                </a:solidFill>
                <a:latin typeface="Calibri"/>
                <a:ea typeface="Calibri"/>
                <a:cs typeface="Calibri"/>
                <a:sym typeface="Calibri"/>
              </a:rPr>
              <a:t>AAI</a:t>
            </a:r>
            <a:r>
              <a:rPr lang="en-US"/>
              <a:t> into 3 discrete collections which naturally limited searching and discovery; and we</a:t>
            </a:r>
            <a:r>
              <a:rPr lang="en-US" sz="1200" b="0" i="0" u="none" strike="noStrike" cap="none">
                <a:solidFill>
                  <a:schemeClr val="dk1"/>
                </a:solidFill>
                <a:latin typeface="Calibri"/>
                <a:ea typeface="Calibri"/>
                <a:cs typeface="Calibri"/>
                <a:sym typeface="Calibri"/>
              </a:rPr>
              <a:t> </a:t>
            </a:r>
            <a:r>
              <a:rPr lang="en-US"/>
              <a:t>l</a:t>
            </a:r>
            <a:r>
              <a:rPr lang="en-US" sz="1200" b="0" i="0" u="none" strike="noStrike" cap="none">
                <a:solidFill>
                  <a:schemeClr val="dk1"/>
                </a:solidFill>
                <a:latin typeface="Calibri"/>
                <a:ea typeface="Calibri"/>
                <a:cs typeface="Calibri"/>
                <a:sym typeface="Calibri"/>
              </a:rPr>
              <a:t>imiting </a:t>
            </a:r>
            <a:r>
              <a:rPr lang="en-US"/>
              <a:t>the number</a:t>
            </a:r>
            <a:r>
              <a:rPr lang="en-US" sz="1200" b="0" i="0" u="none" strike="noStrike" cap="none">
                <a:solidFill>
                  <a:schemeClr val="dk1"/>
                </a:solidFill>
                <a:latin typeface="Calibri"/>
                <a:ea typeface="Calibri"/>
                <a:cs typeface="Calibri"/>
                <a:sym typeface="Calibri"/>
              </a:rPr>
              <a:t> of CVs for each collections, again limiting discovery</a:t>
            </a:r>
            <a:r>
              <a:rPr lang="en-US"/>
              <a:t>.</a:t>
            </a:r>
          </a:p>
          <a:p>
            <a:pPr marL="0" marR="0" lvl="0" indent="0" algn="l" rtl="0">
              <a:lnSpc>
                <a:spcPct val="100000"/>
              </a:lnSpc>
              <a:spcBef>
                <a:spcPts val="0"/>
              </a:spcBef>
              <a:spcAft>
                <a:spcPts val="0"/>
              </a:spcAft>
              <a:buClr>
                <a:schemeClr val="dk1"/>
              </a:buClr>
              <a:buSzPct val="25000"/>
              <a:buFont typeface="Calibri"/>
              <a:buNone/>
            </a:pPr>
            <a:endParaRPr/>
          </a:p>
          <a:p>
            <a:pPr lvl="0" rtl="0">
              <a:spcBef>
                <a:spcPts val="0"/>
              </a:spcBef>
              <a:buClr>
                <a:schemeClr val="dk1"/>
              </a:buClr>
              <a:buSzPct val="25000"/>
              <a:buFont typeface="Calibri"/>
              <a:buNone/>
            </a:pPr>
            <a:r>
              <a:rPr lang="en-US"/>
              <a:t>The limited configuration of CDM’s User Interface sparked patron complaints, especially when sorting search results, downloading multiple files, and the disconnect between the filename and metadata after downloading.</a:t>
            </a:r>
          </a:p>
          <a:p>
            <a:pPr marL="0" marR="0" lvl="0" indent="0" algn="l" rtl="0">
              <a:lnSpc>
                <a:spcPct val="100000"/>
              </a:lnSpc>
              <a:spcBef>
                <a:spcPts val="0"/>
              </a:spcBef>
              <a:spcAft>
                <a:spcPts val="0"/>
              </a:spcAft>
              <a:buClr>
                <a:schemeClr val="dk1"/>
              </a:buClr>
              <a:buSzPct val="25000"/>
              <a:buFont typeface="Calibri"/>
              <a:buNone/>
            </a:pPr>
            <a:endParaRPr/>
          </a:p>
          <a:p>
            <a:pPr marL="0" marR="0" lvl="0" indent="0" algn="l" rtl="0">
              <a:lnSpc>
                <a:spcPct val="100000"/>
              </a:lnSpc>
              <a:spcBef>
                <a:spcPts val="0"/>
              </a:spcBef>
              <a:spcAft>
                <a:spcPts val="0"/>
              </a:spcAft>
              <a:buClr>
                <a:schemeClr val="dk1"/>
              </a:buClr>
              <a:buSzPct val="25000"/>
              <a:buFont typeface="Calibri"/>
              <a:buNone/>
            </a:pPr>
            <a:r>
              <a:rPr lang="en-US"/>
              <a:t>So in looking for a replacement system, we wanted to be sure that it was stable, flexible and scalable. We have a dedication to open source solutions at both institutions and more importantly we wanted to un-silo our content. We also wanted to make the user’s experience better and make our searching and browsing easier and more reliable. </a:t>
            </a:r>
          </a:p>
          <a:p>
            <a:pPr marL="0" marR="0" lvl="0" indent="0" algn="l" rtl="0">
              <a:lnSpc>
                <a:spcPct val="100000"/>
              </a:lnSpc>
              <a:spcBef>
                <a:spcPts val="0"/>
              </a:spcBef>
              <a:spcAft>
                <a:spcPts val="0"/>
              </a:spcAft>
              <a:buClr>
                <a:schemeClr val="dk1"/>
              </a:buClr>
              <a:buSzPct val="25000"/>
              <a:buFont typeface="Calibri"/>
              <a:buNone/>
            </a:pPr>
            <a:endParaRPr/>
          </a:p>
          <a:p>
            <a:pPr marL="0" marR="0" lvl="0" indent="0" algn="l" rtl="0">
              <a:lnSpc>
                <a:spcPct val="100000"/>
              </a:lnSpc>
              <a:spcBef>
                <a:spcPts val="0"/>
              </a:spcBef>
              <a:spcAft>
                <a:spcPts val="0"/>
              </a:spcAft>
              <a:buClr>
                <a:schemeClr val="dk1"/>
              </a:buClr>
              <a:buSzPct val="25000"/>
              <a:buFont typeface="Calibri"/>
              <a:buNone/>
            </a:pPr>
            <a:r>
              <a:rPr lang="en-US"/>
              <a:t>OSU had the technical expertise and depth needed to implement an Open Source system, while UO had the project management and metadata expertise, so it was decided that Hydra would be hosted and maintained at OSU, though both institutions would contribute developer time.</a:t>
            </a:r>
          </a:p>
          <a:p>
            <a:pPr marL="0" marR="0" lvl="0" indent="0" algn="l" rtl="0">
              <a:spcBef>
                <a:spcPts val="0"/>
              </a:spcBef>
              <a:buSzPct val="25000"/>
              <a:buNone/>
            </a:pPr>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Good communication was key during the implementation of Hydra and the migration.</a:t>
            </a:r>
          </a:p>
          <a:p>
            <a:pPr marL="0" marR="0" lvl="0" indent="0" algn="l" rtl="0">
              <a:spcBef>
                <a:spcPts val="0"/>
              </a:spcBef>
              <a:buSzPct val="25000"/>
              <a:buNone/>
            </a:pPr>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Stakeholders</a:t>
            </a:r>
            <a:r>
              <a:rPr lang="en-US"/>
              <a:t> included</a:t>
            </a:r>
            <a:r>
              <a:rPr lang="en-US" sz="1200" b="0" i="0" u="none" strike="noStrike" cap="none">
                <a:solidFill>
                  <a:schemeClr val="dk1"/>
                </a:solidFill>
                <a:latin typeface="Calibri"/>
                <a:ea typeface="Calibri"/>
                <a:cs typeface="Calibri"/>
                <a:sym typeface="Calibri"/>
              </a:rPr>
              <a:t> Special Collections and Archives units, Digital collection curators, Faculty researchers and departments, and outside entities such as Emerald Media, the Oregon Arts Commission, </a:t>
            </a:r>
            <a:r>
              <a:rPr lang="en-US" sz="1200" b="0" i="0" u="sng" strike="noStrike" cap="none">
                <a:solidFill>
                  <a:schemeClr val="hlink"/>
                </a:solidFill>
                <a:latin typeface="Calibri"/>
                <a:ea typeface="Calibri"/>
                <a:cs typeface="Calibri"/>
                <a:sym typeface="Calibri"/>
                <a:hlinkClick r:id="rId3"/>
              </a:rPr>
              <a:t>PCUN: Pineros y Campesinos Unidos del Noroeste</a:t>
            </a:r>
            <a:r>
              <a:rPr lang="en-US" sz="1200" b="0" i="0" u="none" strike="noStrike" cap="none">
                <a:solidFill>
                  <a:schemeClr val="dk1"/>
                </a:solidFill>
                <a:latin typeface="Calibri"/>
                <a:ea typeface="Calibri"/>
                <a:cs typeface="Calibri"/>
                <a:sym typeface="Calibri"/>
              </a:rPr>
              <a:t>, and GWLA</a:t>
            </a:r>
            <a:r>
              <a:rPr lang="en-US"/>
              <a:t>.</a:t>
            </a:r>
          </a:p>
          <a:p>
            <a:pPr marL="0" marR="0" lvl="0" indent="0" algn="l" rtl="0">
              <a:spcBef>
                <a:spcPts val="0"/>
              </a:spcBef>
              <a:buSzPct val="25000"/>
              <a:buNone/>
            </a:pPr>
            <a:endParaRPr/>
          </a:p>
          <a:p>
            <a:pPr marL="0" marR="0" lvl="0" indent="0" algn="l" rtl="0">
              <a:spcBef>
                <a:spcPts val="0"/>
              </a:spcBef>
              <a:buSzPct val="25000"/>
              <a:buNone/>
            </a:pPr>
            <a:r>
              <a:rPr lang="en-US"/>
              <a:t>At the time we had 21 people across both institutions involved so communication strategies were very important.</a:t>
            </a:r>
          </a:p>
          <a:p>
            <a:pPr marL="0" marR="0" lvl="0" indent="0" algn="l" rtl="0">
              <a:spcBef>
                <a:spcPts val="0"/>
              </a:spcBef>
              <a:buSzPct val="25000"/>
              <a:buNone/>
            </a:pPr>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Google- Project management documents, timelines/schedules, metadata documentss</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Github- app, gems, opaquenamespace, and a wiki, also we used the Issues functionality to document technical problems and discussion</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Slack- daily conversation, because it archived conversations and could be link</a:t>
            </a:r>
            <a:r>
              <a:rPr lang="en-US"/>
              <a:t>ed</a:t>
            </a:r>
            <a:r>
              <a:rPr lang="en-US" sz="1200" b="0" i="0" u="none" strike="noStrike" cap="none">
                <a:solidFill>
                  <a:schemeClr val="dk1"/>
                </a:solidFill>
                <a:latin typeface="Calibri"/>
                <a:ea typeface="Calibri"/>
                <a:cs typeface="Calibri"/>
                <a:sym typeface="Calibri"/>
              </a:rPr>
              <a:t> with Github notifcations- useful for tagging people/messages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Email- For larger group notifications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Waffle- technical staff use for sprints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Trello- Used at UO for project management</a:t>
            </a:r>
          </a:p>
          <a:p>
            <a:pPr marL="0" marR="0" lvl="0" indent="0" algn="l" rtl="0">
              <a:spcBef>
                <a:spcPts val="0"/>
              </a:spcBef>
              <a:buSzPct val="25000"/>
              <a:buNone/>
            </a:pPr>
            <a:r>
              <a:rPr lang="en-US"/>
              <a:t>WebEx</a:t>
            </a:r>
            <a:r>
              <a:rPr lang="en-US" sz="1200" b="0" i="0" u="none" strike="noStrike" cap="none">
                <a:solidFill>
                  <a:schemeClr val="dk1"/>
                </a:solidFill>
                <a:latin typeface="Calibri"/>
                <a:ea typeface="Calibri"/>
                <a:cs typeface="Calibri"/>
                <a:sym typeface="Calibri"/>
              </a:rPr>
              <a:t>- </a:t>
            </a:r>
            <a:r>
              <a:rPr lang="en-US"/>
              <a:t>Weekly</a:t>
            </a:r>
            <a:r>
              <a:rPr lang="en-US" sz="1200" b="0" i="0" u="none" strike="noStrike" cap="none">
                <a:solidFill>
                  <a:schemeClr val="dk1"/>
                </a:solidFill>
                <a:latin typeface="Calibri"/>
                <a:ea typeface="Calibri"/>
                <a:cs typeface="Calibri"/>
                <a:sym typeface="Calibri"/>
              </a:rPr>
              <a:t> check-in calls where people reported to the full group </a:t>
            </a:r>
            <a:r>
              <a:rPr lang="en-US"/>
              <a:t>what they were</a:t>
            </a:r>
            <a:r>
              <a:rPr lang="en-US" sz="1200" b="0" i="0" u="none" strike="noStrike" cap="none">
                <a:solidFill>
                  <a:schemeClr val="dk1"/>
                </a:solidFill>
                <a:latin typeface="Calibri"/>
                <a:ea typeface="Calibri"/>
                <a:cs typeface="Calibri"/>
                <a:sym typeface="Calibri"/>
              </a:rPr>
              <a:t> actively working </a:t>
            </a:r>
            <a:r>
              <a:rPr lang="en-US"/>
              <a:t>in order to </a:t>
            </a:r>
            <a:r>
              <a:rPr lang="en-US" sz="1200" b="0" i="0" u="none" strike="noStrike" cap="none">
                <a:solidFill>
                  <a:schemeClr val="dk1"/>
                </a:solidFill>
                <a:latin typeface="Calibri"/>
                <a:ea typeface="Calibri"/>
                <a:cs typeface="Calibri"/>
                <a:sym typeface="Calibri"/>
              </a:rPr>
              <a:t> remove any impediments and to address the </a:t>
            </a:r>
            <a:r>
              <a:rPr lang="en-US"/>
              <a:t>I</a:t>
            </a:r>
            <a:r>
              <a:rPr lang="en-US" sz="1200" b="0" i="0" u="none" strike="noStrike" cap="none">
                <a:solidFill>
                  <a:schemeClr val="dk1"/>
                </a:solidFill>
                <a:latin typeface="Calibri"/>
                <a:ea typeface="Calibri"/>
                <a:cs typeface="Calibri"/>
                <a:sym typeface="Calibri"/>
              </a:rPr>
              <a:t>ssue statuses. We tended to be very productive on Friday afternoons, so by having the meetings on Monday, ideally, we c</a:t>
            </a:r>
            <a:r>
              <a:rPr lang="en-US"/>
              <a:t>ould</a:t>
            </a:r>
            <a:r>
              <a:rPr lang="en-US" sz="1200" b="0" i="0" u="none" strike="noStrike" cap="none">
                <a:solidFill>
                  <a:schemeClr val="dk1"/>
                </a:solidFill>
                <a:latin typeface="Calibri"/>
                <a:ea typeface="Calibri"/>
                <a:cs typeface="Calibri"/>
                <a:sym typeface="Calibri"/>
              </a:rPr>
              <a:t> clear impediments, and work through the week</a:t>
            </a:r>
          </a:p>
          <a:p>
            <a:pPr marL="0" marR="0" lvl="0" indent="0" algn="l" rtl="0">
              <a:spcBef>
                <a:spcPts val="0"/>
              </a:spcBef>
              <a:buSzPct val="25000"/>
              <a:buNone/>
            </a:pPr>
            <a:r>
              <a:rPr lang="en-US"/>
              <a:t>We started out having m</a:t>
            </a:r>
            <a:r>
              <a:rPr lang="en-US" sz="1200" b="0" i="0" u="none" strike="noStrike" cap="none">
                <a:solidFill>
                  <a:schemeClr val="dk1"/>
                </a:solidFill>
                <a:latin typeface="Calibri"/>
                <a:ea typeface="Calibri"/>
                <a:cs typeface="Calibri"/>
                <a:sym typeface="Calibri"/>
              </a:rPr>
              <a:t>onthly meetings at UO or OSU during </a:t>
            </a:r>
            <a:r>
              <a:rPr lang="en-US"/>
              <a:t>development of Hydra and the migration,</a:t>
            </a:r>
            <a:r>
              <a:rPr lang="en-US" sz="1200" b="0" i="0" u="none" strike="noStrike" cap="none">
                <a:solidFill>
                  <a:schemeClr val="dk1"/>
                </a:solidFill>
                <a:latin typeface="Calibri"/>
                <a:ea typeface="Calibri"/>
                <a:cs typeface="Calibri"/>
                <a:sym typeface="Calibri"/>
              </a:rPr>
              <a:t> but no</a:t>
            </a:r>
            <a:r>
              <a:rPr lang="en-US"/>
              <a:t>w that Oregon Digital is live, we meet face-to-face quarterly </a:t>
            </a:r>
            <a:r>
              <a:rPr lang="en-US" sz="1200" b="0" i="0" u="none" strike="noStrike" cap="none">
                <a:solidFill>
                  <a:schemeClr val="dk1"/>
                </a:solidFill>
                <a:latin typeface="Calibri"/>
                <a:ea typeface="Calibri"/>
                <a:cs typeface="Calibri"/>
                <a:sym typeface="Calibri"/>
              </a:rPr>
              <a:t>- The</a:t>
            </a:r>
            <a:r>
              <a:rPr lang="en-US"/>
              <a:t>se</a:t>
            </a:r>
            <a:r>
              <a:rPr lang="en-US" sz="1200" b="0" i="0" u="none" strike="noStrike" cap="none">
                <a:solidFill>
                  <a:schemeClr val="dk1"/>
                </a:solidFill>
                <a:latin typeface="Calibri"/>
                <a:ea typeface="Calibri"/>
                <a:cs typeface="Calibri"/>
                <a:sym typeface="Calibri"/>
              </a:rPr>
              <a:t> meetings are time for discussion of major issues, larger feature prioritization, project planning, training, and </a:t>
            </a:r>
            <a:r>
              <a:rPr lang="en-US"/>
              <a:t>sometimes</a:t>
            </a:r>
            <a:r>
              <a:rPr lang="en-US" sz="1200" b="0" i="0" u="none" strike="noStrike" cap="none">
                <a:solidFill>
                  <a:schemeClr val="dk1"/>
                </a:solidFill>
                <a:latin typeface="Calibri"/>
                <a:ea typeface="Calibri"/>
                <a:cs typeface="Calibri"/>
                <a:sym typeface="Calibri"/>
              </a:rPr>
              <a:t> co-developing if time permits</a:t>
            </a:r>
          </a:p>
          <a:p>
            <a:pPr marL="0" marR="0" lvl="0" indent="0" algn="l" rtl="0">
              <a:spcBef>
                <a:spcPts val="0"/>
              </a:spcBef>
              <a:buSzPct val="25000"/>
              <a:buNone/>
            </a:pPr>
            <a:endParaRPr/>
          </a:p>
        </p:txBody>
      </p:sp>
      <p:sp>
        <p:nvSpPr>
          <p:cNvPr id="121" name="Shape 1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To begin with here are the metadata principles that guided our decision making.</a:t>
            </a:r>
          </a:p>
        </p:txBody>
      </p:sp>
      <p:sp>
        <p:nvSpPr>
          <p:cNvPr id="130" name="Shape 1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a:t>The metadata professionals were b</a:t>
            </a:r>
            <a:r>
              <a:rPr lang="en-US" sz="1200" b="0" i="0" u="none" strike="noStrike" cap="none">
                <a:solidFill>
                  <a:schemeClr val="dk1"/>
                </a:solidFill>
                <a:latin typeface="Calibri"/>
                <a:ea typeface="Calibri"/>
                <a:cs typeface="Calibri"/>
                <a:sym typeface="Calibri"/>
              </a:rPr>
              <a:t>rought in after </a:t>
            </a:r>
            <a:r>
              <a:rPr lang="en-US"/>
              <a:t>Oregon Digital development was underway and the first pilot was complete,</a:t>
            </a:r>
            <a:r>
              <a:rPr lang="en-US" sz="1200" b="0" i="0" u="none" strike="noStrike" cap="none">
                <a:solidFill>
                  <a:schemeClr val="dk1"/>
                </a:solidFill>
                <a:latin typeface="Calibri"/>
                <a:ea typeface="Calibri"/>
                <a:cs typeface="Calibri"/>
                <a:sym typeface="Calibri"/>
              </a:rPr>
              <a:t> with short timeline for cleaning up and adding linked data. I wish that we had been brought in earlier--we could have head</a:t>
            </a:r>
            <a:r>
              <a:rPr lang="en-US"/>
              <a:t>ed off some trouble spots and contributed more to the system architecture if we had been.</a:t>
            </a:r>
          </a:p>
          <a:p>
            <a:pPr marL="0" marR="0" lvl="0" indent="0" algn="l" rtl="0">
              <a:lnSpc>
                <a:spcPct val="100000"/>
              </a:lnSpc>
              <a:spcBef>
                <a:spcPts val="0"/>
              </a:spcBef>
              <a:spcAft>
                <a:spcPts val="0"/>
              </a:spcAft>
              <a:buClr>
                <a:schemeClr val="dk1"/>
              </a:buClr>
              <a:buSzPct val="25000"/>
              <a:buFont typeface="Calibri"/>
              <a:buNone/>
            </a:pPr>
            <a:endParaRPr/>
          </a:p>
          <a:p>
            <a:pPr marL="0" marR="0" lvl="0" indent="0" algn="l" rtl="0">
              <a:lnSpc>
                <a:spcPct val="100000"/>
              </a:lnSpc>
              <a:spcBef>
                <a:spcPts val="0"/>
              </a:spcBef>
              <a:spcAft>
                <a:spcPts val="0"/>
              </a:spcAft>
              <a:buClr>
                <a:schemeClr val="dk1"/>
              </a:buClr>
              <a:buSzPct val="25000"/>
              <a:buFont typeface="Calibri"/>
              <a:buNone/>
            </a:pPr>
            <a:r>
              <a:rPr lang="en-US"/>
              <a:t>Here’s a the general workflow we used in our metadata transformation. The first step was to create mappings for each collection’s metadata fields to a shared pool of linked data predicates that would be used across all collections; Then we determined what fields would contain URIs as object values; Exported the CDM metadata into spreadsheets for examination and clean-up; Found URIs to replace text strings in the fields we determined would be LOD fields using a combination of scraping and by-hand look-up; If we couldn’t find the URIs we needed, we published them ourselves in JSON-LD; then we ingested the digital objects and new metadata into Hydra.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8" name="Shape 1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The first step was looking at the existing fields in each of our collections and determining what Linked Data Predicate would be used in it place. In general, we used Dublin Core whenever possible, but if that did work we looked for other already-available predicates. Often this was because we wanted to use predicates that were as precise as possible.</a:t>
            </a:r>
          </a:p>
          <a:p>
            <a:pPr marL="0" marR="0" lvl="0" indent="0" algn="l" rtl="0">
              <a:spcBef>
                <a:spcPts val="0"/>
              </a:spcBef>
              <a:buSzPct val="25000"/>
              <a:buNone/>
            </a:pPr>
            <a:endParaRPr/>
          </a:p>
          <a:p>
            <a:pPr marL="0" marR="0" lvl="0" indent="0" algn="l" rtl="0">
              <a:spcBef>
                <a:spcPts val="0"/>
              </a:spcBef>
              <a:buSzPct val="25000"/>
              <a:buNone/>
            </a:pPr>
            <a:r>
              <a:rPr lang="en-US"/>
              <a:t>If we still couldn’t find anything that described the field contents accurately, we published new predicates ourselves in our Controlled Vocabulary Manager (opaquenamespace.org). This often happened when we had highly localized information fields such as Watershed, Military Service Location, or Tribal Notes.</a:t>
            </a:r>
          </a:p>
          <a:p>
            <a:pPr marL="0" marR="0" lvl="0" indent="0" algn="l" rtl="0">
              <a:spcBef>
                <a:spcPts val="0"/>
              </a:spcBef>
              <a:buSzPct val="25000"/>
              <a:buNone/>
            </a:pPr>
            <a:endParaRPr/>
          </a:p>
          <a:p>
            <a:pPr marL="0" marR="0" lvl="0" indent="0" algn="l" rtl="0">
              <a:spcBef>
                <a:spcPts val="0"/>
              </a:spcBef>
              <a:buSzPct val="25000"/>
              <a:buNone/>
            </a:pPr>
            <a:r>
              <a:rPr lang="en-US"/>
              <a:t>At the same time we were looking at all the collections as a whole and trying to determine which predicates could be use across multiple collections. To this end we created a giant Metadata Crosswalk and a Metadata DIctionary to document our decisions.</a:t>
            </a: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Here’s just a snippet of our Corsswalk. </a:t>
            </a:r>
            <a:r>
              <a:rPr lang="en-US" sz="1200" b="0" i="0" u="none" strike="noStrike" cap="none">
                <a:solidFill>
                  <a:schemeClr val="dk1"/>
                </a:solidFill>
                <a:latin typeface="Calibri"/>
                <a:ea typeface="Calibri"/>
                <a:cs typeface="Calibri"/>
                <a:sym typeface="Calibri"/>
              </a:rPr>
              <a:t>We saw lots of patterns</a:t>
            </a:r>
            <a:r>
              <a:rPr lang="en-US"/>
              <a:t> in our fields, even though the field names were inconsistent across collections.</a:t>
            </a: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drive.google.com/open?id=1nnJz49oqstQLF2PFBn5ZvWfWdF-8PVl5TFL1EMotQrA&amp;authuser=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lazegraph.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oregondigital.org/copyrigh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id.loc.gov/authorities/subjects/sh85093605|http:/id.loc.gov/authorities/subjects/sh85007461"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oregondigital.library.oregonstate.edu/catalog" TargetMode="External"/><Relationship Id="rId7"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library.uoregon.edu/digitalscholarship" TargetMode="External"/><Relationship Id="rId5" Type="http://schemas.openxmlformats.org/officeDocument/2006/relationships/hyperlink" Target="https://docs.google.com/spreadsheets/d/1nnJz49oqstQLF2PFBn5ZvWfWdF-8PVl5TFL1EMotQrA" TargetMode="External"/><Relationship Id="rId4" Type="http://schemas.openxmlformats.org/officeDocument/2006/relationships/hyperlink" Target="https://github.com/OregonDigit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OregonDigita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OregonDigital/oregondigital/wiki/Add-New-Linked-Data-Term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lov.okfn.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www.rdaregistry.inf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a:solidFill>
                  <a:schemeClr val="dk1"/>
                </a:solidFill>
                <a:latin typeface="Calibri"/>
                <a:ea typeface="Calibri"/>
                <a:cs typeface="Calibri"/>
                <a:sym typeface="Calibri"/>
              </a:rPr>
              <a:t>Open Oregon Digital: Building Digital Collections with Linked Data</a:t>
            </a:r>
          </a:p>
        </p:txBody>
      </p:sp>
      <p:sp>
        <p:nvSpPr>
          <p:cNvPr id="90" name="Shape 90"/>
          <p:cNvSpPr txBox="1">
            <a:spLocks noGrp="1"/>
          </p:cNvSpPr>
          <p:nvPr>
            <p:ph type="subTitle" idx="1"/>
          </p:nvPr>
        </p:nvSpPr>
        <p:spPr>
          <a:xfrm>
            <a:off x="1371600" y="3886198"/>
            <a:ext cx="6400799" cy="201532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SzPct val="25000"/>
              <a:buFont typeface="Arial"/>
              <a:buNone/>
            </a:pPr>
            <a:r>
              <a:rPr lang="en-US" sz="2000" b="0" i="0" u="none" strike="noStrike" cap="none">
                <a:solidFill>
                  <a:srgbClr val="888888"/>
                </a:solidFill>
                <a:latin typeface="Calibri"/>
                <a:ea typeface="Calibri"/>
                <a:cs typeface="Calibri"/>
                <a:sym typeface="Calibri"/>
              </a:rPr>
              <a:t>Julia Simic, Metadata and Digital Production Librarian, University of Oregon Libraries</a:t>
            </a:r>
          </a:p>
          <a:p>
            <a:pPr marL="0" marR="0" lvl="0" indent="0" algn="ctr" rtl="0">
              <a:spcBef>
                <a:spcPts val="400"/>
              </a:spcBef>
              <a:spcAft>
                <a:spcPts val="0"/>
              </a:spcAft>
              <a:buClr>
                <a:srgbClr val="888888"/>
              </a:buClr>
              <a:buSzPct val="25000"/>
              <a:buFont typeface="Arial"/>
              <a:buNone/>
            </a:pPr>
            <a:endParaRPr sz="2000" b="0" i="0" u="none" strike="noStrike" cap="none">
              <a:solidFill>
                <a:srgbClr val="888888"/>
              </a:solidFill>
              <a:latin typeface="Calibri"/>
              <a:ea typeface="Calibri"/>
              <a:cs typeface="Calibri"/>
              <a:sym typeface="Calibri"/>
            </a:endParaRPr>
          </a:p>
          <a:p>
            <a:pPr marL="0" marR="0" lvl="0" indent="0" algn="ctr" rtl="0">
              <a:spcBef>
                <a:spcPts val="400"/>
              </a:spcBef>
              <a:spcAft>
                <a:spcPts val="0"/>
              </a:spcAft>
              <a:buClr>
                <a:srgbClr val="888888"/>
              </a:buClr>
              <a:buSzPct val="25000"/>
              <a:buFont typeface="Arial"/>
              <a:buNone/>
            </a:pPr>
            <a:r>
              <a:rPr lang="en-US" sz="2000" b="0" i="0" u="none" strike="noStrike" cap="none">
                <a:solidFill>
                  <a:srgbClr val="888888"/>
                </a:solidFill>
                <a:latin typeface="Calibri"/>
                <a:ea typeface="Calibri"/>
                <a:cs typeface="Calibri"/>
                <a:sym typeface="Calibri"/>
              </a:rPr>
              <a:t>Sarah Seymore, Digital Collections Metadata Librarian, </a:t>
            </a:r>
          </a:p>
          <a:p>
            <a:pPr marL="0" marR="0" lvl="0" indent="0" algn="ctr" rtl="0">
              <a:spcBef>
                <a:spcPts val="400"/>
              </a:spcBef>
              <a:spcAft>
                <a:spcPts val="0"/>
              </a:spcAft>
              <a:buClr>
                <a:srgbClr val="888888"/>
              </a:buClr>
              <a:buSzPct val="25000"/>
              <a:buFont typeface="Arial"/>
              <a:buNone/>
            </a:pPr>
            <a:r>
              <a:rPr lang="en-US" sz="2000" b="0" i="0" u="none" strike="noStrike" cap="none">
                <a:solidFill>
                  <a:srgbClr val="888888"/>
                </a:solidFill>
                <a:latin typeface="Calibri"/>
                <a:ea typeface="Calibri"/>
                <a:cs typeface="Calibri"/>
                <a:sym typeface="Calibri"/>
              </a:rPr>
              <a:t>University of Oregon Libraries</a:t>
            </a:r>
          </a:p>
          <a:p>
            <a:pPr marL="0" marR="0" lvl="0" indent="0" algn="ctr" rtl="0">
              <a:spcBef>
                <a:spcPts val="640"/>
              </a:spcBef>
              <a:spcAft>
                <a:spcPts val="0"/>
              </a:spcAft>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91" name="Shape 91" descr="8-10-2.jpg"/>
          <p:cNvPicPr preferRelativeResize="0"/>
          <p:nvPr/>
        </p:nvPicPr>
        <p:blipFill rotWithShape="1">
          <a:blip r:embed="rId3">
            <a:alphaModFix/>
          </a:blip>
          <a:srcRect/>
          <a:stretch/>
        </p:blipFill>
        <p:spPr>
          <a:xfrm>
            <a:off x="6926" y="0"/>
            <a:ext cx="9144000" cy="8598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65135" y="28452"/>
            <a:ext cx="8229600" cy="66153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Metadata Dictionary</a:t>
            </a:r>
          </a:p>
        </p:txBody>
      </p:sp>
      <p:pic>
        <p:nvPicPr>
          <p:cNvPr id="189" name="Shape 189"/>
          <p:cNvPicPr preferRelativeResize="0">
            <a:picLocks noGrp="1"/>
          </p:cNvPicPr>
          <p:nvPr>
            <p:ph type="body" idx="1"/>
          </p:nvPr>
        </p:nvPicPr>
        <p:blipFill rotWithShape="1">
          <a:blip r:embed="rId3">
            <a:alphaModFix/>
          </a:blip>
          <a:srcRect/>
          <a:stretch/>
        </p:blipFill>
        <p:spPr>
          <a:xfrm>
            <a:off x="168272" y="1009407"/>
            <a:ext cx="8823326" cy="5255305"/>
          </a:xfrm>
          <a:prstGeom prst="rect">
            <a:avLst/>
          </a:prstGeom>
          <a:noFill/>
          <a:ln>
            <a:noFill/>
          </a:ln>
        </p:spPr>
      </p:pic>
      <p:sp>
        <p:nvSpPr>
          <p:cNvPr id="190" name="Shape 190"/>
          <p:cNvSpPr txBox="1"/>
          <p:nvPr/>
        </p:nvSpPr>
        <p:spPr>
          <a:xfrm>
            <a:off x="4158762" y="6584132"/>
            <a:ext cx="4988865" cy="2308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u="sng">
                <a:solidFill>
                  <a:schemeClr val="hlink"/>
                </a:solidFill>
                <a:latin typeface="Calibri"/>
                <a:ea typeface="Calibri"/>
                <a:cs typeface="Calibri"/>
                <a:sym typeface="Calibri"/>
                <a:hlinkClick r:id="rId4"/>
              </a:rPr>
              <a:t>https://drive.google.com/open?id=1nnJz49oqstQLF2PFBn5ZvWfWdF-8PVl5TFL1EMotQrA&amp;authuser=0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987825" y="45060"/>
            <a:ext cx="5327373" cy="106793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LOD in Hydra</a:t>
            </a:r>
            <a:br>
              <a:rPr lang="en-US" sz="3959" b="0" i="0" u="none" strike="noStrike" cap="none">
                <a:solidFill>
                  <a:schemeClr val="dk1"/>
                </a:solidFill>
                <a:latin typeface="Calibri"/>
                <a:ea typeface="Calibri"/>
                <a:cs typeface="Calibri"/>
                <a:sym typeface="Calibri"/>
              </a:rPr>
            </a:br>
            <a:r>
              <a:rPr lang="en-US" sz="2790" b="0" i="0" u="none" strike="noStrike" cap="none">
                <a:solidFill>
                  <a:schemeClr val="dk1"/>
                </a:solidFill>
                <a:latin typeface="Calibri"/>
                <a:ea typeface="Calibri"/>
                <a:cs typeface="Calibri"/>
                <a:sym typeface="Calibri"/>
              </a:rPr>
              <a:t>CDM records -&gt; Hydra linked data</a:t>
            </a:r>
          </a:p>
        </p:txBody>
      </p:sp>
      <p:sp>
        <p:nvSpPr>
          <p:cNvPr id="197" name="Shape 197"/>
          <p:cNvSpPr txBox="1">
            <a:spLocks noGrp="1"/>
          </p:cNvSpPr>
          <p:nvPr>
            <p:ph type="body" idx="1"/>
          </p:nvPr>
        </p:nvSpPr>
        <p:spPr>
          <a:xfrm>
            <a:off x="468087" y="1267976"/>
            <a:ext cx="8675913" cy="548780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B0F0"/>
              </a:buClr>
              <a:buSzPct val="25000"/>
              <a:buFont typeface="Arial"/>
              <a:buNone/>
            </a:pPr>
            <a:r>
              <a:rPr lang="en-US" sz="2800" b="0" i="0" u="none" strike="noStrike" cap="none">
                <a:solidFill>
                  <a:srgbClr val="00B0F0"/>
                </a:solidFill>
                <a:latin typeface="Calibri"/>
                <a:ea typeface="Calibri"/>
                <a:cs typeface="Calibri"/>
                <a:sym typeface="Calibri"/>
              </a:rPr>
              <a:t>Title: </a:t>
            </a:r>
            <a:r>
              <a:rPr lang="en-US" sz="2800" b="0" i="0" u="none" strike="noStrike" cap="none">
                <a:solidFill>
                  <a:schemeClr val="dk1"/>
                </a:solidFill>
                <a:latin typeface="Calibri"/>
                <a:ea typeface="Calibri"/>
                <a:cs typeface="Calibri"/>
                <a:sym typeface="Calibri"/>
              </a:rPr>
              <a:t>Honeyman, David T., and Nan Wood House (Portland, Oregon)</a:t>
            </a:r>
          </a:p>
          <a:p>
            <a:pPr marL="0" marR="0" lvl="0" indent="0" algn="l" rtl="0">
              <a:spcBef>
                <a:spcPts val="560"/>
              </a:spcBef>
              <a:spcAft>
                <a:spcPts val="0"/>
              </a:spcAft>
              <a:buClr>
                <a:srgbClr val="00B0F0"/>
              </a:buClr>
              <a:buSzPct val="25000"/>
              <a:buFont typeface="Arial"/>
              <a:buNone/>
            </a:pPr>
            <a:r>
              <a:rPr lang="en-US" sz="2800" b="0" i="0" u="none" strike="noStrike" cap="none">
                <a:solidFill>
                  <a:srgbClr val="00B0F0"/>
                </a:solidFill>
                <a:latin typeface="Calibri"/>
                <a:ea typeface="Calibri"/>
                <a:cs typeface="Calibri"/>
                <a:sym typeface="Calibri"/>
              </a:rPr>
              <a:t>View: </a:t>
            </a:r>
            <a:r>
              <a:rPr lang="en-US" sz="2800" b="0" i="0" u="none" strike="noStrike" cap="none">
                <a:solidFill>
                  <a:schemeClr val="dk1"/>
                </a:solidFill>
                <a:latin typeface="Calibri"/>
                <a:ea typeface="Calibri"/>
                <a:cs typeface="Calibri"/>
                <a:sym typeface="Calibri"/>
              </a:rPr>
              <a:t>exterior</a:t>
            </a:r>
          </a:p>
          <a:p>
            <a:pPr marL="0" marR="0" lvl="0" indent="0" algn="l" rtl="0">
              <a:spcBef>
                <a:spcPts val="560"/>
              </a:spcBef>
              <a:spcAft>
                <a:spcPts val="0"/>
              </a:spcAft>
              <a:buClr>
                <a:srgbClr val="00B0F0"/>
              </a:buClr>
              <a:buSzPct val="25000"/>
              <a:buFont typeface="Arial"/>
              <a:buNone/>
            </a:pPr>
            <a:r>
              <a:rPr lang="en-US" sz="2800" b="0" i="0" u="none" strike="noStrike" cap="none">
                <a:solidFill>
                  <a:srgbClr val="00B0F0"/>
                </a:solidFill>
                <a:latin typeface="Calibri"/>
                <a:ea typeface="Calibri"/>
                <a:cs typeface="Calibri"/>
                <a:sym typeface="Calibri"/>
              </a:rPr>
              <a:t>Alternate Title: </a:t>
            </a:r>
            <a:r>
              <a:rPr lang="en-US" sz="2800" b="0" i="0" u="none" strike="noStrike" cap="none">
                <a:solidFill>
                  <a:schemeClr val="dk1"/>
                </a:solidFill>
                <a:latin typeface="Calibri"/>
                <a:ea typeface="Calibri"/>
                <a:cs typeface="Calibri"/>
                <a:sym typeface="Calibri"/>
              </a:rPr>
              <a:t>David T. Honeyman and Nan Wood House (Portland, Oregon)</a:t>
            </a:r>
          </a:p>
          <a:p>
            <a:pPr marL="0" marR="0" lvl="0" indent="0" algn="l" rtl="0">
              <a:spcBef>
                <a:spcPts val="560"/>
              </a:spcBef>
              <a:spcAft>
                <a:spcPts val="0"/>
              </a:spcAft>
              <a:buClr>
                <a:srgbClr val="00B0F0"/>
              </a:buClr>
              <a:buSzPct val="25000"/>
              <a:buFont typeface="Arial"/>
              <a:buNone/>
            </a:pPr>
            <a:r>
              <a:rPr lang="en-US" sz="2800" b="0" i="0" u="none" strike="noStrike" cap="none">
                <a:solidFill>
                  <a:srgbClr val="00B0F0"/>
                </a:solidFill>
                <a:latin typeface="Calibri"/>
                <a:ea typeface="Calibri"/>
                <a:cs typeface="Calibri"/>
                <a:sym typeface="Calibri"/>
              </a:rPr>
              <a:t>Creator Display: </a:t>
            </a:r>
            <a:r>
              <a:rPr lang="en-US" sz="2800" b="0" i="0" u="none" strike="noStrike" cap="none">
                <a:solidFill>
                  <a:schemeClr val="dk1"/>
                </a:solidFill>
                <a:latin typeface="Calibri"/>
                <a:ea typeface="Calibri"/>
                <a:cs typeface="Calibri"/>
                <a:sym typeface="Calibri"/>
              </a:rPr>
              <a:t>David Chambers Lewis (architect, 1867-1918)</a:t>
            </a:r>
          </a:p>
          <a:p>
            <a:pPr marL="0" marR="0" lvl="0" indent="0" algn="l" rtl="0">
              <a:spcBef>
                <a:spcPts val="560"/>
              </a:spcBef>
              <a:spcAft>
                <a:spcPts val="0"/>
              </a:spcAft>
              <a:buClr>
                <a:srgbClr val="00B0F0"/>
              </a:buClr>
              <a:buSzPct val="25000"/>
              <a:buFont typeface="Arial"/>
              <a:buNone/>
            </a:pPr>
            <a:r>
              <a:rPr lang="en-US" sz="2800" b="0" i="0" u="none" strike="noStrike" cap="none">
                <a:solidFill>
                  <a:srgbClr val="00B0F0"/>
                </a:solidFill>
                <a:latin typeface="Calibri"/>
                <a:ea typeface="Calibri"/>
                <a:cs typeface="Calibri"/>
                <a:sym typeface="Calibri"/>
              </a:rPr>
              <a:t>Creator: </a:t>
            </a:r>
            <a:r>
              <a:rPr lang="en-US" sz="2800" b="0" i="0" u="none" strike="noStrike" cap="none">
                <a:solidFill>
                  <a:schemeClr val="dk1"/>
                </a:solidFill>
                <a:latin typeface="Calibri"/>
                <a:ea typeface="Calibri"/>
                <a:cs typeface="Calibri"/>
                <a:sym typeface="Calibri"/>
              </a:rPr>
              <a:t>Lewis, David C.</a:t>
            </a:r>
          </a:p>
          <a:p>
            <a:pPr marL="0" marR="0" lvl="0" indent="0" algn="l" rtl="0">
              <a:spcBef>
                <a:spcPts val="560"/>
              </a:spcBef>
              <a:spcAft>
                <a:spcPts val="0"/>
              </a:spcAft>
              <a:buClr>
                <a:srgbClr val="00B0F0"/>
              </a:buClr>
              <a:buSzPct val="25000"/>
              <a:buFont typeface="Arial"/>
              <a:buNone/>
            </a:pPr>
            <a:r>
              <a:rPr lang="en-US" sz="2800" b="0" i="0" u="none" strike="noStrike" cap="none">
                <a:solidFill>
                  <a:srgbClr val="00B0F0"/>
                </a:solidFill>
                <a:latin typeface="Calibri"/>
                <a:ea typeface="Calibri"/>
                <a:cs typeface="Calibri"/>
                <a:sym typeface="Calibri"/>
              </a:rPr>
              <a:t>Date: </a:t>
            </a:r>
            <a:r>
              <a:rPr lang="en-US" sz="2800" b="0" i="0" u="none" strike="noStrike" cap="none">
                <a:solidFill>
                  <a:schemeClr val="dk1"/>
                </a:solidFill>
                <a:latin typeface="Calibri"/>
                <a:ea typeface="Calibri"/>
                <a:cs typeface="Calibri"/>
                <a:sym typeface="Calibri"/>
              </a:rPr>
              <a:t>1907-1908</a:t>
            </a:r>
          </a:p>
          <a:p>
            <a:pPr marL="0" marR="0" lvl="0" indent="0" algn="l" rtl="0">
              <a:spcBef>
                <a:spcPts val="560"/>
              </a:spcBef>
              <a:buClr>
                <a:srgbClr val="00B0F0"/>
              </a:buClr>
              <a:buSzPct val="25000"/>
              <a:buFont typeface="Arial"/>
              <a:buNone/>
            </a:pPr>
            <a:r>
              <a:rPr lang="en-US" sz="2800" b="0" i="0" u="none" strike="noStrike" cap="none">
                <a:solidFill>
                  <a:srgbClr val="00B0F0"/>
                </a:solidFill>
                <a:latin typeface="Calibri"/>
                <a:ea typeface="Calibri"/>
                <a:cs typeface="Calibri"/>
                <a:sym typeface="Calibri"/>
              </a:rPr>
              <a:t>City: </a:t>
            </a:r>
            <a:r>
              <a:rPr lang="en-US" sz="2800" b="0" i="0" u="none" strike="noStrike" cap="none">
                <a:solidFill>
                  <a:schemeClr val="dk1"/>
                </a:solidFill>
                <a:latin typeface="Calibri"/>
                <a:ea typeface="Calibri"/>
                <a:cs typeface="Calibri"/>
                <a:sym typeface="Calibri"/>
              </a:rPr>
              <a:t>Portland</a:t>
            </a:r>
            <a:br>
              <a:rPr lang="en-US" sz="2800" b="0" i="0" u="none" strike="noStrike" cap="none">
                <a:solidFill>
                  <a:schemeClr val="dk1"/>
                </a:solidFill>
                <a:latin typeface="Calibri"/>
                <a:ea typeface="Calibri"/>
                <a:cs typeface="Calibri"/>
                <a:sym typeface="Calibri"/>
              </a:rPr>
            </a:br>
            <a:r>
              <a:rPr lang="en-US" sz="2800" b="0" i="0" u="none" strike="noStrike" cap="none">
                <a:solidFill>
                  <a:srgbClr val="00B0F0"/>
                </a:solidFill>
                <a:latin typeface="Calibri"/>
                <a:ea typeface="Calibri"/>
                <a:cs typeface="Calibri"/>
                <a:sym typeface="Calibri"/>
              </a:rPr>
              <a:t>County: </a:t>
            </a:r>
            <a:r>
              <a:rPr lang="en-US" sz="2800" b="0" i="0" u="none" strike="noStrike" cap="none">
                <a:solidFill>
                  <a:schemeClr val="dk1"/>
                </a:solidFill>
                <a:latin typeface="Calibri"/>
                <a:ea typeface="Calibri"/>
                <a:cs typeface="Calibri"/>
                <a:sym typeface="Calibri"/>
              </a:rPr>
              <a:t>Multnomah</a:t>
            </a:r>
          </a:p>
        </p:txBody>
      </p:sp>
      <p:pic>
        <p:nvPicPr>
          <p:cNvPr id="198" name="Shape 198"/>
          <p:cNvPicPr preferRelativeResize="0"/>
          <p:nvPr/>
        </p:nvPicPr>
        <p:blipFill rotWithShape="1">
          <a:blip r:embed="rId3">
            <a:alphaModFix/>
          </a:blip>
          <a:srcRect/>
          <a:stretch/>
        </p:blipFill>
        <p:spPr>
          <a:xfrm>
            <a:off x="5267242" y="4184373"/>
            <a:ext cx="3876757" cy="267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120528"/>
            <a:ext cx="8229600" cy="51678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&lt;</a:t>
            </a:r>
            <a:r>
              <a:rPr lang="en-US" sz="3959" b="0" i="0" u="none" strike="noStrike" cap="none">
                <a:solidFill>
                  <a:schemeClr val="accent2"/>
                </a:solidFill>
                <a:latin typeface="Calibri"/>
                <a:ea typeface="Calibri"/>
                <a:cs typeface="Calibri"/>
                <a:sym typeface="Calibri"/>
              </a:rPr>
              <a:t>Subject</a:t>
            </a:r>
            <a:r>
              <a:rPr lang="en-US" sz="3959" b="0" i="0" u="none" strike="noStrike" cap="none">
                <a:solidFill>
                  <a:schemeClr val="dk1"/>
                </a:solidFill>
                <a:latin typeface="Calibri"/>
                <a:ea typeface="Calibri"/>
                <a:cs typeface="Calibri"/>
                <a:sym typeface="Calibri"/>
              </a:rPr>
              <a:t>&gt;&lt;</a:t>
            </a:r>
            <a:r>
              <a:rPr lang="en-US" sz="3959" b="0" i="0" u="none" strike="noStrike" cap="none">
                <a:solidFill>
                  <a:srgbClr val="DEA900"/>
                </a:solidFill>
                <a:latin typeface="Calibri"/>
                <a:ea typeface="Calibri"/>
                <a:cs typeface="Calibri"/>
                <a:sym typeface="Calibri"/>
              </a:rPr>
              <a:t>Predicate</a:t>
            </a:r>
            <a:r>
              <a:rPr lang="en-US" sz="3959" b="0" i="0" u="none" strike="noStrike" cap="none">
                <a:solidFill>
                  <a:schemeClr val="dk1"/>
                </a:solidFill>
                <a:latin typeface="Calibri"/>
                <a:ea typeface="Calibri"/>
                <a:cs typeface="Calibri"/>
                <a:sym typeface="Calibri"/>
              </a:rPr>
              <a:t>&gt;&lt;</a:t>
            </a:r>
            <a:r>
              <a:rPr lang="en-US" sz="3959" b="0" i="0" u="none" strike="noStrike" cap="none">
                <a:solidFill>
                  <a:srgbClr val="76923C"/>
                </a:solidFill>
                <a:latin typeface="Calibri"/>
                <a:ea typeface="Calibri"/>
                <a:cs typeface="Calibri"/>
                <a:sym typeface="Calibri"/>
              </a:rPr>
              <a:t>Object</a:t>
            </a:r>
            <a:r>
              <a:rPr lang="en-US" sz="3959" b="0" i="0" u="none" strike="noStrike" cap="none">
                <a:solidFill>
                  <a:schemeClr val="dk1"/>
                </a:solidFill>
                <a:latin typeface="Calibri"/>
                <a:ea typeface="Calibri"/>
                <a:cs typeface="Calibri"/>
                <a:sym typeface="Calibri"/>
              </a:rPr>
              <a:t>&gt;</a:t>
            </a:r>
          </a:p>
        </p:txBody>
      </p:sp>
      <p:sp>
        <p:nvSpPr>
          <p:cNvPr id="205" name="Shape 205"/>
          <p:cNvSpPr txBox="1">
            <a:spLocks noGrp="1"/>
          </p:cNvSpPr>
          <p:nvPr>
            <p:ph type="body" idx="1"/>
          </p:nvPr>
        </p:nvSpPr>
        <p:spPr>
          <a:xfrm>
            <a:off x="0" y="785991"/>
            <a:ext cx="9143998" cy="607200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2"/>
              </a:buClr>
              <a:buSzPct val="25000"/>
              <a:buFont typeface="Arial"/>
              <a:buNone/>
            </a:pPr>
            <a:r>
              <a:rPr lang="en-US" sz="2200" b="0" i="0" u="none" strike="noStrike" cap="none">
                <a:solidFill>
                  <a:schemeClr val="accent2"/>
                </a:solidFill>
                <a:latin typeface="Calibri"/>
                <a:ea typeface="Calibri"/>
                <a:cs typeface="Calibri"/>
                <a:sym typeface="Calibri"/>
              </a:rPr>
              <a:t>&lt;http://oregondigital.org/resource/oregondigital:df671z09b&gt; </a:t>
            </a:r>
            <a:r>
              <a:rPr lang="en-US" sz="2200" b="0" i="0" u="none" strike="noStrike" cap="none">
                <a:solidFill>
                  <a:srgbClr val="DEA900"/>
                </a:solidFill>
                <a:latin typeface="Calibri"/>
                <a:ea typeface="Calibri"/>
                <a:cs typeface="Calibri"/>
                <a:sym typeface="Calibri"/>
              </a:rPr>
              <a:t>&lt;http://purl.org/dc/terms/title&gt; </a:t>
            </a:r>
            <a:r>
              <a:rPr lang="en-US" sz="2200" b="0" i="0" u="none" strike="noStrike" cap="none">
                <a:solidFill>
                  <a:srgbClr val="76923C"/>
                </a:solidFill>
                <a:latin typeface="Calibri"/>
                <a:ea typeface="Calibri"/>
                <a:cs typeface="Calibri"/>
                <a:sym typeface="Calibri"/>
              </a:rPr>
              <a:t>"Honeyman, David T., and Nan Wood House (Portland, Oregon)" .</a:t>
            </a:r>
          </a:p>
          <a:p>
            <a:pPr marL="0" marR="0" lvl="0" indent="0" algn="l" rtl="0">
              <a:spcBef>
                <a:spcPts val="440"/>
              </a:spcBef>
              <a:spcAft>
                <a:spcPts val="0"/>
              </a:spcAft>
              <a:buClr>
                <a:schemeClr val="accent2"/>
              </a:buClr>
              <a:buSzPct val="25000"/>
              <a:buFont typeface="Arial"/>
              <a:buNone/>
            </a:pPr>
            <a:r>
              <a:rPr lang="en-US" sz="2200" b="0" i="0" u="none" strike="noStrike" cap="none">
                <a:solidFill>
                  <a:schemeClr val="accent2"/>
                </a:solidFill>
                <a:latin typeface="Calibri"/>
                <a:ea typeface="Calibri"/>
                <a:cs typeface="Calibri"/>
                <a:sym typeface="Calibri"/>
              </a:rPr>
              <a:t>&lt;http://oregondigital.org/resource/oregondigital:df671z09b&gt; </a:t>
            </a:r>
            <a:r>
              <a:rPr lang="en-US" sz="2200" b="0" i="0" u="none" strike="noStrike" cap="none">
                <a:solidFill>
                  <a:srgbClr val="DEA900"/>
                </a:solidFill>
                <a:latin typeface="Calibri"/>
                <a:ea typeface="Calibri"/>
                <a:cs typeface="Calibri"/>
                <a:sym typeface="Calibri"/>
              </a:rPr>
              <a:t>&lt;http://purl.org/dc/terms/alternative&gt; </a:t>
            </a:r>
            <a:r>
              <a:rPr lang="en-US" sz="2200" b="0" i="0" u="none" strike="noStrike" cap="none">
                <a:solidFill>
                  <a:srgbClr val="76923C"/>
                </a:solidFill>
                <a:latin typeface="Calibri"/>
                <a:ea typeface="Calibri"/>
                <a:cs typeface="Calibri"/>
                <a:sym typeface="Calibri"/>
              </a:rPr>
              <a:t>"David T. Honeyman and Nan Wood House (Portland, Oregon)" .</a:t>
            </a:r>
          </a:p>
          <a:p>
            <a:pPr marL="0" marR="0" lvl="0" indent="0" algn="l" rtl="0">
              <a:spcBef>
                <a:spcPts val="440"/>
              </a:spcBef>
              <a:spcAft>
                <a:spcPts val="0"/>
              </a:spcAft>
              <a:buClr>
                <a:schemeClr val="accent2"/>
              </a:buClr>
              <a:buSzPct val="25000"/>
              <a:buFont typeface="Arial"/>
              <a:buNone/>
            </a:pPr>
            <a:r>
              <a:rPr lang="en-US" sz="2200" b="0" i="0" u="none" strike="noStrike" cap="none">
                <a:solidFill>
                  <a:schemeClr val="accent2"/>
                </a:solidFill>
                <a:latin typeface="Calibri"/>
                <a:ea typeface="Calibri"/>
                <a:cs typeface="Calibri"/>
                <a:sym typeface="Calibri"/>
              </a:rPr>
              <a:t>&lt;http://oregondigital.org/resource/oregondigital:df671z09b&gt; </a:t>
            </a:r>
            <a:r>
              <a:rPr lang="en-US" sz="2200" b="0" i="0" u="none" strike="noStrike" cap="none">
                <a:solidFill>
                  <a:srgbClr val="DEA900"/>
                </a:solidFill>
                <a:latin typeface="Calibri"/>
                <a:ea typeface="Calibri"/>
                <a:cs typeface="Calibri"/>
                <a:sym typeface="Calibri"/>
              </a:rPr>
              <a:t>&lt;http://id.loc.gov/vocabulary/relators/pht&gt; </a:t>
            </a:r>
            <a:r>
              <a:rPr lang="en-US" sz="2200" b="0" i="0" u="none" strike="noStrike" cap="none">
                <a:solidFill>
                  <a:srgbClr val="76923C"/>
                </a:solidFill>
                <a:latin typeface="Calibri"/>
                <a:ea typeface="Calibri"/>
                <a:cs typeface="Calibri"/>
                <a:sym typeface="Calibri"/>
              </a:rPr>
              <a:t>&lt;http://id.loc.gov/authorities/names/n82202764&gt; .</a:t>
            </a:r>
          </a:p>
          <a:p>
            <a:pPr marL="0" marR="0" lvl="0" indent="0" algn="l" rtl="0">
              <a:spcBef>
                <a:spcPts val="440"/>
              </a:spcBef>
              <a:spcAft>
                <a:spcPts val="0"/>
              </a:spcAft>
              <a:buClr>
                <a:schemeClr val="accent2"/>
              </a:buClr>
              <a:buSzPct val="25000"/>
              <a:buFont typeface="Arial"/>
              <a:buNone/>
            </a:pPr>
            <a:r>
              <a:rPr lang="en-US" sz="2200" b="0" i="0" u="none" strike="noStrike" cap="none">
                <a:solidFill>
                  <a:schemeClr val="accent2"/>
                </a:solidFill>
                <a:latin typeface="Calibri"/>
                <a:ea typeface="Calibri"/>
                <a:cs typeface="Calibri"/>
                <a:sym typeface="Calibri"/>
              </a:rPr>
              <a:t>&lt;http://oregondigital.org/resource/oregondigital:df671z09b&gt; </a:t>
            </a:r>
            <a:r>
              <a:rPr lang="en-US" sz="2200" b="0" i="0" u="none" strike="noStrike" cap="none">
                <a:solidFill>
                  <a:srgbClr val="DEA900"/>
                </a:solidFill>
                <a:latin typeface="Calibri"/>
                <a:ea typeface="Calibri"/>
                <a:cs typeface="Calibri"/>
                <a:sym typeface="Calibri"/>
              </a:rPr>
              <a:t>&lt;http://opaquenamespace.org/ns/cco/creatorDisplay&gt; </a:t>
            </a:r>
            <a:r>
              <a:rPr lang="en-US" sz="2200" b="0" i="0" u="none" strike="noStrike" cap="none">
                <a:solidFill>
                  <a:srgbClr val="76923C"/>
                </a:solidFill>
                <a:latin typeface="Calibri"/>
                <a:ea typeface="Calibri"/>
                <a:cs typeface="Calibri"/>
                <a:sym typeface="Calibri"/>
              </a:rPr>
              <a:t>"David Chambers Lewis (architect, 1867-1918)" .</a:t>
            </a:r>
          </a:p>
          <a:p>
            <a:pPr marL="0" marR="0" lvl="0" indent="0" algn="l" rtl="0">
              <a:spcBef>
                <a:spcPts val="440"/>
              </a:spcBef>
              <a:spcAft>
                <a:spcPts val="0"/>
              </a:spcAft>
              <a:buClr>
                <a:schemeClr val="accent2"/>
              </a:buClr>
              <a:buSzPct val="25000"/>
              <a:buFont typeface="Arial"/>
              <a:buNone/>
            </a:pPr>
            <a:r>
              <a:rPr lang="en-US" sz="2200" b="0" i="0" u="none" strike="noStrike" cap="none">
                <a:solidFill>
                  <a:schemeClr val="accent2"/>
                </a:solidFill>
                <a:latin typeface="Calibri"/>
                <a:ea typeface="Calibri"/>
                <a:cs typeface="Calibri"/>
                <a:sym typeface="Calibri"/>
              </a:rPr>
              <a:t>&lt;http://oregondigital.org/resource/oregondigital:df671f55b&gt; </a:t>
            </a:r>
            <a:r>
              <a:rPr lang="en-US" sz="2200" b="0" i="0" u="none" strike="noStrike" cap="none">
                <a:solidFill>
                  <a:srgbClr val="DEA900"/>
                </a:solidFill>
                <a:latin typeface="Calibri"/>
                <a:ea typeface="Calibri"/>
                <a:cs typeface="Calibri"/>
                <a:sym typeface="Calibri"/>
              </a:rPr>
              <a:t>&lt;http://purl.org/dc/terms/spatial&gt; </a:t>
            </a:r>
            <a:r>
              <a:rPr lang="en-US" sz="2200" b="0" i="0" u="none" strike="noStrike" cap="none">
                <a:solidFill>
                  <a:srgbClr val="76923C"/>
                </a:solidFill>
                <a:latin typeface="Calibri"/>
                <a:ea typeface="Calibri"/>
                <a:cs typeface="Calibri"/>
                <a:sym typeface="Calibri"/>
              </a:rPr>
              <a:t>&lt;http://sws.geonames.org/5746545/&gt; . </a:t>
            </a:r>
            <a:r>
              <a:rPr lang="en-US" sz="2200" b="0" i="0" u="none" strike="noStrike" cap="none">
                <a:solidFill>
                  <a:schemeClr val="accent2"/>
                </a:solidFill>
                <a:latin typeface="Calibri"/>
                <a:ea typeface="Calibri"/>
                <a:cs typeface="Calibri"/>
                <a:sym typeface="Calibri"/>
              </a:rPr>
              <a:t>&lt;http://oregondigital.org/resource/oregondigital:df671z09b&gt; </a:t>
            </a:r>
            <a:r>
              <a:rPr lang="en-US" sz="2200" b="0" i="0" u="none" strike="noStrike" cap="none">
                <a:solidFill>
                  <a:srgbClr val="DEA900"/>
                </a:solidFill>
                <a:latin typeface="Calibri"/>
                <a:ea typeface="Calibri"/>
                <a:cs typeface="Calibri"/>
                <a:sym typeface="Calibri"/>
              </a:rPr>
              <a:t>&lt;http://purl.org/dc/terms/temporal&gt; </a:t>
            </a:r>
            <a:r>
              <a:rPr lang="en-US" sz="2200" b="0" i="0" u="none" strike="noStrike" cap="none">
                <a:solidFill>
                  <a:srgbClr val="76923C"/>
                </a:solidFill>
                <a:latin typeface="Calibri"/>
                <a:ea typeface="Calibri"/>
                <a:cs typeface="Calibri"/>
                <a:sym typeface="Calibri"/>
              </a:rPr>
              <a:t>"1900-1909" .</a:t>
            </a:r>
          </a:p>
          <a:p>
            <a:pPr marL="0" marR="0" lvl="0" indent="0" algn="l" rtl="0">
              <a:spcBef>
                <a:spcPts val="440"/>
              </a:spcBef>
              <a:spcAft>
                <a:spcPts val="0"/>
              </a:spcAft>
              <a:buClr>
                <a:schemeClr val="dk1"/>
              </a:buClr>
              <a:buSzPct val="25000"/>
              <a:buFont typeface="Arial"/>
              <a:buNone/>
            </a:pPr>
            <a:r>
              <a:rPr lang="en-US" sz="2200" b="0" i="0" u="none" strike="noStrike" cap="none">
                <a:solidFill>
                  <a:schemeClr val="dk1"/>
                </a:solidFill>
                <a:latin typeface="Calibri"/>
                <a:ea typeface="Calibri"/>
                <a:cs typeface="Calibri"/>
                <a:sym typeface="Calibri"/>
              </a:rPr>
              <a:t>…</a:t>
            </a:r>
          </a:p>
          <a:p>
            <a:pPr marL="0" marR="0" lvl="0" indent="0" algn="l" rtl="0">
              <a:spcBef>
                <a:spcPts val="200"/>
              </a:spcBef>
              <a:buClr>
                <a:schemeClr val="dk1"/>
              </a:buClr>
              <a:buSzPct val="25000"/>
              <a:buFont typeface="Arial"/>
              <a:buNone/>
            </a:pPr>
            <a:endParaRPr sz="1000" b="0" i="0" u="none" strike="noStrike" cap="none">
              <a:solidFill>
                <a:schemeClr val="dk1"/>
              </a:solidFill>
              <a:latin typeface="Calibri"/>
              <a:ea typeface="Calibri"/>
              <a:cs typeface="Calibri"/>
              <a:sym typeface="Calibri"/>
            </a:endParaRPr>
          </a:p>
        </p:txBody>
      </p:sp>
      <p:sp>
        <p:nvSpPr>
          <p:cNvPr id="206" name="Shape 206"/>
          <p:cNvSpPr txBox="1"/>
          <p:nvPr/>
        </p:nvSpPr>
        <p:spPr>
          <a:xfrm>
            <a:off x="5312501" y="6627167"/>
            <a:ext cx="3831498" cy="2308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a:solidFill>
                  <a:schemeClr val="dk1"/>
                </a:solidFill>
                <a:latin typeface="Calibri"/>
                <a:ea typeface="Calibri"/>
                <a:cs typeface="Calibri"/>
                <a:sym typeface="Calibri"/>
              </a:rPr>
              <a:t>http://oregondigital.library.oregonstate.edu/catalog/oregondigital:df671f55b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1521067" y="0"/>
            <a:ext cx="6057683"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a:solidFill>
                  <a:schemeClr val="dk1"/>
                </a:solidFill>
                <a:latin typeface="Calibri"/>
                <a:ea typeface="Calibri"/>
                <a:cs typeface="Calibri"/>
                <a:sym typeface="Calibri"/>
              </a:rPr>
              <a:t>opaquenamespace.org</a:t>
            </a:r>
          </a:p>
        </p:txBody>
      </p:sp>
      <p:sp>
        <p:nvSpPr>
          <p:cNvPr id="213" name="Shape 213"/>
          <p:cNvSpPr txBox="1"/>
          <p:nvPr/>
        </p:nvSpPr>
        <p:spPr>
          <a:xfrm>
            <a:off x="316521" y="975948"/>
            <a:ext cx="8765931" cy="4401204"/>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2800">
                <a:solidFill>
                  <a:schemeClr val="dk1"/>
                </a:solidFill>
                <a:latin typeface="Calibri"/>
                <a:ea typeface="Calibri"/>
                <a:cs typeface="Calibri"/>
                <a:sym typeface="Calibri"/>
              </a:rPr>
              <a:t>Repository for linked open data that isn’t available elsewhere</a:t>
            </a:r>
          </a:p>
          <a:p>
            <a:pPr marL="285750" marR="0" lvl="0" indent="-285750" algn="l" rtl="0">
              <a:spcBef>
                <a:spcPts val="0"/>
              </a:spcBef>
              <a:buClr>
                <a:schemeClr val="dk1"/>
              </a:buClr>
              <a:buSzPct val="100000"/>
              <a:buFont typeface="Arial"/>
              <a:buChar char="•"/>
            </a:pPr>
            <a:r>
              <a:rPr lang="en-US" sz="2800">
                <a:solidFill>
                  <a:schemeClr val="dk1"/>
                </a:solidFill>
                <a:latin typeface="Calibri"/>
                <a:ea typeface="Calibri"/>
                <a:cs typeface="Calibri"/>
                <a:sym typeface="Calibri"/>
              </a:rPr>
              <a:t>No institutional affiliation</a:t>
            </a:r>
          </a:p>
          <a:p>
            <a:pPr marL="285750" marR="0" lvl="0" indent="-285750" algn="l" rtl="0">
              <a:spcBef>
                <a:spcPts val="0"/>
              </a:spcBef>
              <a:buClr>
                <a:schemeClr val="dk1"/>
              </a:buClr>
              <a:buSzPct val="100000"/>
              <a:buFont typeface="Arial"/>
              <a:buChar char="•"/>
            </a:pPr>
            <a:r>
              <a:rPr lang="en-US" sz="2800">
                <a:solidFill>
                  <a:schemeClr val="dk1"/>
                </a:solidFill>
                <a:latin typeface="Calibri"/>
                <a:ea typeface="Calibri"/>
                <a:cs typeface="Calibri"/>
                <a:sym typeface="Calibri"/>
              </a:rPr>
              <a:t>Blazegraph triple store</a:t>
            </a:r>
          </a:p>
          <a:p>
            <a:pPr marL="285750" marR="0" lvl="0" indent="-285750" algn="l" rtl="0">
              <a:spcBef>
                <a:spcPts val="0"/>
              </a:spcBef>
              <a:buClr>
                <a:schemeClr val="dk1"/>
              </a:buClr>
              <a:buFont typeface="Arial"/>
              <a:buNone/>
            </a:pPr>
            <a:endParaRPr sz="280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2800">
                <a:solidFill>
                  <a:schemeClr val="dk1"/>
                </a:solidFill>
                <a:latin typeface="Calibri"/>
                <a:ea typeface="Calibri"/>
                <a:cs typeface="Calibri"/>
                <a:sym typeface="Calibri"/>
              </a:rPr>
              <a:t>LOD predicates and terms from Oregon Digital</a:t>
            </a:r>
          </a:p>
          <a:p>
            <a:pPr marL="285750" marR="0" lvl="0" indent="-285750" algn="l" rtl="0">
              <a:spcBef>
                <a:spcPts val="0"/>
              </a:spcBef>
              <a:buClr>
                <a:schemeClr val="dk1"/>
              </a:buClr>
              <a:buSzPct val="100000"/>
              <a:buFont typeface="Arial"/>
              <a:buChar char="•"/>
            </a:pPr>
            <a:r>
              <a:rPr lang="en-US" sz="2800">
                <a:solidFill>
                  <a:schemeClr val="dk1"/>
                </a:solidFill>
                <a:latin typeface="Calibri"/>
                <a:ea typeface="Calibri"/>
                <a:cs typeface="Calibri"/>
                <a:sym typeface="Calibri"/>
              </a:rPr>
              <a:t>Open to anyone</a:t>
            </a:r>
          </a:p>
          <a:p>
            <a:pPr marL="285750" marR="0" lvl="0" indent="-285750" algn="l" rtl="0">
              <a:spcBef>
                <a:spcPts val="0"/>
              </a:spcBef>
              <a:buClr>
                <a:schemeClr val="dk1"/>
              </a:buClr>
              <a:buSzPct val="100000"/>
              <a:buFont typeface="Arial"/>
              <a:buChar char="•"/>
            </a:pPr>
            <a:r>
              <a:rPr lang="en-US" sz="2800">
                <a:solidFill>
                  <a:schemeClr val="dk1"/>
                </a:solidFill>
                <a:latin typeface="Calibri"/>
                <a:ea typeface="Calibri"/>
                <a:cs typeface="Calibri"/>
                <a:sym typeface="Calibri"/>
              </a:rPr>
              <a:t>Increasing interest in expanding the usage beyond Oregon for the Hydra Community at large</a:t>
            </a:r>
          </a:p>
          <a:p>
            <a:pPr marL="0" marR="0" lvl="0" indent="0" algn="l" rtl="0">
              <a:spcBef>
                <a:spcPts val="0"/>
              </a:spcBef>
              <a:buNone/>
            </a:pPr>
            <a:endParaRPr sz="2800">
              <a:solidFill>
                <a:schemeClr val="dk1"/>
              </a:solidFill>
              <a:latin typeface="Calibri"/>
              <a:ea typeface="Calibri"/>
              <a:cs typeface="Calibri"/>
              <a:sym typeface="Calibri"/>
            </a:endParaRPr>
          </a:p>
        </p:txBody>
      </p:sp>
      <p:sp>
        <p:nvSpPr>
          <p:cNvPr id="214" name="Shape 214"/>
          <p:cNvSpPr txBox="1"/>
          <p:nvPr/>
        </p:nvSpPr>
        <p:spPr>
          <a:xfrm>
            <a:off x="6311001" y="6163146"/>
            <a:ext cx="2535502"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a:solidFill>
                  <a:schemeClr val="hlink"/>
                </a:solidFill>
                <a:latin typeface="Calibri"/>
                <a:ea typeface="Calibri"/>
                <a:cs typeface="Calibri"/>
                <a:sym typeface="Calibri"/>
                <a:hlinkClick r:id="rId3"/>
              </a:rPr>
              <a:t>https://blazegraph.com/</a:t>
            </a:r>
            <a:r>
              <a:rPr lang="en-US" sz="1800">
                <a:solidFill>
                  <a:schemeClr val="dk1"/>
                </a:solidFill>
                <a:latin typeface="Calibri"/>
                <a:ea typeface="Calibri"/>
                <a:cs typeface="Calibri"/>
                <a:sym typeface="Calibri"/>
              </a:rPr>
              <a:t> </a:t>
            </a:r>
          </a:p>
        </p:txBody>
      </p:sp>
      <p:pic>
        <p:nvPicPr>
          <p:cNvPr id="215" name="Shape 215"/>
          <p:cNvPicPr preferRelativeResize="0"/>
          <p:nvPr/>
        </p:nvPicPr>
        <p:blipFill rotWithShape="1">
          <a:blip r:embed="rId4">
            <a:alphaModFix/>
          </a:blip>
          <a:srcRect/>
          <a:stretch/>
        </p:blipFill>
        <p:spPr>
          <a:xfrm>
            <a:off x="6327471" y="4960128"/>
            <a:ext cx="2609700" cy="1276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Data cleanup and normalization</a:t>
            </a:r>
          </a:p>
        </p:txBody>
      </p:sp>
      <p:sp>
        <p:nvSpPr>
          <p:cNvPr id="222" name="Shape 222"/>
          <p:cNvSpPr txBox="1">
            <a:spLocks noGrp="1"/>
          </p:cNvSpPr>
          <p:nvPr>
            <p:ph type="body" idx="1"/>
          </p:nvPr>
        </p:nvSpPr>
        <p:spPr>
          <a:xfrm>
            <a:off x="457200" y="1694141"/>
            <a:ext cx="4040187"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800" b="1" i="0" u="none" strike="noStrike" cap="none">
                <a:solidFill>
                  <a:schemeClr val="dk1"/>
                </a:solidFill>
                <a:latin typeface="Calibri"/>
                <a:ea typeface="Calibri"/>
                <a:cs typeface="Calibri"/>
                <a:sym typeface="Calibri"/>
              </a:rPr>
              <a:t>What we did</a:t>
            </a:r>
          </a:p>
        </p:txBody>
      </p:sp>
      <p:sp>
        <p:nvSpPr>
          <p:cNvPr id="223" name="Shape 223"/>
          <p:cNvSpPr txBox="1">
            <a:spLocks noGrp="1"/>
          </p:cNvSpPr>
          <p:nvPr>
            <p:ph type="body" idx="2"/>
          </p:nvPr>
        </p:nvSpPr>
        <p:spPr>
          <a:xfrm>
            <a:off x="390939" y="2333902"/>
            <a:ext cx="4040187" cy="39512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Exported CDM data</a:t>
            </a:r>
          </a:p>
          <a:p>
            <a:pPr marL="0" marR="0" lvl="0" indent="0" algn="l" rtl="0">
              <a:spcBef>
                <a:spcPts val="48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Normalized/cleaned the data to LOD standards</a:t>
            </a:r>
          </a:p>
          <a:p>
            <a:pPr marL="0" marR="0" lvl="0" indent="0" algn="l" rtl="0">
              <a:spcBef>
                <a:spcPts val="48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Created URIs</a:t>
            </a:r>
          </a:p>
        </p:txBody>
      </p:sp>
      <p:grpSp>
        <p:nvGrpSpPr>
          <p:cNvPr id="224" name="Shape 224"/>
          <p:cNvGrpSpPr/>
          <p:nvPr/>
        </p:nvGrpSpPr>
        <p:grpSpPr>
          <a:xfrm>
            <a:off x="4016445" y="2146096"/>
            <a:ext cx="4940984" cy="3168434"/>
            <a:chOff x="1036" y="860979"/>
            <a:chExt cx="4940984" cy="3168434"/>
          </a:xfrm>
        </p:grpSpPr>
        <p:sp>
          <p:nvSpPr>
            <p:cNvPr id="225" name="Shape 225"/>
            <p:cNvSpPr/>
            <p:nvPr/>
          </p:nvSpPr>
          <p:spPr>
            <a:xfrm>
              <a:off x="2214925" y="1479966"/>
              <a:ext cx="479008" cy="91439"/>
            </a:xfrm>
            <a:custGeom>
              <a:avLst/>
              <a:gdLst/>
              <a:ahLst/>
              <a:cxnLst/>
              <a:rect l="0" t="0" r="0" b="0"/>
              <a:pathLst>
                <a:path w="120000" h="120000" extrusionOk="0">
                  <a:moveTo>
                    <a:pt x="0" y="60000"/>
                  </a:moveTo>
                  <a:lnTo>
                    <a:pt x="120000" y="60000"/>
                  </a:lnTo>
                </a:path>
              </a:pathLst>
            </a:custGeom>
            <a:noFill/>
            <a:ln w="9525" cap="flat" cmpd="sng">
              <a:solidFill>
                <a:srgbClr val="BF504D"/>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226" name="Shape 226"/>
            <p:cNvSpPr txBox="1"/>
            <p:nvPr/>
          </p:nvSpPr>
          <p:spPr>
            <a:xfrm>
              <a:off x="2441690" y="1523138"/>
              <a:ext cx="25479" cy="5096"/>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27" name="Shape 227"/>
            <p:cNvSpPr/>
            <p:nvPr/>
          </p:nvSpPr>
          <p:spPr>
            <a:xfrm>
              <a:off x="1036" y="860979"/>
              <a:ext cx="2215687" cy="1329413"/>
            </a:xfrm>
            <a:prstGeom prst="rect">
              <a:avLst/>
            </a:prstGeom>
            <a:solidFill>
              <a:srgbClr val="BF504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8" name="Shape 228"/>
            <p:cNvSpPr txBox="1"/>
            <p:nvPr/>
          </p:nvSpPr>
          <p:spPr>
            <a:xfrm>
              <a:off x="1036" y="860979"/>
              <a:ext cx="2215687" cy="1329413"/>
            </a:xfrm>
            <a:prstGeom prst="rect">
              <a:avLst/>
            </a:prstGeom>
            <a:noFill/>
            <a:ln>
              <a:noFill/>
            </a:ln>
          </p:spPr>
          <p:txBody>
            <a:bodyPr lIns="170675" tIns="170675" rIns="170675" bIns="170675" anchor="ctr" anchorCtr="0">
              <a:noAutofit/>
            </a:bodyPr>
            <a:lstStyle/>
            <a:p>
              <a:pPr marL="0" marR="0" lvl="0" indent="0" algn="ctr" rtl="0">
                <a:lnSpc>
                  <a:spcPct val="90000"/>
                </a:lnSpc>
                <a:spcBef>
                  <a:spcPts val="0"/>
                </a:spcBef>
                <a:spcAft>
                  <a:spcPts val="0"/>
                </a:spcAft>
                <a:buSzPct val="25000"/>
                <a:buNone/>
              </a:pPr>
              <a:r>
                <a:rPr lang="en-US" sz="2400">
                  <a:solidFill>
                    <a:schemeClr val="lt1"/>
                  </a:solidFill>
                  <a:latin typeface="Calibri"/>
                  <a:ea typeface="Calibri"/>
                  <a:cs typeface="Calibri"/>
                  <a:sym typeface="Calibri"/>
                </a:rPr>
                <a:t>Export data from CDM</a:t>
              </a:r>
            </a:p>
          </p:txBody>
        </p:sp>
        <p:sp>
          <p:nvSpPr>
            <p:cNvPr id="229" name="Shape 229"/>
            <p:cNvSpPr/>
            <p:nvPr/>
          </p:nvSpPr>
          <p:spPr>
            <a:xfrm>
              <a:off x="1108882" y="2188592"/>
              <a:ext cx="2725296" cy="479008"/>
            </a:xfrm>
            <a:custGeom>
              <a:avLst/>
              <a:gdLst/>
              <a:ahLst/>
              <a:cxnLst/>
              <a:rect l="0" t="0" r="0" b="0"/>
              <a:pathLst>
                <a:path w="120000" h="120000" extrusionOk="0">
                  <a:moveTo>
                    <a:pt x="120000" y="0"/>
                  </a:moveTo>
                  <a:lnTo>
                    <a:pt x="120000" y="64283"/>
                  </a:lnTo>
                  <a:lnTo>
                    <a:pt x="0" y="64283"/>
                  </a:lnTo>
                  <a:lnTo>
                    <a:pt x="0" y="120000"/>
                  </a:lnTo>
                </a:path>
              </a:pathLst>
            </a:custGeom>
            <a:noFill/>
            <a:ln w="9525" cap="flat" cmpd="sng">
              <a:solidFill>
                <a:srgbClr val="BB9952"/>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230" name="Shape 230"/>
            <p:cNvSpPr txBox="1"/>
            <p:nvPr/>
          </p:nvSpPr>
          <p:spPr>
            <a:xfrm>
              <a:off x="2402216" y="2425549"/>
              <a:ext cx="138626" cy="5096"/>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31" name="Shape 231"/>
            <p:cNvSpPr/>
            <p:nvPr/>
          </p:nvSpPr>
          <p:spPr>
            <a:xfrm>
              <a:off x="2726333" y="860979"/>
              <a:ext cx="2215687" cy="1329413"/>
            </a:xfrm>
            <a:prstGeom prst="rect">
              <a:avLst/>
            </a:prstGeom>
            <a:solidFill>
              <a:srgbClr val="BC82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2" name="Shape 232"/>
            <p:cNvSpPr txBox="1"/>
            <p:nvPr/>
          </p:nvSpPr>
          <p:spPr>
            <a:xfrm>
              <a:off x="2726333" y="860979"/>
              <a:ext cx="2215687" cy="1329413"/>
            </a:xfrm>
            <a:prstGeom prst="rect">
              <a:avLst/>
            </a:prstGeom>
            <a:noFill/>
            <a:ln>
              <a:noFill/>
            </a:ln>
          </p:spPr>
          <p:txBody>
            <a:bodyPr lIns="170675" tIns="170675" rIns="170675" bIns="170675" anchor="ctr" anchorCtr="0">
              <a:noAutofit/>
            </a:bodyPr>
            <a:lstStyle/>
            <a:p>
              <a:pPr marL="0" marR="0" lvl="0" indent="0" algn="ctr" rtl="0">
                <a:lnSpc>
                  <a:spcPct val="90000"/>
                </a:lnSpc>
                <a:spcBef>
                  <a:spcPts val="0"/>
                </a:spcBef>
                <a:spcAft>
                  <a:spcPts val="0"/>
                </a:spcAft>
                <a:buSzPct val="25000"/>
                <a:buNone/>
              </a:pPr>
              <a:r>
                <a:rPr lang="en-US" sz="2400">
                  <a:solidFill>
                    <a:schemeClr val="lt1"/>
                  </a:solidFill>
                  <a:latin typeface="Calibri"/>
                  <a:ea typeface="Calibri"/>
                  <a:cs typeface="Calibri"/>
                  <a:sym typeface="Calibri"/>
                </a:rPr>
                <a:t>Sort and clean up</a:t>
              </a:r>
            </a:p>
          </p:txBody>
        </p:sp>
        <p:sp>
          <p:nvSpPr>
            <p:cNvPr id="233" name="Shape 233"/>
            <p:cNvSpPr/>
            <p:nvPr/>
          </p:nvSpPr>
          <p:spPr>
            <a:xfrm>
              <a:off x="2214925" y="3318987"/>
              <a:ext cx="479008" cy="91439"/>
            </a:xfrm>
            <a:custGeom>
              <a:avLst/>
              <a:gdLst/>
              <a:ahLst/>
              <a:cxnLst/>
              <a:rect l="0" t="0" r="0" b="0"/>
              <a:pathLst>
                <a:path w="120000" h="120000" extrusionOk="0">
                  <a:moveTo>
                    <a:pt x="0" y="60000"/>
                  </a:moveTo>
                  <a:lnTo>
                    <a:pt x="120000" y="60000"/>
                  </a:lnTo>
                </a:path>
              </a:pathLst>
            </a:custGeom>
            <a:noFill/>
            <a:ln w="9525" cap="flat" cmpd="sng">
              <a:solidFill>
                <a:srgbClr val="99B958"/>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234" name="Shape 234"/>
            <p:cNvSpPr txBox="1"/>
            <p:nvPr/>
          </p:nvSpPr>
          <p:spPr>
            <a:xfrm>
              <a:off x="2441690" y="3362160"/>
              <a:ext cx="25479" cy="5096"/>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35" name="Shape 235"/>
            <p:cNvSpPr/>
            <p:nvPr/>
          </p:nvSpPr>
          <p:spPr>
            <a:xfrm>
              <a:off x="1036" y="2700001"/>
              <a:ext cx="2215687" cy="1329413"/>
            </a:xfrm>
            <a:prstGeom prst="rect">
              <a:avLst/>
            </a:prstGeom>
            <a:solidFill>
              <a:srgbClr val="BBB054"/>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6" name="Shape 236"/>
            <p:cNvSpPr txBox="1"/>
            <p:nvPr/>
          </p:nvSpPr>
          <p:spPr>
            <a:xfrm>
              <a:off x="1036" y="2700001"/>
              <a:ext cx="2215687" cy="1329413"/>
            </a:xfrm>
            <a:prstGeom prst="rect">
              <a:avLst/>
            </a:prstGeom>
            <a:noFill/>
            <a:ln>
              <a:noFill/>
            </a:ln>
          </p:spPr>
          <p:txBody>
            <a:bodyPr lIns="170675" tIns="170675" rIns="170675" bIns="170675" anchor="ctr" anchorCtr="0">
              <a:noAutofit/>
            </a:bodyPr>
            <a:lstStyle/>
            <a:p>
              <a:pPr marL="0" marR="0" lvl="0" indent="0" algn="ctr" rtl="0">
                <a:lnSpc>
                  <a:spcPct val="90000"/>
                </a:lnSpc>
                <a:spcBef>
                  <a:spcPts val="0"/>
                </a:spcBef>
                <a:spcAft>
                  <a:spcPts val="0"/>
                </a:spcAft>
                <a:buSzPct val="25000"/>
                <a:buNone/>
              </a:pPr>
              <a:r>
                <a:rPr lang="en-US" sz="2400">
                  <a:solidFill>
                    <a:schemeClr val="lt1"/>
                  </a:solidFill>
                  <a:latin typeface="Calibri"/>
                  <a:ea typeface="Calibri"/>
                  <a:cs typeface="Calibri"/>
                  <a:sym typeface="Calibri"/>
                </a:rPr>
                <a:t>Add LOD URIs for data values</a:t>
              </a:r>
            </a:p>
          </p:txBody>
        </p:sp>
        <p:sp>
          <p:nvSpPr>
            <p:cNvPr id="237" name="Shape 237"/>
            <p:cNvSpPr/>
            <p:nvPr/>
          </p:nvSpPr>
          <p:spPr>
            <a:xfrm>
              <a:off x="2726333" y="2700001"/>
              <a:ext cx="2215687" cy="1329413"/>
            </a:xfrm>
            <a:prstGeom prst="rect">
              <a:avLst/>
            </a:prstGeom>
            <a:solidFill>
              <a:srgbClr val="99B958"/>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8" name="Shape 238"/>
            <p:cNvSpPr txBox="1"/>
            <p:nvPr/>
          </p:nvSpPr>
          <p:spPr>
            <a:xfrm>
              <a:off x="2726333" y="2700001"/>
              <a:ext cx="2215687" cy="1329413"/>
            </a:xfrm>
            <a:prstGeom prst="rect">
              <a:avLst/>
            </a:prstGeom>
            <a:noFill/>
            <a:ln>
              <a:noFill/>
            </a:ln>
          </p:spPr>
          <p:txBody>
            <a:bodyPr lIns="170675" tIns="170675" rIns="170675" bIns="170675" anchor="ctr" anchorCtr="0">
              <a:noAutofit/>
            </a:bodyPr>
            <a:lstStyle/>
            <a:p>
              <a:pPr marL="0" marR="0" lvl="0" indent="0" algn="ctr" rtl="0">
                <a:lnSpc>
                  <a:spcPct val="90000"/>
                </a:lnSpc>
                <a:spcBef>
                  <a:spcPts val="0"/>
                </a:spcBef>
                <a:spcAft>
                  <a:spcPts val="0"/>
                </a:spcAft>
                <a:buSzPct val="25000"/>
                <a:buNone/>
              </a:pPr>
              <a:r>
                <a:rPr lang="en-US" sz="2400">
                  <a:solidFill>
                    <a:schemeClr val="lt1"/>
                  </a:solidFill>
                  <a:latin typeface="Calibri"/>
                  <a:ea typeface="Calibri"/>
                  <a:cs typeface="Calibri"/>
                  <a:sym typeface="Calibri"/>
                </a:rPr>
                <a:t>Publish our own LOD URIs</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Why this matters</a:t>
            </a:r>
          </a:p>
        </p:txBody>
      </p:sp>
      <p:sp>
        <p:nvSpPr>
          <p:cNvPr id="244" name="Shape 244"/>
          <p:cNvSpPr txBox="1">
            <a:spLocks noGrp="1"/>
          </p:cNvSpPr>
          <p:nvPr>
            <p:ph type="body" idx="1"/>
          </p:nvPr>
        </p:nvSpPr>
        <p:spPr>
          <a:xfrm>
            <a:off x="457200" y="1600200"/>
            <a:ext cx="4038599" cy="485360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Better data = better collaborative opportunities</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Mountain West Digital Library (MWDL)</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LOD helped (and will continue to help) with data normalization!</a:t>
            </a:r>
          </a:p>
          <a:p>
            <a:pPr marL="342900" marR="0" lvl="0" indent="-34290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245" name="Shape 245"/>
          <p:cNvPicPr preferRelativeResize="0">
            <a:picLocks noGrp="1"/>
          </p:cNvPicPr>
          <p:nvPr>
            <p:ph type="body" idx="2"/>
          </p:nvPr>
        </p:nvPicPr>
        <p:blipFill rotWithShape="1">
          <a:blip r:embed="rId3">
            <a:alphaModFix/>
          </a:blip>
          <a:srcRect l="1891" t="13086" r="3477" b="14325"/>
          <a:stretch/>
        </p:blipFill>
        <p:spPr>
          <a:xfrm>
            <a:off x="4403033" y="2032724"/>
            <a:ext cx="4565199" cy="36609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pSp>
        <p:nvGrpSpPr>
          <p:cNvPr id="251" name="Shape 251"/>
          <p:cNvGrpSpPr/>
          <p:nvPr/>
        </p:nvGrpSpPr>
        <p:grpSpPr>
          <a:xfrm>
            <a:off x="1045868" y="1177487"/>
            <a:ext cx="7052260" cy="4522302"/>
            <a:chOff x="588668" y="1829"/>
            <a:chExt cx="7052260" cy="4522302"/>
          </a:xfrm>
        </p:grpSpPr>
        <p:sp>
          <p:nvSpPr>
            <p:cNvPr id="252" name="Shape 252"/>
            <p:cNvSpPr/>
            <p:nvPr/>
          </p:nvSpPr>
          <p:spPr>
            <a:xfrm>
              <a:off x="3749317" y="904845"/>
              <a:ext cx="696762" cy="91439"/>
            </a:xfrm>
            <a:custGeom>
              <a:avLst/>
              <a:gdLst/>
              <a:ahLst/>
              <a:cxnLst/>
              <a:rect l="0" t="0" r="0" b="0"/>
              <a:pathLst>
                <a:path w="120000" h="120000" extrusionOk="0">
                  <a:moveTo>
                    <a:pt x="0" y="60000"/>
                  </a:moveTo>
                  <a:lnTo>
                    <a:pt x="120000" y="60000"/>
                  </a:lnTo>
                </a:path>
              </a:pathLst>
            </a:custGeom>
            <a:noFill/>
            <a:ln w="9525" cap="flat" cmpd="sng">
              <a:solidFill>
                <a:srgbClr val="BF504D"/>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253" name="Shape 253"/>
            <p:cNvSpPr txBox="1"/>
            <p:nvPr/>
          </p:nvSpPr>
          <p:spPr>
            <a:xfrm>
              <a:off x="4079514" y="946928"/>
              <a:ext cx="36367" cy="727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54" name="Shape 254"/>
            <p:cNvSpPr/>
            <p:nvPr/>
          </p:nvSpPr>
          <p:spPr>
            <a:xfrm>
              <a:off x="588668" y="1829"/>
              <a:ext cx="3162448" cy="1897469"/>
            </a:xfrm>
            <a:prstGeom prst="rect">
              <a:avLst/>
            </a:prstGeom>
            <a:solidFill>
              <a:srgbClr val="BF504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5" name="Shape 255"/>
            <p:cNvSpPr txBox="1"/>
            <p:nvPr/>
          </p:nvSpPr>
          <p:spPr>
            <a:xfrm>
              <a:off x="588668" y="1829"/>
              <a:ext cx="3162448" cy="1897469"/>
            </a:xfrm>
            <a:prstGeom prst="rect">
              <a:avLst/>
            </a:prstGeom>
            <a:noFill/>
            <a:ln>
              <a:noFill/>
            </a:ln>
          </p:spPr>
          <p:txBody>
            <a:bodyPr lIns="220450" tIns="220450" rIns="220450" bIns="220450" anchor="ctr" anchorCtr="0">
              <a:noAutofit/>
            </a:bodyPr>
            <a:lstStyle/>
            <a:p>
              <a:pPr marL="0" marR="0" lvl="0" indent="0" algn="ctr" rtl="0">
                <a:lnSpc>
                  <a:spcPct val="90000"/>
                </a:lnSpc>
                <a:spcBef>
                  <a:spcPts val="0"/>
                </a:spcBef>
                <a:spcAft>
                  <a:spcPts val="0"/>
                </a:spcAft>
                <a:buSzPct val="25000"/>
                <a:buNone/>
              </a:pPr>
              <a:r>
                <a:rPr lang="en-US" sz="3100">
                  <a:solidFill>
                    <a:schemeClr val="lt1"/>
                  </a:solidFill>
                  <a:latin typeface="Calibri"/>
                  <a:ea typeface="Calibri"/>
                  <a:cs typeface="Calibri"/>
                  <a:sym typeface="Calibri"/>
                </a:rPr>
                <a:t>Export data from CDM to Excel spreadsheets</a:t>
              </a:r>
            </a:p>
          </p:txBody>
        </p:sp>
        <p:sp>
          <p:nvSpPr>
            <p:cNvPr id="256" name="Shape 256"/>
            <p:cNvSpPr/>
            <p:nvPr/>
          </p:nvSpPr>
          <p:spPr>
            <a:xfrm>
              <a:off x="2169892" y="1897499"/>
              <a:ext cx="3889812" cy="696762"/>
            </a:xfrm>
            <a:custGeom>
              <a:avLst/>
              <a:gdLst/>
              <a:ahLst/>
              <a:cxnLst/>
              <a:rect l="0" t="0" r="0" b="0"/>
              <a:pathLst>
                <a:path w="120000" h="120000" extrusionOk="0">
                  <a:moveTo>
                    <a:pt x="120000" y="0"/>
                  </a:moveTo>
                  <a:lnTo>
                    <a:pt x="120000" y="62944"/>
                  </a:lnTo>
                  <a:lnTo>
                    <a:pt x="0" y="62944"/>
                  </a:lnTo>
                  <a:lnTo>
                    <a:pt x="0" y="120000"/>
                  </a:lnTo>
                </a:path>
              </a:pathLst>
            </a:custGeom>
            <a:noFill/>
            <a:ln w="9525" cap="flat" cmpd="sng">
              <a:solidFill>
                <a:srgbClr val="BB9952"/>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257" name="Shape 257"/>
            <p:cNvSpPr txBox="1"/>
            <p:nvPr/>
          </p:nvSpPr>
          <p:spPr>
            <a:xfrm>
              <a:off x="4015869" y="2242243"/>
              <a:ext cx="197860" cy="727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58" name="Shape 258"/>
            <p:cNvSpPr/>
            <p:nvPr/>
          </p:nvSpPr>
          <p:spPr>
            <a:xfrm>
              <a:off x="4478480" y="1829"/>
              <a:ext cx="3162448" cy="1897469"/>
            </a:xfrm>
            <a:prstGeom prst="rect">
              <a:avLst/>
            </a:prstGeom>
            <a:solidFill>
              <a:srgbClr val="BC82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9" name="Shape 259"/>
            <p:cNvSpPr txBox="1"/>
            <p:nvPr/>
          </p:nvSpPr>
          <p:spPr>
            <a:xfrm>
              <a:off x="4478480" y="1829"/>
              <a:ext cx="3162448" cy="1897469"/>
            </a:xfrm>
            <a:prstGeom prst="rect">
              <a:avLst/>
            </a:prstGeom>
            <a:noFill/>
            <a:ln>
              <a:noFill/>
            </a:ln>
          </p:spPr>
          <p:txBody>
            <a:bodyPr lIns="220450" tIns="220450" rIns="220450" bIns="220450" anchor="ctr" anchorCtr="0">
              <a:noAutofit/>
            </a:bodyPr>
            <a:lstStyle/>
            <a:p>
              <a:pPr marL="0" marR="0" lvl="0" indent="0" algn="ctr" rtl="0">
                <a:lnSpc>
                  <a:spcPct val="90000"/>
                </a:lnSpc>
                <a:spcBef>
                  <a:spcPts val="0"/>
                </a:spcBef>
                <a:spcAft>
                  <a:spcPts val="0"/>
                </a:spcAft>
                <a:buSzPct val="25000"/>
                <a:buNone/>
              </a:pPr>
              <a:r>
                <a:rPr lang="en-US" sz="3100">
                  <a:solidFill>
                    <a:schemeClr val="lt1"/>
                  </a:solidFill>
                  <a:latin typeface="Calibri"/>
                  <a:ea typeface="Calibri"/>
                  <a:cs typeface="Calibri"/>
                  <a:sym typeface="Calibri"/>
                </a:rPr>
                <a:t>Sort and clean up</a:t>
              </a:r>
            </a:p>
          </p:txBody>
        </p:sp>
        <p:sp>
          <p:nvSpPr>
            <p:cNvPr id="260" name="Shape 260"/>
            <p:cNvSpPr/>
            <p:nvPr/>
          </p:nvSpPr>
          <p:spPr>
            <a:xfrm>
              <a:off x="3749317" y="3529676"/>
              <a:ext cx="696762" cy="91439"/>
            </a:xfrm>
            <a:custGeom>
              <a:avLst/>
              <a:gdLst/>
              <a:ahLst/>
              <a:cxnLst/>
              <a:rect l="0" t="0" r="0" b="0"/>
              <a:pathLst>
                <a:path w="120000" h="120000" extrusionOk="0">
                  <a:moveTo>
                    <a:pt x="0" y="60000"/>
                  </a:moveTo>
                  <a:lnTo>
                    <a:pt x="120000" y="60000"/>
                  </a:lnTo>
                </a:path>
              </a:pathLst>
            </a:custGeom>
            <a:noFill/>
            <a:ln w="9525" cap="flat" cmpd="sng">
              <a:solidFill>
                <a:srgbClr val="99B958"/>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261" name="Shape 261"/>
            <p:cNvSpPr txBox="1"/>
            <p:nvPr/>
          </p:nvSpPr>
          <p:spPr>
            <a:xfrm>
              <a:off x="4079514" y="3571760"/>
              <a:ext cx="36367" cy="727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262" name="Shape 262"/>
            <p:cNvSpPr/>
            <p:nvPr/>
          </p:nvSpPr>
          <p:spPr>
            <a:xfrm>
              <a:off x="588668" y="2626663"/>
              <a:ext cx="3162448" cy="1897469"/>
            </a:xfrm>
            <a:prstGeom prst="rect">
              <a:avLst/>
            </a:prstGeom>
            <a:solidFill>
              <a:srgbClr val="BBB054"/>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3" name="Shape 263"/>
            <p:cNvSpPr txBox="1"/>
            <p:nvPr/>
          </p:nvSpPr>
          <p:spPr>
            <a:xfrm>
              <a:off x="588668" y="2626663"/>
              <a:ext cx="3162448" cy="1897469"/>
            </a:xfrm>
            <a:prstGeom prst="rect">
              <a:avLst/>
            </a:prstGeom>
            <a:noFill/>
            <a:ln>
              <a:noFill/>
            </a:ln>
          </p:spPr>
          <p:txBody>
            <a:bodyPr lIns="220450" tIns="220450" rIns="220450" bIns="220450" anchor="ctr" anchorCtr="0">
              <a:noAutofit/>
            </a:bodyPr>
            <a:lstStyle/>
            <a:p>
              <a:pPr marL="0" marR="0" lvl="0" indent="0" algn="ctr" rtl="0">
                <a:lnSpc>
                  <a:spcPct val="90000"/>
                </a:lnSpc>
                <a:spcBef>
                  <a:spcPts val="0"/>
                </a:spcBef>
                <a:spcAft>
                  <a:spcPts val="0"/>
                </a:spcAft>
                <a:buSzPct val="25000"/>
                <a:buNone/>
              </a:pPr>
              <a:r>
                <a:rPr lang="en-US" sz="3100">
                  <a:solidFill>
                    <a:schemeClr val="lt1"/>
                  </a:solidFill>
                  <a:latin typeface="Calibri"/>
                  <a:ea typeface="Calibri"/>
                  <a:cs typeface="Calibri"/>
                  <a:sym typeface="Calibri"/>
                </a:rPr>
                <a:t>Add LOD URIs for data values</a:t>
              </a:r>
            </a:p>
          </p:txBody>
        </p:sp>
        <p:sp>
          <p:nvSpPr>
            <p:cNvPr id="264" name="Shape 264"/>
            <p:cNvSpPr/>
            <p:nvPr/>
          </p:nvSpPr>
          <p:spPr>
            <a:xfrm>
              <a:off x="4478480" y="2626663"/>
              <a:ext cx="3162448" cy="1897469"/>
            </a:xfrm>
            <a:prstGeom prst="rect">
              <a:avLst/>
            </a:prstGeom>
            <a:solidFill>
              <a:srgbClr val="99B958"/>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5" name="Shape 265"/>
            <p:cNvSpPr txBox="1"/>
            <p:nvPr/>
          </p:nvSpPr>
          <p:spPr>
            <a:xfrm>
              <a:off x="4478480" y="2626663"/>
              <a:ext cx="3162448" cy="1897469"/>
            </a:xfrm>
            <a:prstGeom prst="rect">
              <a:avLst/>
            </a:prstGeom>
            <a:noFill/>
            <a:ln>
              <a:noFill/>
            </a:ln>
          </p:spPr>
          <p:txBody>
            <a:bodyPr lIns="220450" tIns="220450" rIns="220450" bIns="220450" anchor="ctr" anchorCtr="0">
              <a:noAutofit/>
            </a:bodyPr>
            <a:lstStyle/>
            <a:p>
              <a:pPr marL="0" marR="0" lvl="0" indent="0" algn="ctr" rtl="0">
                <a:lnSpc>
                  <a:spcPct val="90000"/>
                </a:lnSpc>
                <a:spcBef>
                  <a:spcPts val="0"/>
                </a:spcBef>
                <a:spcAft>
                  <a:spcPts val="0"/>
                </a:spcAft>
                <a:buSzPct val="25000"/>
                <a:buNone/>
              </a:pPr>
              <a:r>
                <a:rPr lang="en-US" sz="3100">
                  <a:solidFill>
                    <a:schemeClr val="lt1"/>
                  </a:solidFill>
                  <a:latin typeface="Calibri"/>
                  <a:ea typeface="Calibri"/>
                  <a:cs typeface="Calibri"/>
                  <a:sym typeface="Calibri"/>
                </a:rPr>
                <a:t>Publish our own LOD URIs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Shape 271"/>
          <p:cNvPicPr preferRelativeResize="0"/>
          <p:nvPr/>
        </p:nvPicPr>
        <p:blipFill rotWithShape="1">
          <a:blip r:embed="rId3">
            <a:alphaModFix/>
          </a:blip>
          <a:srcRect/>
          <a:stretch/>
        </p:blipFill>
        <p:spPr>
          <a:xfrm>
            <a:off x="0" y="857250"/>
            <a:ext cx="9144000" cy="514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Predicates</a:t>
            </a:r>
          </a:p>
        </p:txBody>
      </p:sp>
      <p:sp>
        <p:nvSpPr>
          <p:cNvPr id="277" name="Shape 277"/>
          <p:cNvSpPr txBox="1">
            <a:spLocks noGrp="1"/>
          </p:cNvSpPr>
          <p:nvPr>
            <p:ph type="body" idx="1"/>
          </p:nvPr>
        </p:nvSpPr>
        <p:spPr>
          <a:xfrm>
            <a:off x="457200" y="1600200"/>
            <a:ext cx="3163823"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Predicates = field names</a:t>
            </a:r>
          </a:p>
          <a:p>
            <a:pPr marL="0" marR="0" lvl="0" indent="0" algn="l" rtl="0">
              <a:lnSpc>
                <a:spcPct val="90000"/>
              </a:lnSpc>
              <a:spcBef>
                <a:spcPts val="518"/>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Greatly reduced the number of fields</a:t>
            </a:r>
          </a:p>
          <a:p>
            <a:pPr marL="0" marR="0" lvl="0" indent="0" algn="l" rtl="0">
              <a:lnSpc>
                <a:spcPct val="90000"/>
              </a:lnSpc>
              <a:spcBef>
                <a:spcPts val="518"/>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What data fields are controllable (decided in crosswalking step)</a:t>
            </a:r>
          </a:p>
          <a:p>
            <a:pPr marL="342900" marR="0" lvl="0" indent="-342900" algn="l" rtl="0">
              <a:lnSpc>
                <a:spcPct val="90000"/>
              </a:lnSpc>
              <a:spcBef>
                <a:spcPts val="518"/>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pic>
        <p:nvPicPr>
          <p:cNvPr id="278" name="Shape 278"/>
          <p:cNvPicPr preferRelativeResize="0"/>
          <p:nvPr/>
        </p:nvPicPr>
        <p:blipFill rotWithShape="1">
          <a:blip r:embed="rId3">
            <a:alphaModFix/>
          </a:blip>
          <a:srcRect/>
          <a:stretch/>
        </p:blipFill>
        <p:spPr>
          <a:xfrm>
            <a:off x="3621023" y="1756064"/>
            <a:ext cx="5305566" cy="36150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74637"/>
            <a:ext cx="8229600" cy="51450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Dates</a:t>
            </a:r>
          </a:p>
        </p:txBody>
      </p:sp>
      <p:grpSp>
        <p:nvGrpSpPr>
          <p:cNvPr id="285" name="Shape 285"/>
          <p:cNvGrpSpPr/>
          <p:nvPr/>
        </p:nvGrpSpPr>
        <p:grpSpPr>
          <a:xfrm>
            <a:off x="356991" y="1088282"/>
            <a:ext cx="4038599" cy="5327461"/>
            <a:chOff x="0" y="123778"/>
            <a:chExt cx="4038599" cy="5327461"/>
          </a:xfrm>
        </p:grpSpPr>
        <p:sp>
          <p:nvSpPr>
            <p:cNvPr id="286" name="Shape 286"/>
            <p:cNvSpPr/>
            <p:nvPr/>
          </p:nvSpPr>
          <p:spPr>
            <a:xfrm>
              <a:off x="0" y="374697"/>
              <a:ext cx="4038599" cy="1285200"/>
            </a:xfrm>
            <a:prstGeom prst="rect">
              <a:avLst/>
            </a:prstGeom>
            <a:solidFill>
              <a:schemeClr val="lt1">
                <a:alpha val="89803"/>
              </a:schemeClr>
            </a:solidFill>
            <a:ln w="25400" cap="flat" cmpd="sng">
              <a:solidFill>
                <a:srgbClr val="BF504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txBox="1"/>
            <p:nvPr/>
          </p:nvSpPr>
          <p:spPr>
            <a:xfrm>
              <a:off x="0" y="374697"/>
              <a:ext cx="4038599" cy="1285200"/>
            </a:xfrm>
            <a:prstGeom prst="rect">
              <a:avLst/>
            </a:prstGeom>
            <a:noFill/>
            <a:ln>
              <a:noFill/>
            </a:ln>
          </p:spPr>
          <p:txBody>
            <a:bodyPr lIns="313425" tIns="354075" rIns="313425" bIns="120900" anchor="t"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US" sz="1700" b="0" i="0" u="none" strike="noStrike" cap="none">
                  <a:solidFill>
                    <a:schemeClr val="dk1"/>
                  </a:solidFill>
                  <a:latin typeface="Calibri"/>
                  <a:ea typeface="Calibri"/>
                  <a:cs typeface="Calibri"/>
                  <a:sym typeface="Calibri"/>
                </a:rPr>
                <a:t>Date</a:t>
              </a:r>
            </a:p>
            <a:p>
              <a:pPr marL="171450" marR="0" lvl="1" indent="-171450" algn="l" rtl="0">
                <a:lnSpc>
                  <a:spcPct val="90000"/>
                </a:lnSpc>
                <a:spcBef>
                  <a:spcPts val="255"/>
                </a:spcBef>
                <a:spcAft>
                  <a:spcPts val="0"/>
                </a:spcAft>
                <a:buClr>
                  <a:schemeClr val="dk1"/>
                </a:buClr>
                <a:buSzPct val="100000"/>
                <a:buFont typeface="Calibri"/>
                <a:buChar char="•"/>
              </a:pPr>
              <a:r>
                <a:rPr lang="en-US" sz="1700" b="0" i="0" u="none" strike="noStrike" cap="none">
                  <a:solidFill>
                    <a:schemeClr val="dk1"/>
                  </a:solidFill>
                  <a:latin typeface="Calibri"/>
                  <a:ea typeface="Calibri"/>
                  <a:cs typeface="Calibri"/>
                  <a:sym typeface="Calibri"/>
                </a:rPr>
                <a:t>Date in Photo</a:t>
              </a:r>
            </a:p>
            <a:p>
              <a:pPr marL="171450" marR="0" lvl="1" indent="-171450" algn="l" rtl="0">
                <a:lnSpc>
                  <a:spcPct val="90000"/>
                </a:lnSpc>
                <a:spcBef>
                  <a:spcPts val="255"/>
                </a:spcBef>
                <a:spcAft>
                  <a:spcPts val="0"/>
                </a:spcAft>
                <a:buClr>
                  <a:schemeClr val="dk1"/>
                </a:buClr>
                <a:buSzPct val="100000"/>
                <a:buFont typeface="Calibri"/>
                <a:buChar char="•"/>
              </a:pPr>
              <a:r>
                <a:rPr lang="en-US" sz="1700" b="0" i="0" u="none" strike="noStrike" cap="none">
                  <a:solidFill>
                    <a:schemeClr val="dk1"/>
                  </a:solidFill>
                  <a:latin typeface="Calibri"/>
                  <a:ea typeface="Calibri"/>
                  <a:cs typeface="Calibri"/>
                  <a:sym typeface="Calibri"/>
                </a:rPr>
                <a:t>Artwork Creation Date</a:t>
              </a:r>
            </a:p>
          </p:txBody>
        </p:sp>
        <p:sp>
          <p:nvSpPr>
            <p:cNvPr id="288" name="Shape 288"/>
            <p:cNvSpPr/>
            <p:nvPr/>
          </p:nvSpPr>
          <p:spPr>
            <a:xfrm>
              <a:off x="201930" y="123778"/>
              <a:ext cx="2827020" cy="501840"/>
            </a:xfrm>
            <a:prstGeom prst="roundRect">
              <a:avLst>
                <a:gd name="adj" fmla="val 16667"/>
              </a:avLst>
            </a:prstGeom>
            <a:solidFill>
              <a:srgbClr val="BF504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txBox="1"/>
            <p:nvPr/>
          </p:nvSpPr>
          <p:spPr>
            <a:xfrm>
              <a:off x="226428" y="148276"/>
              <a:ext cx="2778023" cy="452844"/>
            </a:xfrm>
            <a:prstGeom prst="rect">
              <a:avLst/>
            </a:prstGeom>
            <a:noFill/>
            <a:ln>
              <a:noFill/>
            </a:ln>
          </p:spPr>
          <p:txBody>
            <a:bodyPr lIns="106850" tIns="0" rIns="106850" bIns="0" anchor="ctr" anchorCtr="0">
              <a:noAutofit/>
            </a:bodyPr>
            <a:lstStyle/>
            <a:p>
              <a:pPr marL="0" marR="0" lvl="0" indent="0" algn="l" rtl="0">
                <a:lnSpc>
                  <a:spcPct val="90000"/>
                </a:lnSpc>
                <a:spcBef>
                  <a:spcPts val="0"/>
                </a:spcBef>
                <a:spcAft>
                  <a:spcPts val="0"/>
                </a:spcAft>
                <a:buSzPct val="25000"/>
                <a:buNone/>
              </a:pPr>
              <a:r>
                <a:rPr lang="en-US" sz="1700">
                  <a:solidFill>
                    <a:schemeClr val="lt1"/>
                  </a:solidFill>
                  <a:latin typeface="Calibri"/>
                  <a:ea typeface="Calibri"/>
                  <a:cs typeface="Calibri"/>
                  <a:sym typeface="Calibri"/>
                </a:rPr>
                <a:t>date</a:t>
              </a:r>
            </a:p>
          </p:txBody>
        </p:sp>
        <p:sp>
          <p:nvSpPr>
            <p:cNvPr id="290" name="Shape 290"/>
            <p:cNvSpPr/>
            <p:nvPr/>
          </p:nvSpPr>
          <p:spPr>
            <a:xfrm>
              <a:off x="0" y="2002617"/>
              <a:ext cx="4038599" cy="1552950"/>
            </a:xfrm>
            <a:prstGeom prst="rect">
              <a:avLst/>
            </a:prstGeom>
            <a:solidFill>
              <a:schemeClr val="lt1">
                <a:alpha val="89803"/>
              </a:schemeClr>
            </a:solidFill>
            <a:ln w="25400" cap="flat" cmpd="sng">
              <a:solidFill>
                <a:srgbClr val="BB995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txBox="1"/>
            <p:nvPr/>
          </p:nvSpPr>
          <p:spPr>
            <a:xfrm>
              <a:off x="0" y="2002617"/>
              <a:ext cx="4038599" cy="1552950"/>
            </a:xfrm>
            <a:prstGeom prst="rect">
              <a:avLst/>
            </a:prstGeom>
            <a:noFill/>
            <a:ln>
              <a:noFill/>
            </a:ln>
          </p:spPr>
          <p:txBody>
            <a:bodyPr lIns="313425" tIns="354075" rIns="313425" bIns="120900" anchor="t"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US" sz="1700" b="0" i="0" u="none" strike="noStrike" cap="none">
                  <a:solidFill>
                    <a:schemeClr val="dk1"/>
                  </a:solidFill>
                  <a:latin typeface="Calibri"/>
                  <a:ea typeface="Calibri"/>
                  <a:cs typeface="Calibri"/>
                  <a:sym typeface="Calibri"/>
                </a:rPr>
                <a:t>Capture Date</a:t>
              </a:r>
            </a:p>
            <a:p>
              <a:pPr marL="171450" marR="0" lvl="1" indent="-171450" algn="l" rtl="0">
                <a:lnSpc>
                  <a:spcPct val="90000"/>
                </a:lnSpc>
                <a:spcBef>
                  <a:spcPts val="255"/>
                </a:spcBef>
                <a:spcAft>
                  <a:spcPts val="0"/>
                </a:spcAft>
                <a:buClr>
                  <a:schemeClr val="dk1"/>
                </a:buClr>
                <a:buSzPct val="100000"/>
                <a:buFont typeface="Calibri"/>
                <a:buChar char="•"/>
              </a:pPr>
              <a:r>
                <a:rPr lang="en-US" sz="1700" b="0" i="0" u="none" strike="noStrike" cap="none">
                  <a:solidFill>
                    <a:schemeClr val="dk1"/>
                  </a:solidFill>
                  <a:latin typeface="Calibri"/>
                  <a:ea typeface="Calibri"/>
                  <a:cs typeface="Calibri"/>
                  <a:sym typeface="Calibri"/>
                </a:rPr>
                <a:t>Digital Capture Date</a:t>
              </a:r>
            </a:p>
            <a:p>
              <a:pPr marL="171450" marR="0" lvl="1" indent="-171450" algn="l" rtl="0">
                <a:lnSpc>
                  <a:spcPct val="90000"/>
                </a:lnSpc>
                <a:spcBef>
                  <a:spcPts val="255"/>
                </a:spcBef>
                <a:spcAft>
                  <a:spcPts val="0"/>
                </a:spcAft>
                <a:buClr>
                  <a:schemeClr val="dk1"/>
                </a:buClr>
                <a:buSzPct val="100000"/>
                <a:buFont typeface="Calibri"/>
                <a:buChar char="•"/>
              </a:pPr>
              <a:r>
                <a:rPr lang="en-US" sz="1700" b="0" i="0" u="none" strike="noStrike" cap="none">
                  <a:solidFill>
                    <a:schemeClr val="dk1"/>
                  </a:solidFill>
                  <a:latin typeface="Calibri"/>
                  <a:ea typeface="Calibri"/>
                  <a:cs typeface="Calibri"/>
                  <a:sym typeface="Calibri"/>
                </a:rPr>
                <a:t>Date Digital</a:t>
              </a:r>
            </a:p>
            <a:p>
              <a:pPr marL="171450" marR="0" lvl="1" indent="-171450" algn="l" rtl="0">
                <a:lnSpc>
                  <a:spcPct val="90000"/>
                </a:lnSpc>
                <a:spcBef>
                  <a:spcPts val="255"/>
                </a:spcBef>
                <a:spcAft>
                  <a:spcPts val="0"/>
                </a:spcAft>
                <a:buClr>
                  <a:schemeClr val="dk1"/>
                </a:buClr>
                <a:buSzPct val="100000"/>
                <a:buFont typeface="Calibri"/>
                <a:buChar char="•"/>
              </a:pPr>
              <a:r>
                <a:rPr lang="en-US" sz="1700" b="0" i="0" u="none" strike="noStrike" cap="none">
                  <a:solidFill>
                    <a:schemeClr val="dk1"/>
                  </a:solidFill>
                  <a:latin typeface="Calibri"/>
                  <a:ea typeface="Calibri"/>
                  <a:cs typeface="Calibri"/>
                  <a:sym typeface="Calibri"/>
                </a:rPr>
                <a:t>Date of Digitization</a:t>
              </a:r>
            </a:p>
          </p:txBody>
        </p:sp>
        <p:sp>
          <p:nvSpPr>
            <p:cNvPr id="292" name="Shape 292"/>
            <p:cNvSpPr/>
            <p:nvPr/>
          </p:nvSpPr>
          <p:spPr>
            <a:xfrm>
              <a:off x="201930" y="1751698"/>
              <a:ext cx="2827020" cy="501840"/>
            </a:xfrm>
            <a:prstGeom prst="roundRect">
              <a:avLst>
                <a:gd name="adj" fmla="val 16667"/>
              </a:avLst>
            </a:prstGeom>
            <a:solidFill>
              <a:srgbClr val="BB9952"/>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3" name="Shape 293"/>
            <p:cNvSpPr txBox="1"/>
            <p:nvPr/>
          </p:nvSpPr>
          <p:spPr>
            <a:xfrm>
              <a:off x="226428" y="1776196"/>
              <a:ext cx="2778023" cy="452844"/>
            </a:xfrm>
            <a:prstGeom prst="rect">
              <a:avLst/>
            </a:prstGeom>
            <a:noFill/>
            <a:ln>
              <a:noFill/>
            </a:ln>
          </p:spPr>
          <p:txBody>
            <a:bodyPr lIns="106850" tIns="0" rIns="106850" bIns="0" anchor="ctr" anchorCtr="0">
              <a:noAutofit/>
            </a:bodyPr>
            <a:lstStyle/>
            <a:p>
              <a:pPr marL="0" marR="0" lvl="0" indent="0" algn="l" rtl="0">
                <a:lnSpc>
                  <a:spcPct val="90000"/>
                </a:lnSpc>
                <a:spcBef>
                  <a:spcPts val="0"/>
                </a:spcBef>
                <a:spcAft>
                  <a:spcPts val="0"/>
                </a:spcAft>
                <a:buSzPct val="25000"/>
                <a:buNone/>
              </a:pPr>
              <a:r>
                <a:rPr lang="en-US" sz="1700">
                  <a:solidFill>
                    <a:schemeClr val="lt1"/>
                  </a:solidFill>
                  <a:latin typeface="Calibri"/>
                  <a:ea typeface="Calibri"/>
                  <a:cs typeface="Calibri"/>
                  <a:sym typeface="Calibri"/>
                </a:rPr>
                <a:t>dateDigitized</a:t>
              </a:r>
            </a:p>
          </p:txBody>
        </p:sp>
        <p:sp>
          <p:nvSpPr>
            <p:cNvPr id="294" name="Shape 294"/>
            <p:cNvSpPr/>
            <p:nvPr/>
          </p:nvSpPr>
          <p:spPr>
            <a:xfrm>
              <a:off x="0" y="3898289"/>
              <a:ext cx="4038599" cy="1552950"/>
            </a:xfrm>
            <a:prstGeom prst="rect">
              <a:avLst/>
            </a:prstGeom>
            <a:solidFill>
              <a:schemeClr val="lt1">
                <a:alpha val="89803"/>
              </a:schemeClr>
            </a:solidFill>
            <a:ln w="25400" cap="flat" cmpd="sng">
              <a:solidFill>
                <a:srgbClr val="99B95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5" name="Shape 295"/>
            <p:cNvSpPr txBox="1"/>
            <p:nvPr/>
          </p:nvSpPr>
          <p:spPr>
            <a:xfrm>
              <a:off x="0" y="3898289"/>
              <a:ext cx="4038599" cy="1552950"/>
            </a:xfrm>
            <a:prstGeom prst="rect">
              <a:avLst/>
            </a:prstGeom>
            <a:noFill/>
            <a:ln>
              <a:noFill/>
            </a:ln>
          </p:spPr>
          <p:txBody>
            <a:bodyPr lIns="313425" tIns="354075" rIns="313425" bIns="120900" anchor="t"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US" sz="1700" b="0" i="0" u="none" strike="noStrike" cap="none">
                  <a:solidFill>
                    <a:schemeClr val="dk1"/>
                  </a:solidFill>
                  <a:latin typeface="Calibri"/>
                  <a:ea typeface="Calibri"/>
                  <a:cs typeface="Calibri"/>
                  <a:sym typeface="Calibri"/>
                </a:rPr>
                <a:t>Date Photographed</a:t>
              </a:r>
            </a:p>
            <a:p>
              <a:pPr marL="171450" marR="0" lvl="1" indent="-171450" algn="l" rtl="0">
                <a:lnSpc>
                  <a:spcPct val="90000"/>
                </a:lnSpc>
                <a:spcBef>
                  <a:spcPts val="255"/>
                </a:spcBef>
                <a:spcAft>
                  <a:spcPts val="0"/>
                </a:spcAft>
                <a:buClr>
                  <a:schemeClr val="dk1"/>
                </a:buClr>
                <a:buSzPct val="100000"/>
                <a:buFont typeface="Calibri"/>
                <a:buChar char="•"/>
              </a:pPr>
              <a:r>
                <a:rPr lang="en-US" sz="1700" b="0" i="0" u="none" strike="noStrike" cap="none">
                  <a:solidFill>
                    <a:schemeClr val="dk1"/>
                  </a:solidFill>
                  <a:latin typeface="Calibri"/>
                  <a:ea typeface="Calibri"/>
                  <a:cs typeface="Calibri"/>
                  <a:sym typeface="Calibri"/>
                </a:rPr>
                <a:t>Photo Date</a:t>
              </a:r>
            </a:p>
            <a:p>
              <a:pPr marL="171450" marR="0" lvl="1" indent="-171450" algn="l" rtl="0">
                <a:lnSpc>
                  <a:spcPct val="90000"/>
                </a:lnSpc>
                <a:spcBef>
                  <a:spcPts val="255"/>
                </a:spcBef>
                <a:spcAft>
                  <a:spcPts val="0"/>
                </a:spcAft>
                <a:buClr>
                  <a:schemeClr val="dk1"/>
                </a:buClr>
                <a:buSzPct val="100000"/>
                <a:buFont typeface="Calibri"/>
                <a:buChar char="•"/>
              </a:pPr>
              <a:r>
                <a:rPr lang="en-US" sz="1700" b="0" i="0" u="none" strike="noStrike" cap="none">
                  <a:solidFill>
                    <a:schemeClr val="dk1"/>
                  </a:solidFill>
                  <a:latin typeface="Calibri"/>
                  <a:ea typeface="Calibri"/>
                  <a:cs typeface="Calibri"/>
                  <a:sym typeface="Calibri"/>
                </a:rPr>
                <a:t>Date of Photo</a:t>
              </a:r>
            </a:p>
            <a:p>
              <a:pPr marL="171450" marR="0" lvl="1" indent="-171450" algn="l" rtl="0">
                <a:lnSpc>
                  <a:spcPct val="90000"/>
                </a:lnSpc>
                <a:spcBef>
                  <a:spcPts val="255"/>
                </a:spcBef>
                <a:spcAft>
                  <a:spcPts val="0"/>
                </a:spcAft>
                <a:buClr>
                  <a:schemeClr val="dk1"/>
                </a:buClr>
                <a:buSzPct val="100000"/>
                <a:buFont typeface="Calibri"/>
                <a:buChar char="•"/>
              </a:pPr>
              <a:r>
                <a:rPr lang="en-US" sz="1700" b="0" i="0" u="none" strike="noStrike" cap="none">
                  <a:solidFill>
                    <a:schemeClr val="dk1"/>
                  </a:solidFill>
                  <a:latin typeface="Calibri"/>
                  <a:ea typeface="Calibri"/>
                  <a:cs typeface="Calibri"/>
                  <a:sym typeface="Calibri"/>
                </a:rPr>
                <a:t>Photograph Date</a:t>
              </a:r>
            </a:p>
          </p:txBody>
        </p:sp>
        <p:sp>
          <p:nvSpPr>
            <p:cNvPr id="296" name="Shape 296"/>
            <p:cNvSpPr/>
            <p:nvPr/>
          </p:nvSpPr>
          <p:spPr>
            <a:xfrm>
              <a:off x="201930" y="3647369"/>
              <a:ext cx="2827020" cy="501840"/>
            </a:xfrm>
            <a:prstGeom prst="roundRect">
              <a:avLst>
                <a:gd name="adj" fmla="val 16667"/>
              </a:avLst>
            </a:prstGeom>
            <a:solidFill>
              <a:srgbClr val="99B958"/>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7" name="Shape 297"/>
            <p:cNvSpPr txBox="1"/>
            <p:nvPr/>
          </p:nvSpPr>
          <p:spPr>
            <a:xfrm>
              <a:off x="226428" y="3671867"/>
              <a:ext cx="2778023" cy="452844"/>
            </a:xfrm>
            <a:prstGeom prst="rect">
              <a:avLst/>
            </a:prstGeom>
            <a:noFill/>
            <a:ln>
              <a:noFill/>
            </a:ln>
          </p:spPr>
          <p:txBody>
            <a:bodyPr lIns="106850" tIns="0" rIns="106850" bIns="0" anchor="ctr" anchorCtr="0">
              <a:noAutofit/>
            </a:bodyPr>
            <a:lstStyle/>
            <a:p>
              <a:pPr marL="0" marR="0" lvl="0" indent="0" algn="l" rtl="0">
                <a:lnSpc>
                  <a:spcPct val="90000"/>
                </a:lnSpc>
                <a:spcBef>
                  <a:spcPts val="0"/>
                </a:spcBef>
                <a:spcAft>
                  <a:spcPts val="0"/>
                </a:spcAft>
                <a:buSzPct val="25000"/>
                <a:buNone/>
              </a:pPr>
              <a:r>
                <a:rPr lang="en-US" sz="1700">
                  <a:solidFill>
                    <a:schemeClr val="lt1"/>
                  </a:solidFill>
                  <a:latin typeface="Calibri"/>
                  <a:ea typeface="Calibri"/>
                  <a:cs typeface="Calibri"/>
                  <a:sym typeface="Calibri"/>
                </a:rPr>
                <a:t>cco/viewDate</a:t>
              </a:r>
            </a:p>
          </p:txBody>
        </p:sp>
      </p:grpSp>
      <p:grpSp>
        <p:nvGrpSpPr>
          <p:cNvPr id="298" name="Shape 298"/>
          <p:cNvGrpSpPr/>
          <p:nvPr/>
        </p:nvGrpSpPr>
        <p:grpSpPr>
          <a:xfrm>
            <a:off x="4635501" y="1093309"/>
            <a:ext cx="4195482" cy="5007335"/>
            <a:chOff x="0" y="521047"/>
            <a:chExt cx="4195482" cy="5007335"/>
          </a:xfrm>
        </p:grpSpPr>
        <p:sp>
          <p:nvSpPr>
            <p:cNvPr id="299" name="Shape 299"/>
            <p:cNvSpPr/>
            <p:nvPr/>
          </p:nvSpPr>
          <p:spPr>
            <a:xfrm>
              <a:off x="0" y="759814"/>
              <a:ext cx="4195482" cy="1180649"/>
            </a:xfrm>
            <a:prstGeom prst="rect">
              <a:avLst/>
            </a:prstGeom>
            <a:solidFill>
              <a:schemeClr val="lt1">
                <a:alpha val="89803"/>
              </a:schemeClr>
            </a:solidFill>
            <a:ln w="25400" cap="flat" cmpd="sng">
              <a:solidFill>
                <a:srgbClr val="BF504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0" name="Shape 300"/>
            <p:cNvSpPr txBox="1"/>
            <p:nvPr/>
          </p:nvSpPr>
          <p:spPr>
            <a:xfrm>
              <a:off x="0" y="759814"/>
              <a:ext cx="4195482" cy="1180649"/>
            </a:xfrm>
            <a:prstGeom prst="rect">
              <a:avLst/>
            </a:prstGeom>
            <a:noFill/>
            <a:ln>
              <a:noFill/>
            </a:ln>
          </p:spPr>
          <p:txBody>
            <a:bodyPr lIns="325600" tIns="291575" rIns="325600" bIns="99550" anchor="t" anchorCtr="0">
              <a:noAutofit/>
            </a:bodyPr>
            <a:lstStyle/>
            <a:p>
              <a:pPr marL="114300" marR="0" lvl="1" indent="-114300" algn="l" rtl="0">
                <a:lnSpc>
                  <a:spcPct val="90000"/>
                </a:lnSpc>
                <a:spcBef>
                  <a:spcPts val="0"/>
                </a:spcBef>
                <a:spcAft>
                  <a:spcPts val="0"/>
                </a:spcAft>
                <a:buClr>
                  <a:schemeClr val="dk1"/>
                </a:buClr>
                <a:buFont typeface="Calibri"/>
                <a:buNone/>
              </a:pPr>
              <a:endParaRPr sz="14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21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Award Date(s)</a:t>
              </a:r>
            </a:p>
          </p:txBody>
        </p:sp>
        <p:sp>
          <p:nvSpPr>
            <p:cNvPr id="301" name="Shape 301"/>
            <p:cNvSpPr/>
            <p:nvPr/>
          </p:nvSpPr>
          <p:spPr>
            <a:xfrm>
              <a:off x="209773" y="521047"/>
              <a:ext cx="2936837" cy="552976"/>
            </a:xfrm>
            <a:prstGeom prst="roundRect">
              <a:avLst>
                <a:gd name="adj" fmla="val 16667"/>
              </a:avLst>
            </a:prstGeom>
            <a:solidFill>
              <a:srgbClr val="BF504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2" name="Shape 302"/>
            <p:cNvSpPr txBox="1"/>
            <p:nvPr/>
          </p:nvSpPr>
          <p:spPr>
            <a:xfrm>
              <a:off x="236767" y="548041"/>
              <a:ext cx="2882848" cy="498988"/>
            </a:xfrm>
            <a:prstGeom prst="rect">
              <a:avLst/>
            </a:prstGeom>
            <a:noFill/>
            <a:ln>
              <a:noFill/>
            </a:ln>
          </p:spPr>
          <p:txBody>
            <a:bodyPr lIns="111000" tIns="0" rIns="111000" bIns="0" anchor="ctr" anchorCtr="0">
              <a:noAutofit/>
            </a:bodyPr>
            <a:lstStyle/>
            <a:p>
              <a:pPr marL="0" marR="0" lvl="0" indent="0" algn="l" rtl="0">
                <a:lnSpc>
                  <a:spcPct val="90000"/>
                </a:lnSpc>
                <a:spcBef>
                  <a:spcPts val="0"/>
                </a:spcBef>
                <a:spcAft>
                  <a:spcPts val="0"/>
                </a:spcAft>
                <a:buSzPct val="25000"/>
                <a:buNone/>
              </a:pPr>
              <a:r>
                <a:rPr lang="en-US" sz="1400">
                  <a:solidFill>
                    <a:schemeClr val="lt1"/>
                  </a:solidFill>
                  <a:latin typeface="Calibri"/>
                  <a:ea typeface="Calibri"/>
                  <a:cs typeface="Calibri"/>
                  <a:sym typeface="Calibri"/>
                </a:rPr>
                <a:t>awardDate</a:t>
              </a:r>
            </a:p>
          </p:txBody>
        </p:sp>
        <p:sp>
          <p:nvSpPr>
            <p:cNvPr id="303" name="Shape 303"/>
            <p:cNvSpPr/>
            <p:nvPr/>
          </p:nvSpPr>
          <p:spPr>
            <a:xfrm>
              <a:off x="0" y="2248766"/>
              <a:ext cx="4195482" cy="1129788"/>
            </a:xfrm>
            <a:prstGeom prst="rect">
              <a:avLst/>
            </a:prstGeom>
            <a:solidFill>
              <a:schemeClr val="lt1">
                <a:alpha val="89803"/>
              </a:schemeClr>
            </a:solidFill>
            <a:ln w="25400" cap="flat" cmpd="sng">
              <a:solidFill>
                <a:srgbClr val="BC825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4" name="Shape 304"/>
            <p:cNvSpPr txBox="1"/>
            <p:nvPr/>
          </p:nvSpPr>
          <p:spPr>
            <a:xfrm>
              <a:off x="0" y="2248766"/>
              <a:ext cx="4195482" cy="1129788"/>
            </a:xfrm>
            <a:prstGeom prst="rect">
              <a:avLst/>
            </a:prstGeom>
            <a:noFill/>
            <a:ln>
              <a:noFill/>
            </a:ln>
          </p:spPr>
          <p:txBody>
            <a:bodyPr lIns="325600" tIns="291575" rIns="325600" bIns="99550" anchor="t" anchorCtr="0">
              <a:noAutofit/>
            </a:bodyPr>
            <a:lstStyle/>
            <a:p>
              <a:pPr marL="114300" marR="0" lvl="1" indent="-114300" algn="l" rtl="0">
                <a:lnSpc>
                  <a:spcPct val="90000"/>
                </a:lnSpc>
                <a:spcBef>
                  <a:spcPts val="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Date Published</a:t>
              </a:r>
            </a:p>
            <a:p>
              <a:pPr marL="114300" marR="0" lvl="1" indent="-114300" algn="l" rtl="0">
                <a:lnSpc>
                  <a:spcPct val="90000"/>
                </a:lnSpc>
                <a:spcBef>
                  <a:spcPts val="21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Installation Date</a:t>
              </a:r>
            </a:p>
          </p:txBody>
        </p:sp>
        <p:sp>
          <p:nvSpPr>
            <p:cNvPr id="305" name="Shape 305"/>
            <p:cNvSpPr/>
            <p:nvPr/>
          </p:nvSpPr>
          <p:spPr>
            <a:xfrm>
              <a:off x="209773" y="2016064"/>
              <a:ext cx="2936837" cy="439341"/>
            </a:xfrm>
            <a:prstGeom prst="roundRect">
              <a:avLst>
                <a:gd name="adj" fmla="val 16667"/>
              </a:avLst>
            </a:prstGeom>
            <a:solidFill>
              <a:srgbClr val="BC82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6" name="Shape 306"/>
            <p:cNvSpPr txBox="1"/>
            <p:nvPr/>
          </p:nvSpPr>
          <p:spPr>
            <a:xfrm>
              <a:off x="231220" y="2037510"/>
              <a:ext cx="2893942" cy="396446"/>
            </a:xfrm>
            <a:prstGeom prst="rect">
              <a:avLst/>
            </a:prstGeom>
            <a:noFill/>
            <a:ln>
              <a:noFill/>
            </a:ln>
          </p:spPr>
          <p:txBody>
            <a:bodyPr lIns="111000" tIns="0" rIns="111000" bIns="0" anchor="ctr" anchorCtr="0">
              <a:noAutofit/>
            </a:bodyPr>
            <a:lstStyle/>
            <a:p>
              <a:pPr marL="0" marR="0" lvl="0" indent="0" algn="l" rtl="0">
                <a:lnSpc>
                  <a:spcPct val="90000"/>
                </a:lnSpc>
                <a:spcBef>
                  <a:spcPts val="0"/>
                </a:spcBef>
                <a:spcAft>
                  <a:spcPts val="0"/>
                </a:spcAft>
                <a:buSzPct val="25000"/>
                <a:buNone/>
              </a:pPr>
              <a:r>
                <a:rPr lang="en-US" sz="1400">
                  <a:solidFill>
                    <a:schemeClr val="lt1"/>
                  </a:solidFill>
                  <a:latin typeface="Calibri"/>
                  <a:ea typeface="Calibri"/>
                  <a:cs typeface="Calibri"/>
                  <a:sym typeface="Calibri"/>
                </a:rPr>
                <a:t>issued</a:t>
              </a:r>
            </a:p>
          </p:txBody>
        </p:sp>
        <p:sp>
          <p:nvSpPr>
            <p:cNvPr id="307" name="Shape 307"/>
            <p:cNvSpPr/>
            <p:nvPr/>
          </p:nvSpPr>
          <p:spPr>
            <a:xfrm>
              <a:off x="0" y="3785796"/>
              <a:ext cx="4195482" cy="864994"/>
            </a:xfrm>
            <a:prstGeom prst="rect">
              <a:avLst/>
            </a:prstGeom>
            <a:solidFill>
              <a:schemeClr val="lt1">
                <a:alpha val="89803"/>
              </a:schemeClr>
            </a:solidFill>
            <a:ln w="25400" cap="flat" cmpd="sng">
              <a:solidFill>
                <a:srgbClr val="BBB05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8" name="Shape 308"/>
            <p:cNvSpPr txBox="1"/>
            <p:nvPr/>
          </p:nvSpPr>
          <p:spPr>
            <a:xfrm>
              <a:off x="0" y="3785796"/>
              <a:ext cx="4195482" cy="864994"/>
            </a:xfrm>
            <a:prstGeom prst="rect">
              <a:avLst/>
            </a:prstGeom>
            <a:noFill/>
            <a:ln>
              <a:noFill/>
            </a:ln>
          </p:spPr>
          <p:txBody>
            <a:bodyPr lIns="325600" tIns="291575" rIns="325600" bIns="99550" anchor="t" anchorCtr="0">
              <a:noAutofit/>
            </a:bodyPr>
            <a:lstStyle/>
            <a:p>
              <a:pPr marL="114300" marR="0" lvl="1" indent="-114300" algn="l" rtl="0">
                <a:lnSpc>
                  <a:spcPct val="90000"/>
                </a:lnSpc>
                <a:spcBef>
                  <a:spcPts val="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Earliest Date and Latest Date</a:t>
              </a:r>
            </a:p>
          </p:txBody>
        </p:sp>
        <p:sp>
          <p:nvSpPr>
            <p:cNvPr id="309" name="Shape 309"/>
            <p:cNvSpPr/>
            <p:nvPr/>
          </p:nvSpPr>
          <p:spPr>
            <a:xfrm>
              <a:off x="209773" y="3454155"/>
              <a:ext cx="2936837" cy="538280"/>
            </a:xfrm>
            <a:prstGeom prst="roundRect">
              <a:avLst>
                <a:gd name="adj" fmla="val 16667"/>
              </a:avLst>
            </a:prstGeom>
            <a:solidFill>
              <a:srgbClr val="BBB054"/>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0" name="Shape 310"/>
            <p:cNvSpPr txBox="1"/>
            <p:nvPr/>
          </p:nvSpPr>
          <p:spPr>
            <a:xfrm>
              <a:off x="236051" y="3480432"/>
              <a:ext cx="2884283" cy="485726"/>
            </a:xfrm>
            <a:prstGeom prst="rect">
              <a:avLst/>
            </a:prstGeom>
            <a:noFill/>
            <a:ln>
              <a:noFill/>
            </a:ln>
          </p:spPr>
          <p:txBody>
            <a:bodyPr lIns="111000" tIns="0" rIns="111000" bIns="0" anchor="ctr" anchorCtr="0">
              <a:noAutofit/>
            </a:bodyPr>
            <a:lstStyle/>
            <a:p>
              <a:pPr marL="0" marR="0" lvl="0" indent="0" algn="l" rtl="0">
                <a:lnSpc>
                  <a:spcPct val="90000"/>
                </a:lnSpc>
                <a:spcBef>
                  <a:spcPts val="0"/>
                </a:spcBef>
                <a:spcAft>
                  <a:spcPts val="0"/>
                </a:spcAft>
                <a:buSzPct val="25000"/>
                <a:buNone/>
              </a:pPr>
              <a:r>
                <a:rPr lang="en-US" sz="1400">
                  <a:solidFill>
                    <a:schemeClr val="lt1"/>
                  </a:solidFill>
                  <a:latin typeface="Calibri"/>
                  <a:ea typeface="Calibri"/>
                  <a:cs typeface="Calibri"/>
                  <a:sym typeface="Calibri"/>
                </a:rPr>
                <a:t>vra/earliestDate and vra/latestDate</a:t>
              </a:r>
            </a:p>
          </p:txBody>
        </p:sp>
        <p:sp>
          <p:nvSpPr>
            <p:cNvPr id="311" name="Shape 311"/>
            <p:cNvSpPr/>
            <p:nvPr/>
          </p:nvSpPr>
          <p:spPr>
            <a:xfrm>
              <a:off x="0" y="4933032"/>
              <a:ext cx="4195482" cy="595349"/>
            </a:xfrm>
            <a:prstGeom prst="rect">
              <a:avLst/>
            </a:prstGeom>
            <a:solidFill>
              <a:schemeClr val="lt1">
                <a:alpha val="89803"/>
              </a:schemeClr>
            </a:solidFill>
            <a:ln w="25400" cap="flat" cmpd="sng">
              <a:solidFill>
                <a:srgbClr val="99B95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2" name="Shape 312"/>
            <p:cNvSpPr txBox="1"/>
            <p:nvPr/>
          </p:nvSpPr>
          <p:spPr>
            <a:xfrm>
              <a:off x="0" y="4933032"/>
              <a:ext cx="4195482" cy="595349"/>
            </a:xfrm>
            <a:prstGeom prst="rect">
              <a:avLst/>
            </a:prstGeom>
            <a:noFill/>
            <a:ln>
              <a:noFill/>
            </a:ln>
          </p:spPr>
          <p:txBody>
            <a:bodyPr lIns="325600" tIns="291575" rIns="325600" bIns="99550" anchor="t" anchorCtr="0">
              <a:noAutofit/>
            </a:bodyPr>
            <a:lstStyle/>
            <a:p>
              <a:pPr marL="114300" marR="0" lvl="1" indent="-114300" algn="l" rtl="0">
                <a:lnSpc>
                  <a:spcPct val="90000"/>
                </a:lnSpc>
                <a:spcBef>
                  <a:spcPts val="0"/>
                </a:spcBef>
                <a:spcAft>
                  <a:spcPts val="0"/>
                </a:spcAft>
                <a:buClr>
                  <a:schemeClr val="dk1"/>
                </a:buClr>
                <a:buSzPct val="100000"/>
                <a:buFont typeface="Calibri"/>
                <a:buChar char="•"/>
              </a:pPr>
              <a:r>
                <a:rPr lang="en-US" sz="1400" b="0" i="0" u="none" strike="noStrike" cap="none">
                  <a:solidFill>
                    <a:schemeClr val="dk1"/>
                  </a:solidFill>
                  <a:latin typeface="Calibri"/>
                  <a:ea typeface="Calibri"/>
                  <a:cs typeface="Calibri"/>
                  <a:sym typeface="Calibri"/>
                </a:rPr>
                <a:t>Decades</a:t>
              </a:r>
            </a:p>
          </p:txBody>
        </p:sp>
        <p:sp>
          <p:nvSpPr>
            <p:cNvPr id="313" name="Shape 313"/>
            <p:cNvSpPr/>
            <p:nvPr/>
          </p:nvSpPr>
          <p:spPr>
            <a:xfrm>
              <a:off x="209773" y="4726392"/>
              <a:ext cx="2936837" cy="413279"/>
            </a:xfrm>
            <a:prstGeom prst="roundRect">
              <a:avLst>
                <a:gd name="adj" fmla="val 16667"/>
              </a:avLst>
            </a:prstGeom>
            <a:solidFill>
              <a:srgbClr val="99B958"/>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4" name="Shape 314"/>
            <p:cNvSpPr txBox="1"/>
            <p:nvPr/>
          </p:nvSpPr>
          <p:spPr>
            <a:xfrm>
              <a:off x="229948" y="4746567"/>
              <a:ext cx="2896486" cy="372930"/>
            </a:xfrm>
            <a:prstGeom prst="rect">
              <a:avLst/>
            </a:prstGeom>
            <a:noFill/>
            <a:ln>
              <a:noFill/>
            </a:ln>
          </p:spPr>
          <p:txBody>
            <a:bodyPr lIns="111000" tIns="0" rIns="111000" bIns="0" anchor="ctr" anchorCtr="0">
              <a:noAutofit/>
            </a:bodyPr>
            <a:lstStyle/>
            <a:p>
              <a:pPr marL="0" marR="0" lvl="0" indent="0" algn="l" rtl="0">
                <a:lnSpc>
                  <a:spcPct val="90000"/>
                </a:lnSpc>
                <a:spcBef>
                  <a:spcPts val="0"/>
                </a:spcBef>
                <a:spcAft>
                  <a:spcPts val="0"/>
                </a:spcAft>
                <a:buSzPct val="25000"/>
                <a:buNone/>
              </a:pPr>
              <a:r>
                <a:rPr lang="en-US" sz="1400">
                  <a:solidFill>
                    <a:schemeClr val="lt1"/>
                  </a:solidFill>
                  <a:latin typeface="Calibri"/>
                  <a:ea typeface="Calibri"/>
                  <a:cs typeface="Calibri"/>
                  <a:sym typeface="Calibri"/>
                </a:rPr>
                <a:t>temporal</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History of Digital Collections at UO</a:t>
            </a:r>
          </a:p>
        </p:txBody>
      </p:sp>
      <p:sp>
        <p:nvSpPr>
          <p:cNvPr id="98" name="Shape 98"/>
          <p:cNvSpPr txBox="1">
            <a:spLocks noGrp="1"/>
          </p:cNvSpPr>
          <p:nvPr>
            <p:ph type="body" idx="1"/>
          </p:nvPr>
        </p:nvSpPr>
        <p:spPr>
          <a:xfrm>
            <a:off x="0" y="1266149"/>
            <a:ext cx="4518900" cy="4985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99166"/>
              <a:buFont typeface="Calibri"/>
              <a:buChar char="•"/>
            </a:pPr>
            <a:r>
              <a:rPr lang="en-US" sz="2380" i="0" u="none" strike="noStrike" cap="none">
                <a:solidFill>
                  <a:schemeClr val="dk1"/>
                </a:solidFill>
              </a:rPr>
              <a:t>UO only </a:t>
            </a:r>
          </a:p>
          <a:p>
            <a:pPr marL="342900" marR="0" lvl="0" indent="-342900" algn="l" rtl="0">
              <a:lnSpc>
                <a:spcPct val="100000"/>
              </a:lnSpc>
              <a:spcBef>
                <a:spcPts val="476"/>
              </a:spcBef>
              <a:spcAft>
                <a:spcPts val="0"/>
              </a:spcAft>
              <a:buClr>
                <a:schemeClr val="dk1"/>
              </a:buClr>
              <a:buSzPct val="99166"/>
              <a:buFont typeface="Calibri"/>
              <a:buChar char="•"/>
            </a:pPr>
            <a:r>
              <a:rPr lang="en-US" sz="2380" i="0" u="none" strike="noStrike" cap="none">
                <a:solidFill>
                  <a:schemeClr val="dk1"/>
                </a:solidFill>
              </a:rPr>
              <a:t>CONTENTdm and DSpace Collections</a:t>
            </a:r>
          </a:p>
          <a:p>
            <a:pPr marL="342900" marR="0" lvl="0" indent="-342900" algn="l" rtl="0">
              <a:lnSpc>
                <a:spcPct val="100000"/>
              </a:lnSpc>
              <a:spcBef>
                <a:spcPts val="476"/>
              </a:spcBef>
              <a:spcAft>
                <a:spcPts val="0"/>
              </a:spcAft>
              <a:buClr>
                <a:schemeClr val="dk1"/>
              </a:buClr>
              <a:buSzPct val="99166"/>
              <a:buFont typeface="Calibri"/>
              <a:buChar char="•"/>
            </a:pPr>
            <a:r>
              <a:rPr lang="en-US" sz="2380" i="0" u="none" strike="noStrike" cap="none">
                <a:solidFill>
                  <a:schemeClr val="dk1"/>
                </a:solidFill>
              </a:rPr>
              <a:t>Qualified Dublin Core with many local fields</a:t>
            </a:r>
          </a:p>
          <a:p>
            <a:pPr marL="342900" marR="0" lvl="0" indent="-342900" algn="l" rtl="0">
              <a:lnSpc>
                <a:spcPct val="100000"/>
              </a:lnSpc>
              <a:spcBef>
                <a:spcPts val="476"/>
              </a:spcBef>
              <a:spcAft>
                <a:spcPts val="0"/>
              </a:spcAft>
              <a:buClr>
                <a:schemeClr val="dk1"/>
              </a:buClr>
              <a:buSzPct val="99166"/>
              <a:buFont typeface="Calibri"/>
              <a:buChar char="•"/>
            </a:pPr>
            <a:r>
              <a:rPr lang="en-US" sz="2380" i="0" u="none" strike="noStrike" cap="none">
                <a:solidFill>
                  <a:schemeClr val="dk1"/>
                </a:solidFill>
              </a:rPr>
              <a:t>Collection curators came from all over the Libraries</a:t>
            </a:r>
          </a:p>
          <a:p>
            <a:pPr marL="342900" marR="0" lvl="0" indent="-342900" algn="l" rtl="0">
              <a:lnSpc>
                <a:spcPct val="100000"/>
              </a:lnSpc>
              <a:spcBef>
                <a:spcPts val="476"/>
              </a:spcBef>
              <a:spcAft>
                <a:spcPts val="0"/>
              </a:spcAft>
              <a:buClr>
                <a:schemeClr val="dk1"/>
              </a:buClr>
              <a:buSzPct val="99166"/>
              <a:buFont typeface="Calibri"/>
              <a:buChar char="•"/>
            </a:pPr>
            <a:r>
              <a:rPr lang="en-US" sz="2380" i="0" u="none" strike="noStrike" cap="none">
                <a:solidFill>
                  <a:schemeClr val="dk1"/>
                </a:solidFill>
              </a:rPr>
              <a:t>Non-professional catalogers</a:t>
            </a:r>
          </a:p>
          <a:p>
            <a:pPr marL="342900" marR="0" lvl="0" indent="-342900" algn="l" rtl="0">
              <a:lnSpc>
                <a:spcPct val="100000"/>
              </a:lnSpc>
              <a:spcBef>
                <a:spcPts val="476"/>
              </a:spcBef>
              <a:spcAft>
                <a:spcPts val="0"/>
              </a:spcAft>
              <a:buClr>
                <a:schemeClr val="dk1"/>
              </a:buClr>
              <a:buSzPct val="99166"/>
              <a:buFont typeface="Calibri"/>
              <a:buChar char="•"/>
            </a:pPr>
            <a:r>
              <a:rPr lang="en-US" sz="2380" i="0" u="none" strike="noStrike" cap="none">
                <a:solidFill>
                  <a:schemeClr val="dk1"/>
                </a:solidFill>
              </a:rPr>
              <a:t>2009 began hosting OSU collections</a:t>
            </a:r>
          </a:p>
          <a:p>
            <a:pPr marL="342900" marR="0" lvl="0" indent="-342900" algn="l" rtl="0">
              <a:lnSpc>
                <a:spcPct val="100000"/>
              </a:lnSpc>
              <a:spcBef>
                <a:spcPts val="476"/>
              </a:spcBef>
              <a:buClr>
                <a:schemeClr val="dk1"/>
              </a:buClr>
              <a:buSzPct val="99166"/>
              <a:buFont typeface="Arial"/>
              <a:buChar char="•"/>
            </a:pPr>
            <a:r>
              <a:rPr lang="en-US" sz="2380" i="0" u="none" strike="noStrike" cap="none">
                <a:solidFill>
                  <a:schemeClr val="dk1"/>
                </a:solidFill>
              </a:rPr>
              <a:t>2012 beginning of Hydra collaboration</a:t>
            </a:r>
          </a:p>
        </p:txBody>
      </p:sp>
      <p:pic>
        <p:nvPicPr>
          <p:cNvPr id="99" name="Shape 99"/>
          <p:cNvPicPr preferRelativeResize="0">
            <a:picLocks noGrp="1"/>
          </p:cNvPicPr>
          <p:nvPr>
            <p:ph type="body" idx="2"/>
          </p:nvPr>
        </p:nvPicPr>
        <p:blipFill rotWithShape="1">
          <a:blip r:embed="rId3">
            <a:alphaModFix/>
          </a:blip>
          <a:srcRect/>
          <a:stretch/>
        </p:blipFill>
        <p:spPr>
          <a:xfrm>
            <a:off x="4518989" y="1143000"/>
            <a:ext cx="4625009" cy="44348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81525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Geographics</a:t>
            </a:r>
          </a:p>
        </p:txBody>
      </p:sp>
      <p:grpSp>
        <p:nvGrpSpPr>
          <p:cNvPr id="321" name="Shape 321"/>
          <p:cNvGrpSpPr/>
          <p:nvPr/>
        </p:nvGrpSpPr>
        <p:grpSpPr>
          <a:xfrm>
            <a:off x="457200" y="1273941"/>
            <a:ext cx="8381999" cy="5266080"/>
            <a:chOff x="0" y="110158"/>
            <a:chExt cx="8381999" cy="5266080"/>
          </a:xfrm>
        </p:grpSpPr>
        <p:sp>
          <p:nvSpPr>
            <p:cNvPr id="322" name="Shape 322"/>
            <p:cNvSpPr/>
            <p:nvPr/>
          </p:nvSpPr>
          <p:spPr>
            <a:xfrm>
              <a:off x="0" y="346318"/>
              <a:ext cx="8381999" cy="3024000"/>
            </a:xfrm>
            <a:prstGeom prst="rect">
              <a:avLst/>
            </a:prstGeom>
            <a:solidFill>
              <a:schemeClr val="lt1">
                <a:alpha val="89803"/>
              </a:schemeClr>
            </a:solidFill>
            <a:ln w="25400" cap="flat" cmpd="sng">
              <a:solidFill>
                <a:srgbClr val="BF504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3" name="Shape 323"/>
            <p:cNvSpPr txBox="1"/>
            <p:nvPr/>
          </p:nvSpPr>
          <p:spPr>
            <a:xfrm>
              <a:off x="0" y="346318"/>
              <a:ext cx="8381999" cy="3024000"/>
            </a:xfrm>
            <a:prstGeom prst="rect">
              <a:avLst/>
            </a:prstGeom>
            <a:noFill/>
            <a:ln>
              <a:noFill/>
            </a:ln>
          </p:spPr>
          <p:txBody>
            <a:bodyPr lIns="650525" tIns="333225" rIns="650525" bIns="113775" anchor="t"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City</a:t>
              </a:r>
            </a:p>
            <a:p>
              <a:pPr marL="171450" marR="0" lvl="1" indent="-171450" algn="l" rtl="0">
                <a:lnSpc>
                  <a:spcPct val="90000"/>
                </a:lnSpc>
                <a:spcBef>
                  <a:spcPts val="24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County</a:t>
              </a:r>
            </a:p>
            <a:p>
              <a:pPr marL="171450" marR="0" lvl="1" indent="-171450" algn="l" rtl="0">
                <a:lnSpc>
                  <a:spcPct val="90000"/>
                </a:lnSpc>
                <a:spcBef>
                  <a:spcPts val="24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Country</a:t>
              </a:r>
            </a:p>
            <a:p>
              <a:pPr marL="171450" marR="0" lvl="1" indent="-171450" algn="l" rtl="0">
                <a:lnSpc>
                  <a:spcPct val="90000"/>
                </a:lnSpc>
                <a:spcBef>
                  <a:spcPts val="24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Site/Province</a:t>
              </a:r>
            </a:p>
            <a:p>
              <a:pPr marL="171450" marR="0" lvl="1" indent="-171450" algn="l" rtl="0">
                <a:lnSpc>
                  <a:spcPct val="90000"/>
                </a:lnSpc>
                <a:spcBef>
                  <a:spcPts val="24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Place</a:t>
              </a:r>
            </a:p>
            <a:p>
              <a:pPr marL="171450" marR="0" lvl="1" indent="-171450" algn="l" rtl="0">
                <a:lnSpc>
                  <a:spcPct val="90000"/>
                </a:lnSpc>
                <a:spcBef>
                  <a:spcPts val="24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Place Names</a:t>
              </a:r>
            </a:p>
            <a:p>
              <a:pPr marL="171450" marR="0" lvl="1" indent="-171450" algn="l" rtl="0">
                <a:lnSpc>
                  <a:spcPct val="90000"/>
                </a:lnSpc>
                <a:spcBef>
                  <a:spcPts val="24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Artwork Site</a:t>
              </a:r>
            </a:p>
            <a:p>
              <a:pPr marL="171450" marR="0" lvl="1" indent="-171450" algn="l" rtl="0">
                <a:lnSpc>
                  <a:spcPct val="90000"/>
                </a:lnSpc>
                <a:spcBef>
                  <a:spcPts val="24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Location and Locations</a:t>
              </a:r>
            </a:p>
            <a:p>
              <a:pPr marL="171450" marR="0" lvl="1" indent="-171450" algn="l" rtl="0">
                <a:lnSpc>
                  <a:spcPct val="90000"/>
                </a:lnSpc>
                <a:spcBef>
                  <a:spcPts val="24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City, State/Province</a:t>
              </a:r>
            </a:p>
            <a:p>
              <a:pPr marL="171450" marR="0" lvl="1" indent="-171450" algn="l" rtl="0">
                <a:lnSpc>
                  <a:spcPct val="90000"/>
                </a:lnSpc>
                <a:spcBef>
                  <a:spcPts val="24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Primary Drainage and Secondary Drainage</a:t>
              </a:r>
            </a:p>
          </p:txBody>
        </p:sp>
        <p:sp>
          <p:nvSpPr>
            <p:cNvPr id="324" name="Shape 324"/>
            <p:cNvSpPr/>
            <p:nvPr/>
          </p:nvSpPr>
          <p:spPr>
            <a:xfrm>
              <a:off x="419100" y="110158"/>
              <a:ext cx="5867400" cy="472320"/>
            </a:xfrm>
            <a:prstGeom prst="roundRect">
              <a:avLst>
                <a:gd name="adj" fmla="val 16667"/>
              </a:avLst>
            </a:prstGeom>
            <a:solidFill>
              <a:srgbClr val="BF504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5" name="Shape 325"/>
            <p:cNvSpPr txBox="1"/>
            <p:nvPr/>
          </p:nvSpPr>
          <p:spPr>
            <a:xfrm>
              <a:off x="442156" y="133216"/>
              <a:ext cx="5821285" cy="426206"/>
            </a:xfrm>
            <a:prstGeom prst="rect">
              <a:avLst/>
            </a:prstGeom>
            <a:noFill/>
            <a:ln>
              <a:noFill/>
            </a:ln>
          </p:spPr>
          <p:txBody>
            <a:bodyPr lIns="221750" tIns="0" rIns="221750" bIns="0" anchor="ctr" anchorCtr="0">
              <a:noAutofit/>
            </a:bodyPr>
            <a:lstStyle/>
            <a:p>
              <a:pPr marL="0" marR="0" lvl="0" indent="0" algn="l" rtl="0">
                <a:lnSpc>
                  <a:spcPct val="90000"/>
                </a:lnSpc>
                <a:spcBef>
                  <a:spcPts val="0"/>
                </a:spcBef>
                <a:spcAft>
                  <a:spcPts val="0"/>
                </a:spcAft>
                <a:buSzPct val="25000"/>
                <a:buNone/>
              </a:pPr>
              <a:r>
                <a:rPr lang="en-US" sz="1600">
                  <a:solidFill>
                    <a:schemeClr val="lt1"/>
                  </a:solidFill>
                  <a:latin typeface="Calibri"/>
                  <a:ea typeface="Calibri"/>
                  <a:cs typeface="Calibri"/>
                  <a:sym typeface="Calibri"/>
                </a:rPr>
                <a:t>spatial</a:t>
              </a:r>
            </a:p>
          </p:txBody>
        </p:sp>
        <p:sp>
          <p:nvSpPr>
            <p:cNvPr id="326" name="Shape 326"/>
            <p:cNvSpPr/>
            <p:nvPr/>
          </p:nvSpPr>
          <p:spPr>
            <a:xfrm>
              <a:off x="0" y="3692880"/>
              <a:ext cx="8381999" cy="680399"/>
            </a:xfrm>
            <a:prstGeom prst="rect">
              <a:avLst/>
            </a:prstGeom>
            <a:solidFill>
              <a:schemeClr val="lt1">
                <a:alpha val="89803"/>
              </a:schemeClr>
            </a:solidFill>
            <a:ln w="25400" cap="flat" cmpd="sng">
              <a:solidFill>
                <a:srgbClr val="BB995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7" name="Shape 327"/>
            <p:cNvSpPr txBox="1"/>
            <p:nvPr/>
          </p:nvSpPr>
          <p:spPr>
            <a:xfrm>
              <a:off x="0" y="3692880"/>
              <a:ext cx="8381999" cy="680399"/>
            </a:xfrm>
            <a:prstGeom prst="rect">
              <a:avLst/>
            </a:prstGeom>
            <a:noFill/>
            <a:ln>
              <a:noFill/>
            </a:ln>
          </p:spPr>
          <p:txBody>
            <a:bodyPr lIns="650525" tIns="333225" rIns="650525" bIns="113775" anchor="t"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Site Detail</a:t>
              </a:r>
            </a:p>
          </p:txBody>
        </p:sp>
        <p:sp>
          <p:nvSpPr>
            <p:cNvPr id="328" name="Shape 328"/>
            <p:cNvSpPr/>
            <p:nvPr/>
          </p:nvSpPr>
          <p:spPr>
            <a:xfrm>
              <a:off x="419100" y="3456719"/>
              <a:ext cx="5867400" cy="472320"/>
            </a:xfrm>
            <a:prstGeom prst="roundRect">
              <a:avLst>
                <a:gd name="adj" fmla="val 16667"/>
              </a:avLst>
            </a:prstGeom>
            <a:solidFill>
              <a:srgbClr val="BB9952"/>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txBox="1"/>
            <p:nvPr/>
          </p:nvSpPr>
          <p:spPr>
            <a:xfrm>
              <a:off x="442156" y="3479776"/>
              <a:ext cx="5821285" cy="426206"/>
            </a:xfrm>
            <a:prstGeom prst="rect">
              <a:avLst/>
            </a:prstGeom>
            <a:noFill/>
            <a:ln>
              <a:noFill/>
            </a:ln>
          </p:spPr>
          <p:txBody>
            <a:bodyPr lIns="221750" tIns="0" rIns="221750" bIns="0" anchor="ctr" anchorCtr="0">
              <a:noAutofit/>
            </a:bodyPr>
            <a:lstStyle/>
            <a:p>
              <a:pPr marL="0" marR="0" lvl="0" indent="0" algn="l" rtl="0">
                <a:lnSpc>
                  <a:spcPct val="90000"/>
                </a:lnSpc>
                <a:spcBef>
                  <a:spcPts val="0"/>
                </a:spcBef>
                <a:spcAft>
                  <a:spcPts val="0"/>
                </a:spcAft>
                <a:buSzPct val="25000"/>
                <a:buNone/>
              </a:pPr>
              <a:r>
                <a:rPr lang="en-US" sz="1600">
                  <a:solidFill>
                    <a:schemeClr val="lt1"/>
                  </a:solidFill>
                  <a:latin typeface="Calibri"/>
                  <a:ea typeface="Calibri"/>
                  <a:cs typeface="Calibri"/>
                  <a:sym typeface="Calibri"/>
                </a:rPr>
                <a:t>streetAddress</a:t>
              </a:r>
            </a:p>
          </p:txBody>
        </p:sp>
        <p:sp>
          <p:nvSpPr>
            <p:cNvPr id="330" name="Shape 330"/>
            <p:cNvSpPr/>
            <p:nvPr/>
          </p:nvSpPr>
          <p:spPr>
            <a:xfrm>
              <a:off x="0" y="4695839"/>
              <a:ext cx="8381999" cy="680399"/>
            </a:xfrm>
            <a:prstGeom prst="rect">
              <a:avLst/>
            </a:prstGeom>
            <a:solidFill>
              <a:schemeClr val="lt1">
                <a:alpha val="89803"/>
              </a:schemeClr>
            </a:solidFill>
            <a:ln w="25400" cap="flat" cmpd="sng">
              <a:solidFill>
                <a:srgbClr val="99B95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txBox="1"/>
            <p:nvPr/>
          </p:nvSpPr>
          <p:spPr>
            <a:xfrm>
              <a:off x="0" y="4695839"/>
              <a:ext cx="8381999" cy="680399"/>
            </a:xfrm>
            <a:prstGeom prst="rect">
              <a:avLst/>
            </a:prstGeom>
            <a:noFill/>
            <a:ln>
              <a:noFill/>
            </a:ln>
          </p:spPr>
          <p:txBody>
            <a:bodyPr lIns="650525" tIns="333225" rIns="650525" bIns="113775" anchor="t" anchorCtr="0">
              <a:noAutofit/>
            </a:bodyPr>
            <a:lstStyle/>
            <a:p>
              <a:pPr marL="171450" marR="0" lvl="1" indent="-171450" algn="l" rtl="0">
                <a:lnSpc>
                  <a:spcPct val="90000"/>
                </a:lnSpc>
                <a:spcBef>
                  <a:spcPts val="0"/>
                </a:spcBef>
                <a:spcAft>
                  <a:spcPts val="0"/>
                </a:spcAft>
                <a:buClr>
                  <a:schemeClr val="dk1"/>
                </a:buClr>
                <a:buSzPct val="100000"/>
                <a:buFont typeface="Calibri"/>
                <a:buChar char="•"/>
              </a:pPr>
              <a:r>
                <a:rPr lang="en-US" sz="1600" b="0" i="0" u="none" strike="noStrike" cap="none">
                  <a:solidFill>
                    <a:schemeClr val="dk1"/>
                  </a:solidFill>
                  <a:latin typeface="Calibri"/>
                  <a:ea typeface="Calibri"/>
                  <a:cs typeface="Calibri"/>
                  <a:sym typeface="Calibri"/>
                </a:rPr>
                <a:t>Site Detail</a:t>
              </a:r>
            </a:p>
          </p:txBody>
        </p:sp>
        <p:sp>
          <p:nvSpPr>
            <p:cNvPr id="332" name="Shape 332"/>
            <p:cNvSpPr/>
            <p:nvPr/>
          </p:nvSpPr>
          <p:spPr>
            <a:xfrm>
              <a:off x="419100" y="4459680"/>
              <a:ext cx="5867400" cy="472320"/>
            </a:xfrm>
            <a:prstGeom prst="roundRect">
              <a:avLst>
                <a:gd name="adj" fmla="val 16667"/>
              </a:avLst>
            </a:prstGeom>
            <a:solidFill>
              <a:srgbClr val="99B958"/>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3" name="Shape 333"/>
            <p:cNvSpPr txBox="1"/>
            <p:nvPr/>
          </p:nvSpPr>
          <p:spPr>
            <a:xfrm>
              <a:off x="442156" y="4482737"/>
              <a:ext cx="5821285" cy="426206"/>
            </a:xfrm>
            <a:prstGeom prst="rect">
              <a:avLst/>
            </a:prstGeom>
            <a:noFill/>
            <a:ln>
              <a:noFill/>
            </a:ln>
          </p:spPr>
          <p:txBody>
            <a:bodyPr lIns="221750" tIns="0" rIns="221750" bIns="0" anchor="ctr" anchorCtr="0">
              <a:noAutofit/>
            </a:bodyPr>
            <a:lstStyle/>
            <a:p>
              <a:pPr marL="0" marR="0" lvl="0" indent="0" algn="l" rtl="0">
                <a:lnSpc>
                  <a:spcPct val="90000"/>
                </a:lnSpc>
                <a:spcBef>
                  <a:spcPts val="0"/>
                </a:spcBef>
                <a:spcAft>
                  <a:spcPts val="0"/>
                </a:spcAft>
                <a:buSzPct val="25000"/>
                <a:buNone/>
              </a:pPr>
              <a:r>
                <a:rPr lang="en-US" sz="1600">
                  <a:solidFill>
                    <a:schemeClr val="lt1"/>
                  </a:solidFill>
                  <a:latin typeface="Calibri"/>
                  <a:ea typeface="Calibri"/>
                  <a:cs typeface="Calibri"/>
                  <a:sym typeface="Calibri"/>
                </a:rPr>
                <a:t>coverage</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74637"/>
            <a:ext cx="8229600" cy="77830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geonames.org</a:t>
            </a:r>
          </a:p>
        </p:txBody>
      </p:sp>
      <p:pic>
        <p:nvPicPr>
          <p:cNvPr id="340" name="Shape 340"/>
          <p:cNvPicPr preferRelativeResize="0">
            <a:picLocks noGrp="1"/>
          </p:cNvPicPr>
          <p:nvPr>
            <p:ph type="body" idx="1"/>
          </p:nvPr>
        </p:nvPicPr>
        <p:blipFill rotWithShape="1">
          <a:blip r:embed="rId3">
            <a:alphaModFix/>
          </a:blip>
          <a:srcRect/>
          <a:stretch/>
        </p:blipFill>
        <p:spPr>
          <a:xfrm>
            <a:off x="189339" y="1890571"/>
            <a:ext cx="4038599" cy="3945220"/>
          </a:xfrm>
          <a:prstGeom prst="rect">
            <a:avLst/>
          </a:prstGeom>
          <a:noFill/>
          <a:ln>
            <a:noFill/>
          </a:ln>
        </p:spPr>
      </p:pic>
      <p:pic>
        <p:nvPicPr>
          <p:cNvPr id="341" name="Shape 341"/>
          <p:cNvPicPr preferRelativeResize="0">
            <a:picLocks noGrp="1"/>
          </p:cNvPicPr>
          <p:nvPr>
            <p:ph type="body" idx="2"/>
          </p:nvPr>
        </p:nvPicPr>
        <p:blipFill rotWithShape="1">
          <a:blip r:embed="rId4">
            <a:alphaModFix/>
          </a:blip>
          <a:srcRect/>
          <a:stretch/>
        </p:blipFill>
        <p:spPr>
          <a:xfrm>
            <a:off x="4347573" y="2494489"/>
            <a:ext cx="4597481" cy="33413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Faculty and curator involvement</a:t>
            </a:r>
          </a:p>
        </p:txBody>
      </p:sp>
      <p:pic>
        <p:nvPicPr>
          <p:cNvPr id="347" name="Shape 347"/>
          <p:cNvPicPr preferRelativeResize="0">
            <a:picLocks noGrp="1"/>
          </p:cNvPicPr>
          <p:nvPr>
            <p:ph type="body" idx="1"/>
          </p:nvPr>
        </p:nvPicPr>
        <p:blipFill rotWithShape="1">
          <a:blip r:embed="rId3">
            <a:alphaModFix/>
          </a:blip>
          <a:srcRect/>
          <a:stretch/>
        </p:blipFill>
        <p:spPr>
          <a:xfrm>
            <a:off x="238538" y="1703557"/>
            <a:ext cx="8780902" cy="46177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Objects</a:t>
            </a:r>
          </a:p>
        </p:txBody>
      </p:sp>
      <p:sp>
        <p:nvSpPr>
          <p:cNvPr id="353" name="Shape 35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285750" marR="0" lvl="0" indent="-28575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Objects = data values</a:t>
            </a:r>
          </a:p>
          <a:p>
            <a:pPr marL="285750" marR="0" lvl="0" indent="-285750" algn="l" rtl="0">
              <a:lnSpc>
                <a:spcPct val="90000"/>
              </a:lnSpc>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What data is local vs. what data is from (or can use) external controlled vocabularies</a:t>
            </a:r>
          </a:p>
          <a:p>
            <a:pPr marL="285750" marR="0" lvl="0" indent="-285750" algn="l" rtl="0">
              <a:lnSpc>
                <a:spcPct val="90000"/>
              </a:lnSpc>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Web scraping LOD vocabularies</a:t>
            </a:r>
          </a:p>
          <a:p>
            <a:pPr marL="285750" marR="0" lvl="0" indent="-285750" algn="l" rtl="0">
              <a:lnSpc>
                <a:spcPct val="90000"/>
              </a:lnSpc>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Time consuming and work intensive!</a:t>
            </a:r>
          </a:p>
          <a:p>
            <a:pPr marL="342900" marR="0" lvl="0" indent="-342900" algn="l" rtl="0">
              <a:lnSpc>
                <a:spcPct val="90000"/>
              </a:lnSpc>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Controlled vocabularies</a:t>
            </a:r>
          </a:p>
        </p:txBody>
      </p:sp>
      <p:sp>
        <p:nvSpPr>
          <p:cNvPr id="360" name="Shape 36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Library of Congress: Subject Headings, Name Authority File, Thesaurus of Graphic Materials, Ethnographic Thesaurus</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Getty Vocabularies: Thesaurus of Geographic Names, Art and Architecture Thesaurus, Union List of Artist Names</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British Museum</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DBPedia for institutions</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Geonames for places</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Rights: Creative Commons, Europeana Rights Statements: </a:t>
            </a:r>
            <a:r>
              <a:rPr lang="en-US" sz="2480" b="0" i="0" u="sng" strike="noStrike" cap="none">
                <a:solidFill>
                  <a:schemeClr val="hlink"/>
                </a:solidFill>
                <a:latin typeface="Calibri"/>
                <a:ea typeface="Calibri"/>
                <a:cs typeface="Calibri"/>
                <a:sym typeface="Calibri"/>
                <a:hlinkClick r:id="rId3"/>
              </a:rPr>
              <a:t>http://oregondigital.org/copyright</a:t>
            </a:r>
            <a:r>
              <a:rPr lang="en-US" sz="2480" b="0" i="0" u="none" strike="noStrike" cap="none">
                <a:solidFill>
                  <a:schemeClr val="dk1"/>
                </a:solidFill>
                <a:latin typeface="Calibri"/>
                <a:ea typeface="Calibri"/>
                <a:cs typeface="Calibri"/>
                <a:sym typeface="Calibri"/>
              </a:rPr>
              <a:t> </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Language: ISO-639-2</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Type: DCMI Types</a:t>
            </a:r>
          </a:p>
          <a:p>
            <a:pPr marL="342900" marR="0" lvl="0" indent="-342900" algn="l" rtl="0">
              <a:lnSpc>
                <a:spcPct val="80000"/>
              </a:lnSpc>
              <a:spcBef>
                <a:spcPts val="496"/>
              </a:spcBef>
              <a:spcAft>
                <a:spcPts val="0"/>
              </a:spcAft>
              <a:buClr>
                <a:schemeClr val="dk1"/>
              </a:buClr>
              <a:buSzPct val="99200"/>
              <a:buFont typeface="Arial"/>
              <a:buChar char="•"/>
            </a:pPr>
            <a:r>
              <a:rPr lang="en-US" sz="2480" b="0" i="0" u="none" strike="noStrike" cap="none">
                <a:solidFill>
                  <a:schemeClr val="dk1"/>
                </a:solidFill>
                <a:latin typeface="Calibri"/>
                <a:ea typeface="Calibri"/>
                <a:cs typeface="Calibri"/>
                <a:sym typeface="Calibri"/>
              </a:rPr>
              <a:t>Format: Internet MIME Types</a:t>
            </a:r>
          </a:p>
          <a:p>
            <a:pPr marL="342900" marR="0" lvl="0" indent="-342900" algn="l" rtl="0">
              <a:lnSpc>
                <a:spcPct val="80000"/>
              </a:lnSpc>
              <a:spcBef>
                <a:spcPts val="496"/>
              </a:spcBef>
              <a:spcAft>
                <a:spcPts val="0"/>
              </a:spcAft>
              <a:buClr>
                <a:schemeClr val="dk1"/>
              </a:buClr>
              <a:buSzPct val="99200"/>
              <a:buFont typeface="Arial"/>
              <a:buNone/>
            </a:pP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ct val="99200"/>
              <a:buFont typeface="Arial"/>
              <a:buNone/>
            </a:pP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spcAft>
                <a:spcPts val="0"/>
              </a:spcAft>
              <a:buClr>
                <a:schemeClr val="dk1"/>
              </a:buClr>
              <a:buSzPct val="99200"/>
              <a:buFont typeface="Arial"/>
              <a:buNone/>
            </a:pPr>
            <a:endParaRPr sz="24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96"/>
              </a:spcBef>
              <a:buClr>
                <a:schemeClr val="dk1"/>
              </a:buClr>
              <a:buSzPct val="99200"/>
              <a:buFont typeface="Arial"/>
              <a:buNone/>
            </a:pPr>
            <a:endParaRPr sz="248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LOD controlled fields</a:t>
            </a:r>
          </a:p>
        </p:txBody>
      </p:sp>
      <p:sp>
        <p:nvSpPr>
          <p:cNvPr id="367" name="Shape 367"/>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a:solidFill>
                  <a:schemeClr val="dk1"/>
                </a:solidFill>
                <a:latin typeface="Calibri"/>
                <a:ea typeface="Calibri"/>
                <a:cs typeface="Calibri"/>
                <a:sym typeface="Calibri"/>
              </a:rPr>
              <a:t>In CDM:</a:t>
            </a:r>
          </a:p>
        </p:txBody>
      </p:sp>
      <p:sp>
        <p:nvSpPr>
          <p:cNvPr id="368" name="Shape 368"/>
          <p:cNvSpPr txBox="1">
            <a:spLocks noGrp="1"/>
          </p:cNvSpPr>
          <p:nvPr>
            <p:ph type="body" idx="2"/>
          </p:nvPr>
        </p:nvSpPr>
        <p:spPr>
          <a:xfrm>
            <a:off x="457199" y="2174875"/>
            <a:ext cx="4484255" cy="39512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Values do not always match external controlled vocabularies</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Room for human error</a:t>
            </a:r>
          </a:p>
          <a:p>
            <a:pPr marL="342900" marR="0" lvl="0" indent="-342900" algn="l" rtl="0">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Interesting subjects like “Oatmeal in Art” and complex subjects</a:t>
            </a:r>
          </a:p>
        </p:txBody>
      </p:sp>
      <p:pic>
        <p:nvPicPr>
          <p:cNvPr id="369" name="Shape 369"/>
          <p:cNvPicPr preferRelativeResize="0">
            <a:picLocks noGrp="1"/>
          </p:cNvPicPr>
          <p:nvPr>
            <p:ph type="body" idx="4"/>
          </p:nvPr>
        </p:nvPicPr>
        <p:blipFill rotWithShape="1">
          <a:blip r:embed="rId3">
            <a:alphaModFix/>
          </a:blip>
          <a:srcRect/>
          <a:stretch/>
        </p:blipFill>
        <p:spPr>
          <a:xfrm>
            <a:off x="5166296" y="1535112"/>
            <a:ext cx="3118722" cy="4366923"/>
          </a:xfrm>
          <a:prstGeom prst="rect">
            <a:avLst/>
          </a:prstGeom>
          <a:noFill/>
          <a:ln>
            <a:noFill/>
          </a:ln>
        </p:spPr>
      </p:pic>
      <p:sp>
        <p:nvSpPr>
          <p:cNvPr id="370" name="Shape 370"/>
          <p:cNvSpPr txBox="1"/>
          <p:nvPr/>
        </p:nvSpPr>
        <p:spPr>
          <a:xfrm>
            <a:off x="804062" y="5363426"/>
            <a:ext cx="3312685" cy="10772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chemeClr val="dk1"/>
                </a:solidFill>
                <a:latin typeface="Calibri"/>
                <a:ea typeface="Calibri"/>
                <a:cs typeface="Calibri"/>
                <a:sym typeface="Calibri"/>
              </a:rPr>
              <a:t>Bradish, Bill. </a:t>
            </a:r>
            <a:r>
              <a:rPr lang="en-US" sz="1600" i="1">
                <a:solidFill>
                  <a:schemeClr val="dk1"/>
                </a:solidFill>
                <a:latin typeface="Calibri"/>
                <a:ea typeface="Calibri"/>
                <a:cs typeface="Calibri"/>
                <a:sym typeface="Calibri"/>
              </a:rPr>
              <a:t>Oats: A non-narrated participatory narrative</a:t>
            </a:r>
            <a:r>
              <a:rPr lang="en-US" sz="1600">
                <a:solidFill>
                  <a:schemeClr val="dk1"/>
                </a:solidFill>
                <a:latin typeface="Calibri"/>
                <a:ea typeface="Calibri"/>
                <a:cs typeface="Calibri"/>
                <a:sym typeface="Calibri"/>
              </a:rPr>
              <a:t>. Ca. 1988. University of Oregon Libraries. Aritsts’ Books.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327890" y="158894"/>
            <a:ext cx="4040187" cy="639762"/>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a:solidFill>
                  <a:schemeClr val="dk1"/>
                </a:solidFill>
                <a:latin typeface="Calibri"/>
                <a:ea typeface="Calibri"/>
                <a:cs typeface="Calibri"/>
                <a:sym typeface="Calibri"/>
              </a:rPr>
              <a:t>In Hydra:</a:t>
            </a:r>
          </a:p>
        </p:txBody>
      </p:sp>
      <p:sp>
        <p:nvSpPr>
          <p:cNvPr id="377" name="Shape 377"/>
          <p:cNvSpPr txBox="1">
            <a:spLocks noGrp="1"/>
          </p:cNvSpPr>
          <p:nvPr>
            <p:ph type="body" idx="2"/>
          </p:nvPr>
        </p:nvSpPr>
        <p:spPr>
          <a:xfrm>
            <a:off x="255154" y="4053254"/>
            <a:ext cx="8730584" cy="233535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URIs resolve spelling and other normalization errors</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“Oatmeal in art” becomes </a:t>
            </a:r>
            <a:r>
              <a:rPr lang="en-US" sz="2400" b="0" i="0" u="sng" strike="noStrike" cap="none" dirty="0">
                <a:solidFill>
                  <a:schemeClr val="hlink"/>
                </a:solidFill>
                <a:latin typeface="Calibri"/>
                <a:ea typeface="Calibri"/>
                <a:cs typeface="Calibri"/>
                <a:sym typeface="Calibri"/>
                <a:hlinkClick r:id="rId3"/>
              </a:rPr>
              <a:t>http://id.loc.gov/authorities/subjects/sh85093605|http://id.loc.gov/authorities/subjects/sh85007461</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err="1">
                <a:solidFill>
                  <a:schemeClr val="dk1"/>
                </a:solidFill>
                <a:latin typeface="Calibri"/>
                <a:ea typeface="Calibri"/>
                <a:cs typeface="Calibri"/>
                <a:sym typeface="Calibri"/>
              </a:rPr>
              <a:t>OregonDigital</a:t>
            </a:r>
            <a:r>
              <a:rPr lang="en-US" sz="2400" b="0" i="0" u="none" strike="noStrike" cap="none" dirty="0">
                <a:solidFill>
                  <a:schemeClr val="dk1"/>
                </a:solidFill>
                <a:latin typeface="Calibri"/>
                <a:ea typeface="Calibri"/>
                <a:cs typeface="Calibri"/>
                <a:sym typeface="Calibri"/>
              </a:rPr>
              <a:t> field names match schema names</a:t>
            </a: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pic>
        <p:nvPicPr>
          <p:cNvPr id="378" name="Shape 378"/>
          <p:cNvPicPr preferRelativeResize="0">
            <a:picLocks noGrp="1"/>
          </p:cNvPicPr>
          <p:nvPr>
            <p:ph type="body" idx="4"/>
          </p:nvPr>
        </p:nvPicPr>
        <p:blipFill rotWithShape="1">
          <a:blip r:embed="rId4">
            <a:alphaModFix/>
          </a:blip>
          <a:srcRect/>
          <a:stretch/>
        </p:blipFill>
        <p:spPr>
          <a:xfrm>
            <a:off x="1561521" y="893109"/>
            <a:ext cx="6117849" cy="2861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opaquenamespace.org</a:t>
            </a:r>
          </a:p>
        </p:txBody>
      </p:sp>
      <p:sp>
        <p:nvSpPr>
          <p:cNvPr id="385" name="Shape 38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Creating local LOD URIs for terms, subjects, names, etc. not in external controlled vocabularies</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Some of our vocabularies: Creator, Culture, localCollectionName, Predicates, Organizations, People, Publisher, Repository, Rights, SeriesName, Style Period, Subject, Technique, WorkType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p:nvPr/>
        </p:nvSpPr>
        <p:spPr>
          <a:xfrm>
            <a:off x="228600" y="138060"/>
            <a:ext cx="8679468" cy="53553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a:t>
            </a:r>
          </a:p>
          <a:p>
            <a:pPr marL="0" marR="0" lvl="0" indent="0" algn="l" rtl="0">
              <a:spcBef>
                <a:spcPts val="0"/>
              </a:spcBef>
              <a:buSzPct val="25000"/>
              <a:buNone/>
            </a:pPr>
            <a:r>
              <a:rPr lang="en-US" sz="1800">
                <a:solidFill>
                  <a:schemeClr val="dk1"/>
                </a:solidFill>
                <a:latin typeface="Calibri"/>
                <a:ea typeface="Calibri"/>
                <a:cs typeface="Calibri"/>
                <a:sym typeface="Calibri"/>
              </a:rPr>
              <a:t>      "@id": "http://opaquenamespace.org/ns/creator/RookwoodPottery",</a:t>
            </a:r>
          </a:p>
          <a:p>
            <a:pPr marL="0" marR="0" lvl="0" indent="0" algn="l" rtl="0">
              <a:spcBef>
                <a:spcPts val="0"/>
              </a:spcBef>
              <a:buSzPct val="25000"/>
              <a:buNone/>
            </a:pPr>
            <a:r>
              <a:rPr lang="en-US" sz="1800">
                <a:solidFill>
                  <a:schemeClr val="dk1"/>
                </a:solidFill>
                <a:latin typeface="Calibri"/>
                <a:ea typeface="Calibri"/>
                <a:cs typeface="Calibri"/>
                <a:sym typeface="Calibri"/>
              </a:rPr>
              <a:t>      "@type": "CorporateName",</a:t>
            </a:r>
          </a:p>
          <a:p>
            <a:pPr marL="0" marR="0" lvl="0" indent="0" algn="l" rtl="0">
              <a:spcBef>
                <a:spcPts val="0"/>
              </a:spcBef>
              <a:buSzPct val="25000"/>
              <a:buNone/>
            </a:pPr>
            <a:r>
              <a:rPr lang="en-US" sz="1800">
                <a:solidFill>
                  <a:schemeClr val="dk1"/>
                </a:solidFill>
                <a:latin typeface="Calibri"/>
                <a:ea typeface="Calibri"/>
                <a:cs typeface="Calibri"/>
                <a:sym typeface="Calibri"/>
              </a:rPr>
              <a:t>      "comment": "Haskell, Barbara; American Century: Art and Culture 1900-1950, 1st ed, New York: Whitney Museum of American Art , 1999. ",</a:t>
            </a:r>
          </a:p>
          <a:p>
            <a:pPr marL="0" marR="0" lvl="0" indent="0" algn="l" rtl="0">
              <a:spcBef>
                <a:spcPts val="0"/>
              </a:spcBef>
              <a:buSzPct val="25000"/>
              <a:buNone/>
            </a:pPr>
            <a:r>
              <a:rPr lang="en-US" sz="1800">
                <a:solidFill>
                  <a:schemeClr val="dk1"/>
                </a:solidFill>
                <a:latin typeface="Calibri"/>
                <a:ea typeface="Calibri"/>
                <a:cs typeface="Calibri"/>
                <a:sym typeface="Calibri"/>
              </a:rPr>
              <a:t>      "date": "ca. 1880-1960",</a:t>
            </a:r>
          </a:p>
          <a:p>
            <a:pPr marL="0" marR="0" lvl="0" indent="0" algn="l" rtl="0">
              <a:spcBef>
                <a:spcPts val="0"/>
              </a:spcBef>
              <a:buSzPct val="25000"/>
              <a:buNone/>
            </a:pPr>
            <a:r>
              <a:rPr lang="en-US" sz="1800">
                <a:solidFill>
                  <a:schemeClr val="dk1"/>
                </a:solidFill>
                <a:latin typeface="Calibri"/>
                <a:ea typeface="Calibri"/>
                <a:cs typeface="Calibri"/>
                <a:sym typeface="Calibri"/>
              </a:rPr>
              <a:t>      "definedBy": {</a:t>
            </a:r>
          </a:p>
          <a:p>
            <a:pPr marL="0" marR="0" lvl="0" indent="0" algn="l" rtl="0">
              <a:spcBef>
                <a:spcPts val="0"/>
              </a:spcBef>
              <a:buSzPct val="25000"/>
              <a:buNone/>
            </a:pPr>
            <a:r>
              <a:rPr lang="en-US" sz="1800">
                <a:solidFill>
                  <a:schemeClr val="dk1"/>
                </a:solidFill>
                <a:latin typeface="Calibri"/>
                <a:ea typeface="Calibri"/>
                <a:cs typeface="Calibri"/>
                <a:sym typeface="Calibri"/>
              </a:rPr>
              <a:t>        "@id": "http://opaquenamespace.org/VOCAB_PLACEHOLDER.nt"</a:t>
            </a:r>
          </a:p>
          <a:p>
            <a:pPr marL="0" marR="0" lvl="0" indent="0" algn="l" rtl="0">
              <a:spcBef>
                <a:spcPts val="0"/>
              </a:spcBef>
              <a:buSzPct val="25000"/>
              <a:buNone/>
            </a:pPr>
            <a:r>
              <a:rPr lang="en-US" sz="1800">
                <a:solidFill>
                  <a:schemeClr val="dk1"/>
                </a:solidFill>
                <a:latin typeface="Calibri"/>
                <a:ea typeface="Calibri"/>
                <a:cs typeface="Calibri"/>
                <a:sym typeface="Calibri"/>
              </a:rPr>
              <a:t>      },</a:t>
            </a:r>
          </a:p>
          <a:p>
            <a:pPr marL="0" marR="0" lvl="0" indent="0" algn="l" rtl="0">
              <a:spcBef>
                <a:spcPts val="0"/>
              </a:spcBef>
              <a:buSzPct val="25000"/>
              <a:buNone/>
            </a:pPr>
            <a:r>
              <a:rPr lang="en-US" sz="1800">
                <a:solidFill>
                  <a:schemeClr val="dk1"/>
                </a:solidFill>
                <a:latin typeface="Calibri"/>
                <a:ea typeface="Calibri"/>
                <a:cs typeface="Calibri"/>
                <a:sym typeface="Calibri"/>
              </a:rPr>
              <a:t>      "issued": {</a:t>
            </a:r>
          </a:p>
          <a:p>
            <a:pPr marL="0" marR="0" lvl="0" indent="0" algn="l" rtl="0">
              <a:spcBef>
                <a:spcPts val="0"/>
              </a:spcBef>
              <a:buSzPct val="25000"/>
              <a:buNone/>
            </a:pPr>
            <a:r>
              <a:rPr lang="en-US" sz="1800">
                <a:solidFill>
                  <a:schemeClr val="dk1"/>
                </a:solidFill>
                <a:latin typeface="Calibri"/>
                <a:ea typeface="Calibri"/>
                <a:cs typeface="Calibri"/>
                <a:sym typeface="Calibri"/>
              </a:rPr>
              <a:t>        "@type": "date",</a:t>
            </a:r>
          </a:p>
          <a:p>
            <a:pPr marL="0" marR="0" lvl="0" indent="0" algn="l" rtl="0">
              <a:spcBef>
                <a:spcPts val="0"/>
              </a:spcBef>
              <a:buSzPct val="25000"/>
              <a:buNone/>
            </a:pPr>
            <a:r>
              <a:rPr lang="en-US" sz="1800">
                <a:solidFill>
                  <a:schemeClr val="dk1"/>
                </a:solidFill>
                <a:latin typeface="Calibri"/>
                <a:ea typeface="Calibri"/>
                <a:cs typeface="Calibri"/>
                <a:sym typeface="Calibri"/>
              </a:rPr>
              <a:t>        "@value": "2014-07-10"</a:t>
            </a:r>
          </a:p>
          <a:p>
            <a:pPr marL="0" marR="0" lvl="0" indent="0" algn="l" rtl="0">
              <a:spcBef>
                <a:spcPts val="0"/>
              </a:spcBef>
              <a:buSzPct val="25000"/>
              <a:buNone/>
            </a:pPr>
            <a:r>
              <a:rPr lang="en-US" sz="1800">
                <a:solidFill>
                  <a:schemeClr val="dk1"/>
                </a:solidFill>
                <a:latin typeface="Calibri"/>
                <a:ea typeface="Calibri"/>
                <a:cs typeface="Calibri"/>
                <a:sym typeface="Calibri"/>
              </a:rPr>
              <a:t>      },</a:t>
            </a:r>
          </a:p>
          <a:p>
            <a:pPr marL="0" marR="0" lvl="0" indent="0" algn="l" rtl="0">
              <a:spcBef>
                <a:spcPts val="0"/>
              </a:spcBef>
              <a:buSzPct val="25000"/>
              <a:buNone/>
            </a:pPr>
            <a:r>
              <a:rPr lang="en-US" sz="1800">
                <a:solidFill>
                  <a:schemeClr val="dk1"/>
                </a:solidFill>
                <a:latin typeface="Calibri"/>
                <a:ea typeface="Calibri"/>
                <a:cs typeface="Calibri"/>
                <a:sym typeface="Calibri"/>
              </a:rPr>
              <a:t>      "label": "Rookwood Pottery",</a:t>
            </a:r>
          </a:p>
          <a:p>
            <a:pPr marL="0" marR="0" lvl="0" indent="0" algn="l" rtl="0">
              <a:spcBef>
                <a:spcPts val="0"/>
              </a:spcBef>
              <a:buSzPct val="25000"/>
              <a:buNone/>
            </a:pPr>
            <a:r>
              <a:rPr lang="en-US" sz="1800">
                <a:solidFill>
                  <a:schemeClr val="dk1"/>
                </a:solidFill>
                <a:latin typeface="Calibri"/>
                <a:ea typeface="Calibri"/>
                <a:cs typeface="Calibri"/>
                <a:sym typeface="Calibri"/>
              </a:rPr>
              <a:t>      "modified": {</a:t>
            </a:r>
          </a:p>
          <a:p>
            <a:pPr marL="0" marR="0" lvl="0" indent="0" algn="l" rtl="0">
              <a:spcBef>
                <a:spcPts val="0"/>
              </a:spcBef>
              <a:buSzPct val="25000"/>
              <a:buNone/>
            </a:pPr>
            <a:r>
              <a:rPr lang="en-US" sz="1800">
                <a:solidFill>
                  <a:schemeClr val="dk1"/>
                </a:solidFill>
                <a:latin typeface="Calibri"/>
                <a:ea typeface="Calibri"/>
                <a:cs typeface="Calibri"/>
                <a:sym typeface="Calibri"/>
              </a:rPr>
              <a:t>        "@type": "date",</a:t>
            </a:r>
          </a:p>
          <a:p>
            <a:pPr marL="0" marR="0" lvl="0" indent="0" algn="l" rtl="0">
              <a:spcBef>
                <a:spcPts val="0"/>
              </a:spcBef>
              <a:buSzPct val="25000"/>
              <a:buNone/>
            </a:pPr>
            <a:r>
              <a:rPr lang="en-US" sz="1800">
                <a:solidFill>
                  <a:schemeClr val="dk1"/>
                </a:solidFill>
                <a:latin typeface="Calibri"/>
                <a:ea typeface="Calibri"/>
                <a:cs typeface="Calibri"/>
                <a:sym typeface="Calibri"/>
              </a:rPr>
              <a:t>        "@value": "2014-07-10"</a:t>
            </a:r>
          </a:p>
          <a:p>
            <a:pPr marL="0" marR="0" lvl="0" indent="0" algn="l" rtl="0">
              <a:spcBef>
                <a:spcPts val="0"/>
              </a:spcBef>
              <a:buSzPct val="25000"/>
              <a:buNone/>
            </a:pPr>
            <a:r>
              <a:rPr lang="en-US" sz="1800">
                <a:solidFill>
                  <a:schemeClr val="dk1"/>
                </a:solidFill>
                <a:latin typeface="Calibri"/>
                <a:ea typeface="Calibri"/>
                <a:cs typeface="Calibri"/>
                <a:sym typeface="Calibri"/>
              </a:rPr>
              <a:t>      }</a:t>
            </a:r>
          </a:p>
          <a:p>
            <a:pPr marL="0" marR="0" lvl="0" indent="0" algn="l" rtl="0">
              <a:spcBef>
                <a:spcPts val="0"/>
              </a:spcBef>
              <a:buSzPct val="25000"/>
              <a:buNone/>
            </a:pPr>
            <a:r>
              <a:rPr lang="en-US" sz="1800">
                <a:solidFill>
                  <a:schemeClr val="dk1"/>
                </a:solidFill>
                <a:latin typeface="Calibri"/>
                <a:ea typeface="Calibri"/>
                <a:cs typeface="Calibri"/>
                <a:sym typeface="Calibri"/>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Shape 397" descr="Screen Shot 2017-04-19 at 9.00.43 AM.png"/>
          <p:cNvPicPr preferRelativeResize="0"/>
          <p:nvPr/>
        </p:nvPicPr>
        <p:blipFill>
          <a:blip r:embed="rId3">
            <a:alphaModFix/>
          </a:blip>
          <a:stretch>
            <a:fillRect/>
          </a:stretch>
        </p:blipFill>
        <p:spPr>
          <a:xfrm>
            <a:off x="152400" y="1159325"/>
            <a:ext cx="8839200" cy="5001300"/>
          </a:xfrm>
          <a:prstGeom prst="rect">
            <a:avLst/>
          </a:prstGeom>
          <a:noFill/>
          <a:ln>
            <a:noFill/>
          </a:ln>
        </p:spPr>
      </p:pic>
      <p:sp>
        <p:nvSpPr>
          <p:cNvPr id="398" name="Shape 398"/>
          <p:cNvSpPr txBox="1"/>
          <p:nvPr/>
        </p:nvSpPr>
        <p:spPr>
          <a:xfrm>
            <a:off x="108750" y="244925"/>
            <a:ext cx="8926500" cy="914400"/>
          </a:xfrm>
          <a:prstGeom prst="rect">
            <a:avLst/>
          </a:prstGeom>
          <a:noFill/>
          <a:ln>
            <a:noFill/>
          </a:ln>
        </p:spPr>
        <p:txBody>
          <a:bodyPr lIns="91425" tIns="91425" rIns="91425" bIns="91425" anchor="t" anchorCtr="0">
            <a:noAutofit/>
          </a:bodyPr>
          <a:lstStyle/>
          <a:p>
            <a:pPr lvl="0" algn="ctr">
              <a:spcBef>
                <a:spcPts val="0"/>
              </a:spcBef>
              <a:buNone/>
            </a:pPr>
            <a:r>
              <a:rPr lang="en-US" sz="3000">
                <a:latin typeface="Calibri"/>
                <a:ea typeface="Calibri"/>
                <a:cs typeface="Calibri"/>
                <a:sym typeface="Calibri"/>
              </a:rPr>
              <a:t>opaquenamespace.org web interface and review queue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a:picLocks noGrp="1"/>
          </p:cNvPicPr>
          <p:nvPr>
            <p:ph type="body" idx="1"/>
          </p:nvPr>
        </p:nvPicPr>
        <p:blipFill rotWithShape="1">
          <a:blip r:embed="rId3">
            <a:alphaModFix/>
          </a:blip>
          <a:srcRect/>
          <a:stretch/>
        </p:blipFill>
        <p:spPr>
          <a:xfrm>
            <a:off x="0" y="0"/>
            <a:ext cx="9161747" cy="5393635"/>
          </a:xfrm>
          <a:prstGeom prst="rect">
            <a:avLst/>
          </a:prstGeom>
          <a:noFill/>
          <a:ln>
            <a:noFill/>
          </a:ln>
        </p:spPr>
      </p:pic>
      <p:sp>
        <p:nvSpPr>
          <p:cNvPr id="106" name="Shape 106"/>
          <p:cNvSpPr txBox="1"/>
          <p:nvPr/>
        </p:nvSpPr>
        <p:spPr>
          <a:xfrm>
            <a:off x="839892" y="5672153"/>
            <a:ext cx="7291932"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a:solidFill>
                  <a:schemeClr val="dk1"/>
                </a:solidFill>
                <a:latin typeface="Calibri"/>
                <a:ea typeface="Calibri"/>
                <a:cs typeface="Calibri"/>
                <a:sym typeface="Calibri"/>
              </a:rPr>
              <a:t>82 collections, ca. 290,000 objects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Ingest process</a:t>
            </a:r>
          </a:p>
        </p:txBody>
      </p:sp>
      <p:grpSp>
        <p:nvGrpSpPr>
          <p:cNvPr id="405" name="Shape 405"/>
          <p:cNvGrpSpPr/>
          <p:nvPr/>
        </p:nvGrpSpPr>
        <p:grpSpPr>
          <a:xfrm>
            <a:off x="1159006" y="1601888"/>
            <a:ext cx="6923955" cy="4522583"/>
            <a:chOff x="603835" y="1688"/>
            <a:chExt cx="6923955" cy="4522583"/>
          </a:xfrm>
        </p:grpSpPr>
        <p:sp>
          <p:nvSpPr>
            <p:cNvPr id="406" name="Shape 406"/>
            <p:cNvSpPr/>
            <p:nvPr/>
          </p:nvSpPr>
          <p:spPr>
            <a:xfrm>
              <a:off x="2603180" y="556312"/>
              <a:ext cx="429661" cy="91439"/>
            </a:xfrm>
            <a:custGeom>
              <a:avLst/>
              <a:gdLst/>
              <a:ahLst/>
              <a:cxnLst/>
              <a:rect l="0" t="0" r="0" b="0"/>
              <a:pathLst>
                <a:path w="120000" h="120000" extrusionOk="0">
                  <a:moveTo>
                    <a:pt x="0" y="60000"/>
                  </a:moveTo>
                  <a:lnTo>
                    <a:pt x="120000" y="60000"/>
                  </a:lnTo>
                </a:path>
              </a:pathLst>
            </a:custGeom>
            <a:noFill/>
            <a:ln w="9525" cap="flat" cmpd="sng">
              <a:solidFill>
                <a:srgbClr val="BF504D"/>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407" name="Shape 407"/>
            <p:cNvSpPr txBox="1"/>
            <p:nvPr/>
          </p:nvSpPr>
          <p:spPr>
            <a:xfrm>
              <a:off x="2806503" y="599731"/>
              <a:ext cx="23012" cy="460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08" name="Shape 408"/>
            <p:cNvSpPr/>
            <p:nvPr/>
          </p:nvSpPr>
          <p:spPr>
            <a:xfrm>
              <a:off x="603835" y="1688"/>
              <a:ext cx="2001143" cy="1200684"/>
            </a:xfrm>
            <a:prstGeom prst="rect">
              <a:avLst/>
            </a:prstGeom>
            <a:solidFill>
              <a:srgbClr val="BF504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9" name="Shape 409"/>
            <p:cNvSpPr txBox="1"/>
            <p:nvPr/>
          </p:nvSpPr>
          <p:spPr>
            <a:xfrm>
              <a:off x="603835" y="1688"/>
              <a:ext cx="2001143" cy="1200684"/>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SzPct val="25000"/>
                <a:buNone/>
              </a:pPr>
              <a:r>
                <a:rPr lang="en-US" sz="2100">
                  <a:solidFill>
                    <a:schemeClr val="lt1"/>
                  </a:solidFill>
                  <a:latin typeface="Calibri"/>
                  <a:ea typeface="Calibri"/>
                  <a:cs typeface="Calibri"/>
                  <a:sym typeface="Calibri"/>
                </a:rPr>
                <a:t>Spreadsheet of data</a:t>
              </a:r>
            </a:p>
          </p:txBody>
        </p:sp>
        <p:sp>
          <p:nvSpPr>
            <p:cNvPr id="410" name="Shape 410"/>
            <p:cNvSpPr/>
            <p:nvPr/>
          </p:nvSpPr>
          <p:spPr>
            <a:xfrm>
              <a:off x="5064585" y="556312"/>
              <a:ext cx="429661" cy="91439"/>
            </a:xfrm>
            <a:custGeom>
              <a:avLst/>
              <a:gdLst/>
              <a:ahLst/>
              <a:cxnLst/>
              <a:rect l="0" t="0" r="0" b="0"/>
              <a:pathLst>
                <a:path w="120000" h="120000" extrusionOk="0">
                  <a:moveTo>
                    <a:pt x="0" y="60000"/>
                  </a:moveTo>
                  <a:lnTo>
                    <a:pt x="120000" y="60000"/>
                  </a:lnTo>
                </a:path>
              </a:pathLst>
            </a:custGeom>
            <a:noFill/>
            <a:ln w="9525" cap="flat" cmpd="sng">
              <a:solidFill>
                <a:srgbClr val="BD684E"/>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411" name="Shape 411"/>
            <p:cNvSpPr txBox="1"/>
            <p:nvPr/>
          </p:nvSpPr>
          <p:spPr>
            <a:xfrm>
              <a:off x="5267910" y="599731"/>
              <a:ext cx="23012" cy="460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12" name="Shape 412"/>
            <p:cNvSpPr/>
            <p:nvPr/>
          </p:nvSpPr>
          <p:spPr>
            <a:xfrm>
              <a:off x="3065241" y="1688"/>
              <a:ext cx="2001143" cy="1200684"/>
            </a:xfrm>
            <a:prstGeom prst="rect">
              <a:avLst/>
            </a:prstGeom>
            <a:solidFill>
              <a:srgbClr val="BD654E"/>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3" name="Shape 413"/>
            <p:cNvSpPr txBox="1"/>
            <p:nvPr/>
          </p:nvSpPr>
          <p:spPr>
            <a:xfrm>
              <a:off x="3065241" y="1688"/>
              <a:ext cx="2001143" cy="1200684"/>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SzPct val="25000"/>
                <a:buNone/>
              </a:pPr>
              <a:r>
                <a:rPr lang="en-US" sz="2100">
                  <a:solidFill>
                    <a:schemeClr val="lt1"/>
                  </a:solidFill>
                  <a:latin typeface="Calibri"/>
                  <a:ea typeface="Calibri"/>
                  <a:cs typeface="Calibri"/>
                  <a:sym typeface="Calibri"/>
                </a:rPr>
                <a:t>Digital items</a:t>
              </a:r>
            </a:p>
          </p:txBody>
        </p:sp>
        <p:sp>
          <p:nvSpPr>
            <p:cNvPr id="414" name="Shape 414"/>
            <p:cNvSpPr/>
            <p:nvPr/>
          </p:nvSpPr>
          <p:spPr>
            <a:xfrm>
              <a:off x="1604408" y="1200575"/>
              <a:ext cx="4922810" cy="429661"/>
            </a:xfrm>
            <a:custGeom>
              <a:avLst/>
              <a:gdLst/>
              <a:ahLst/>
              <a:cxnLst/>
              <a:rect l="0" t="0" r="0" b="0"/>
              <a:pathLst>
                <a:path w="120000" h="120000" extrusionOk="0">
                  <a:moveTo>
                    <a:pt x="120000" y="0"/>
                  </a:moveTo>
                  <a:lnTo>
                    <a:pt x="120000" y="64775"/>
                  </a:lnTo>
                  <a:lnTo>
                    <a:pt x="0" y="64775"/>
                  </a:lnTo>
                  <a:lnTo>
                    <a:pt x="0" y="120000"/>
                  </a:lnTo>
                </a:path>
              </a:pathLst>
            </a:custGeom>
            <a:noFill/>
            <a:ln w="9525" cap="flat" cmpd="sng">
              <a:solidFill>
                <a:srgbClr val="BC8250"/>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415" name="Shape 415"/>
            <p:cNvSpPr txBox="1"/>
            <p:nvPr/>
          </p:nvSpPr>
          <p:spPr>
            <a:xfrm>
              <a:off x="3942207" y="1413104"/>
              <a:ext cx="247213" cy="460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16" name="Shape 416"/>
            <p:cNvSpPr/>
            <p:nvPr/>
          </p:nvSpPr>
          <p:spPr>
            <a:xfrm>
              <a:off x="5526648" y="1688"/>
              <a:ext cx="2001143" cy="1200684"/>
            </a:xfrm>
            <a:prstGeom prst="rect">
              <a:avLst/>
            </a:prstGeom>
            <a:solidFill>
              <a:srgbClr val="BC7B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7" name="Shape 417"/>
            <p:cNvSpPr txBox="1"/>
            <p:nvPr/>
          </p:nvSpPr>
          <p:spPr>
            <a:xfrm>
              <a:off x="5526648" y="1688"/>
              <a:ext cx="2001143" cy="1200684"/>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SzPct val="25000"/>
                <a:buNone/>
              </a:pPr>
              <a:r>
                <a:rPr lang="en-US" sz="2100">
                  <a:solidFill>
                    <a:schemeClr val="lt1"/>
                  </a:solidFill>
                  <a:latin typeface="Calibri"/>
                  <a:ea typeface="Calibri"/>
                  <a:cs typeface="Calibri"/>
                  <a:sym typeface="Calibri"/>
                </a:rPr>
                <a:t>crosswalk</a:t>
              </a:r>
            </a:p>
          </p:txBody>
        </p:sp>
        <p:sp>
          <p:nvSpPr>
            <p:cNvPr id="418" name="Shape 418"/>
            <p:cNvSpPr/>
            <p:nvPr/>
          </p:nvSpPr>
          <p:spPr>
            <a:xfrm>
              <a:off x="2603180" y="2217260"/>
              <a:ext cx="429661" cy="91439"/>
            </a:xfrm>
            <a:custGeom>
              <a:avLst/>
              <a:gdLst/>
              <a:ahLst/>
              <a:cxnLst/>
              <a:rect l="0" t="0" r="0" b="0"/>
              <a:pathLst>
                <a:path w="120000" h="120000" extrusionOk="0">
                  <a:moveTo>
                    <a:pt x="0" y="60000"/>
                  </a:moveTo>
                  <a:lnTo>
                    <a:pt x="120000" y="60000"/>
                  </a:lnTo>
                </a:path>
              </a:pathLst>
            </a:custGeom>
            <a:noFill/>
            <a:ln w="9525" cap="flat" cmpd="sng">
              <a:solidFill>
                <a:srgbClr val="BB9952"/>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419" name="Shape 419"/>
            <p:cNvSpPr txBox="1"/>
            <p:nvPr/>
          </p:nvSpPr>
          <p:spPr>
            <a:xfrm>
              <a:off x="2806503" y="2260680"/>
              <a:ext cx="23012" cy="460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20" name="Shape 420"/>
            <p:cNvSpPr/>
            <p:nvPr/>
          </p:nvSpPr>
          <p:spPr>
            <a:xfrm>
              <a:off x="603835" y="1662638"/>
              <a:ext cx="2001143" cy="1200684"/>
            </a:xfrm>
            <a:prstGeom prst="rect">
              <a:avLst/>
            </a:prstGeom>
            <a:solidFill>
              <a:srgbClr val="BB9052"/>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1" name="Shape 421"/>
            <p:cNvSpPr txBox="1"/>
            <p:nvPr/>
          </p:nvSpPr>
          <p:spPr>
            <a:xfrm>
              <a:off x="603835" y="1662638"/>
              <a:ext cx="2001143" cy="1200684"/>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SzPct val="25000"/>
                <a:buNone/>
              </a:pPr>
              <a:r>
                <a:rPr lang="en-US" sz="2100">
                  <a:solidFill>
                    <a:schemeClr val="lt1"/>
                  </a:solidFill>
                  <a:latin typeface="Calibri"/>
                  <a:ea typeface="Calibri"/>
                  <a:cs typeface="Calibri"/>
                  <a:sym typeface="Calibri"/>
                </a:rPr>
                <a:t>Run BagIt script</a:t>
              </a:r>
            </a:p>
          </p:txBody>
        </p:sp>
        <p:sp>
          <p:nvSpPr>
            <p:cNvPr id="422" name="Shape 422"/>
            <p:cNvSpPr/>
            <p:nvPr/>
          </p:nvSpPr>
          <p:spPr>
            <a:xfrm>
              <a:off x="5064585" y="2217260"/>
              <a:ext cx="429661" cy="91439"/>
            </a:xfrm>
            <a:custGeom>
              <a:avLst/>
              <a:gdLst/>
              <a:ahLst/>
              <a:cxnLst/>
              <a:rect l="0" t="0" r="0" b="0"/>
              <a:pathLst>
                <a:path w="120000" h="120000" extrusionOk="0">
                  <a:moveTo>
                    <a:pt x="0" y="60000"/>
                  </a:moveTo>
                  <a:lnTo>
                    <a:pt x="120000" y="60000"/>
                  </a:lnTo>
                </a:path>
              </a:pathLst>
            </a:custGeom>
            <a:noFill/>
            <a:ln w="9525" cap="flat" cmpd="sng">
              <a:solidFill>
                <a:srgbClr val="BBB054"/>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423" name="Shape 423"/>
            <p:cNvSpPr txBox="1"/>
            <p:nvPr/>
          </p:nvSpPr>
          <p:spPr>
            <a:xfrm>
              <a:off x="5267910" y="2260680"/>
              <a:ext cx="23012" cy="460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24" name="Shape 424"/>
            <p:cNvSpPr/>
            <p:nvPr/>
          </p:nvSpPr>
          <p:spPr>
            <a:xfrm>
              <a:off x="3065241" y="1662638"/>
              <a:ext cx="2001143" cy="1200684"/>
            </a:xfrm>
            <a:prstGeom prst="rect">
              <a:avLst/>
            </a:prstGeom>
            <a:solidFill>
              <a:srgbClr val="BBA353"/>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5" name="Shape 425"/>
            <p:cNvSpPr txBox="1"/>
            <p:nvPr/>
          </p:nvSpPr>
          <p:spPr>
            <a:xfrm>
              <a:off x="3065241" y="1662638"/>
              <a:ext cx="2001143" cy="1200684"/>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SzPct val="25000"/>
                <a:buNone/>
              </a:pPr>
              <a:r>
                <a:rPr lang="en-US" sz="2100">
                  <a:solidFill>
                    <a:schemeClr val="lt1"/>
                  </a:solidFill>
                  <a:latin typeface="Calibri"/>
                  <a:ea typeface="Calibri"/>
                  <a:cs typeface="Calibri"/>
                  <a:sym typeface="Calibri"/>
                </a:rPr>
                <a:t>ssh and edit permissions for OD</a:t>
              </a:r>
            </a:p>
          </p:txBody>
        </p:sp>
        <p:sp>
          <p:nvSpPr>
            <p:cNvPr id="426" name="Shape 426"/>
            <p:cNvSpPr/>
            <p:nvPr/>
          </p:nvSpPr>
          <p:spPr>
            <a:xfrm>
              <a:off x="1604408" y="2861524"/>
              <a:ext cx="4922810" cy="429661"/>
            </a:xfrm>
            <a:custGeom>
              <a:avLst/>
              <a:gdLst/>
              <a:ahLst/>
              <a:cxnLst/>
              <a:rect l="0" t="0" r="0" b="0"/>
              <a:pathLst>
                <a:path w="120000" h="120000" extrusionOk="0">
                  <a:moveTo>
                    <a:pt x="120000" y="0"/>
                  </a:moveTo>
                  <a:lnTo>
                    <a:pt x="120000" y="64775"/>
                  </a:lnTo>
                  <a:lnTo>
                    <a:pt x="0" y="64775"/>
                  </a:lnTo>
                  <a:lnTo>
                    <a:pt x="0" y="120000"/>
                  </a:lnTo>
                </a:path>
              </a:pathLst>
            </a:custGeom>
            <a:noFill/>
            <a:ln w="9525" cap="flat" cmpd="sng">
              <a:solidFill>
                <a:srgbClr val="AFBA56"/>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427" name="Shape 427"/>
            <p:cNvSpPr txBox="1"/>
            <p:nvPr/>
          </p:nvSpPr>
          <p:spPr>
            <a:xfrm>
              <a:off x="3942207" y="3074053"/>
              <a:ext cx="247213" cy="460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28" name="Shape 428"/>
            <p:cNvSpPr/>
            <p:nvPr/>
          </p:nvSpPr>
          <p:spPr>
            <a:xfrm>
              <a:off x="5526648" y="1662638"/>
              <a:ext cx="2001143" cy="1200684"/>
            </a:xfrm>
            <a:prstGeom prst="rect">
              <a:avLst/>
            </a:prstGeom>
            <a:solidFill>
              <a:srgbClr val="BAB655"/>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9" name="Shape 429"/>
            <p:cNvSpPr txBox="1"/>
            <p:nvPr/>
          </p:nvSpPr>
          <p:spPr>
            <a:xfrm>
              <a:off x="5526648" y="1662638"/>
              <a:ext cx="2001143" cy="1200684"/>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SzPct val="25000"/>
                <a:buNone/>
              </a:pPr>
              <a:r>
                <a:rPr lang="en-US" sz="2100">
                  <a:solidFill>
                    <a:schemeClr val="lt1"/>
                  </a:solidFill>
                  <a:latin typeface="Calibri"/>
                  <a:ea typeface="Calibri"/>
                  <a:cs typeface="Calibri"/>
                  <a:sym typeface="Calibri"/>
                </a:rPr>
                <a:t>Ingest in OD</a:t>
              </a:r>
            </a:p>
          </p:txBody>
        </p:sp>
        <p:sp>
          <p:nvSpPr>
            <p:cNvPr id="430" name="Shape 430"/>
            <p:cNvSpPr/>
            <p:nvPr/>
          </p:nvSpPr>
          <p:spPr>
            <a:xfrm>
              <a:off x="2603180" y="3878210"/>
              <a:ext cx="429661" cy="91439"/>
            </a:xfrm>
            <a:custGeom>
              <a:avLst/>
              <a:gdLst/>
              <a:ahLst/>
              <a:cxnLst/>
              <a:rect l="0" t="0" r="0" b="0"/>
              <a:pathLst>
                <a:path w="120000" h="120000" extrusionOk="0">
                  <a:moveTo>
                    <a:pt x="0" y="60000"/>
                  </a:moveTo>
                  <a:lnTo>
                    <a:pt x="120000" y="60000"/>
                  </a:lnTo>
                </a:path>
              </a:pathLst>
            </a:custGeom>
            <a:noFill/>
            <a:ln w="9525" cap="flat" cmpd="sng">
              <a:solidFill>
                <a:srgbClr val="99B958"/>
              </a:solidFill>
              <a:prstDash val="solid"/>
              <a:round/>
              <a:headEnd type="none" w="med" len="med"/>
              <a:tailEnd type="stealth" w="lg" len="lg"/>
            </a:ln>
          </p:spPr>
          <p:txBody>
            <a:bodyPr lIns="91425" tIns="91425" rIns="91425" bIns="91425" anchor="ctr" anchorCtr="0">
              <a:noAutofit/>
            </a:bodyPr>
            <a:lstStyle/>
            <a:p>
              <a:pPr lvl="0">
                <a:spcBef>
                  <a:spcPts val="0"/>
                </a:spcBef>
                <a:buNone/>
              </a:pPr>
              <a:endParaRPr/>
            </a:p>
          </p:txBody>
        </p:sp>
        <p:sp>
          <p:nvSpPr>
            <p:cNvPr id="431" name="Shape 431"/>
            <p:cNvSpPr txBox="1"/>
            <p:nvPr/>
          </p:nvSpPr>
          <p:spPr>
            <a:xfrm>
              <a:off x="2806503" y="3921628"/>
              <a:ext cx="23012" cy="4602"/>
            </a:xfrm>
            <a:prstGeom prst="rect">
              <a:avLst/>
            </a:prstGeom>
            <a:noFill/>
            <a:ln>
              <a:noFill/>
            </a:ln>
          </p:spPr>
          <p:txBody>
            <a:bodyPr lIns="12700" tIns="0" rIns="12700" bIns="0" anchor="ctr" anchorCtr="0">
              <a:noAutofit/>
            </a:bodyPr>
            <a:lstStyle/>
            <a:p>
              <a:pPr marL="0" marR="0" lvl="0" indent="0" algn="ctr" rtl="0">
                <a:lnSpc>
                  <a:spcPct val="90000"/>
                </a:lnSpc>
                <a:spcBef>
                  <a:spcPts val="0"/>
                </a:spcBef>
                <a:spcAft>
                  <a:spcPts val="0"/>
                </a:spcAft>
                <a:buNone/>
              </a:pPr>
              <a:endParaRPr sz="500">
                <a:solidFill>
                  <a:schemeClr val="dk1"/>
                </a:solidFill>
                <a:latin typeface="Calibri"/>
                <a:ea typeface="Calibri"/>
                <a:cs typeface="Calibri"/>
                <a:sym typeface="Calibri"/>
              </a:endParaRPr>
            </a:p>
          </p:txBody>
        </p:sp>
        <p:sp>
          <p:nvSpPr>
            <p:cNvPr id="432" name="Shape 432"/>
            <p:cNvSpPr/>
            <p:nvPr/>
          </p:nvSpPr>
          <p:spPr>
            <a:xfrm>
              <a:off x="603835" y="3323587"/>
              <a:ext cx="2001143" cy="1200684"/>
            </a:xfrm>
            <a:prstGeom prst="rect">
              <a:avLst/>
            </a:prstGeom>
            <a:solidFill>
              <a:srgbClr val="ACB957"/>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3" name="Shape 433"/>
            <p:cNvSpPr txBox="1"/>
            <p:nvPr/>
          </p:nvSpPr>
          <p:spPr>
            <a:xfrm>
              <a:off x="603835" y="3323587"/>
              <a:ext cx="2001143" cy="1200684"/>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SzPct val="25000"/>
                <a:buNone/>
              </a:pPr>
              <a:r>
                <a:rPr lang="en-US" sz="2100">
                  <a:solidFill>
                    <a:schemeClr val="lt1"/>
                  </a:solidFill>
                  <a:latin typeface="Calibri"/>
                  <a:ea typeface="Calibri"/>
                  <a:cs typeface="Calibri"/>
                  <a:sym typeface="Calibri"/>
                </a:rPr>
                <a:t>Review</a:t>
              </a:r>
            </a:p>
          </p:txBody>
        </p:sp>
        <p:sp>
          <p:nvSpPr>
            <p:cNvPr id="434" name="Shape 434"/>
            <p:cNvSpPr/>
            <p:nvPr/>
          </p:nvSpPr>
          <p:spPr>
            <a:xfrm>
              <a:off x="3065241" y="3323587"/>
              <a:ext cx="2001143" cy="1200684"/>
            </a:xfrm>
            <a:prstGeom prst="rect">
              <a:avLst/>
            </a:prstGeom>
            <a:solidFill>
              <a:srgbClr val="99B958"/>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5" name="Shape 435"/>
            <p:cNvSpPr txBox="1"/>
            <p:nvPr/>
          </p:nvSpPr>
          <p:spPr>
            <a:xfrm>
              <a:off x="3065241" y="3323587"/>
              <a:ext cx="2001143" cy="1200684"/>
            </a:xfrm>
            <a:prstGeom prst="rect">
              <a:avLst/>
            </a:prstGeom>
            <a:noFill/>
            <a:ln>
              <a:noFill/>
            </a:ln>
          </p:spPr>
          <p:txBody>
            <a:bodyPr lIns="149350" tIns="149350" rIns="149350" bIns="149350" anchor="ctr" anchorCtr="0">
              <a:noAutofit/>
            </a:bodyPr>
            <a:lstStyle/>
            <a:p>
              <a:pPr marL="0" marR="0" lvl="0" indent="0" algn="ctr" rtl="0">
                <a:lnSpc>
                  <a:spcPct val="90000"/>
                </a:lnSpc>
                <a:spcBef>
                  <a:spcPts val="0"/>
                </a:spcBef>
                <a:spcAft>
                  <a:spcPts val="0"/>
                </a:spcAft>
                <a:buSzPct val="25000"/>
                <a:buNone/>
              </a:pPr>
              <a:r>
                <a:rPr lang="en-US" sz="2100">
                  <a:solidFill>
                    <a:schemeClr val="lt1"/>
                  </a:solidFill>
                  <a:latin typeface="Calibri"/>
                  <a:ea typeface="Calibri"/>
                  <a:cs typeface="Calibri"/>
                  <a:sym typeface="Calibri"/>
                </a:rPr>
                <a:t>Approve</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Cataloging in Hydra</a:t>
            </a:r>
          </a:p>
        </p:txBody>
      </p:sp>
      <p:sp>
        <p:nvSpPr>
          <p:cNvPr id="442" name="Shape 442"/>
          <p:cNvSpPr txBox="1">
            <a:spLocks noGrp="1"/>
          </p:cNvSpPr>
          <p:nvPr>
            <p:ph type="body" idx="2"/>
          </p:nvPr>
        </p:nvSpPr>
        <p:spPr>
          <a:xfrm>
            <a:off x="457200" y="1371600"/>
            <a:ext cx="4638000" cy="49635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Administrator (admin):</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Manage roles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Review ingested objects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Ingest new objects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Update existing objects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Manage templates</a:t>
            </a:r>
          </a:p>
          <a:p>
            <a:pPr marL="342900" marR="0" lvl="0" indent="-34290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Archivist/Cataloger (archivist):</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Review ingested objects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Ingest new objects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Update existing objects</a:t>
            </a:r>
          </a:p>
          <a:p>
            <a:pPr marL="742950" marR="0" lvl="1" indent="-285750" algn="l" rtl="0">
              <a:lnSpc>
                <a:spcPct val="90000"/>
              </a:lnSpc>
              <a:spcBef>
                <a:spcPts val="48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Manage templates</a:t>
            </a:r>
          </a:p>
        </p:txBody>
      </p:sp>
      <p:sp>
        <p:nvSpPr>
          <p:cNvPr id="443" name="Shape 443"/>
          <p:cNvSpPr/>
          <p:nvPr/>
        </p:nvSpPr>
        <p:spPr>
          <a:xfrm>
            <a:off x="4544267" y="1371600"/>
            <a:ext cx="5046300" cy="954000"/>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dk1"/>
              </a:buClr>
              <a:buSzPct val="100000"/>
              <a:buFont typeface="Arial"/>
              <a:buChar char="•"/>
            </a:pPr>
            <a:r>
              <a:rPr lang="en-US" sz="2800">
                <a:solidFill>
                  <a:schemeClr val="dk1"/>
                </a:solidFill>
                <a:latin typeface="Calibri"/>
                <a:ea typeface="Calibri"/>
                <a:cs typeface="Calibri"/>
                <a:sym typeface="Calibri"/>
              </a:rPr>
              <a:t>Submitter (submitter):</a:t>
            </a:r>
          </a:p>
          <a:p>
            <a:pPr marL="457200" marR="0" lvl="1" indent="0" algn="l" rtl="0">
              <a:spcBef>
                <a:spcPts val="0"/>
              </a:spcBef>
              <a:buSzPct val="25000"/>
              <a:buNone/>
            </a:pPr>
            <a:r>
              <a:rPr lang="en-US" sz="2800" b="0" i="0" u="none" strike="noStrike" cap="none">
                <a:solidFill>
                  <a:schemeClr val="dk1"/>
                </a:solidFill>
                <a:latin typeface="Calibri"/>
                <a:ea typeface="Calibri"/>
                <a:cs typeface="Calibri"/>
                <a:sym typeface="Calibri"/>
              </a:rPr>
              <a:t>Ingest new objects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Shape 449"/>
          <p:cNvPicPr preferRelativeResize="0"/>
          <p:nvPr/>
        </p:nvPicPr>
        <p:blipFill rotWithShape="1">
          <a:blip r:embed="rId3">
            <a:alphaModFix/>
          </a:blip>
          <a:srcRect/>
          <a:stretch/>
        </p:blipFill>
        <p:spPr>
          <a:xfrm>
            <a:off x="0" y="849312"/>
            <a:ext cx="9144000" cy="515778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Shape 455"/>
          <p:cNvPicPr preferRelativeResize="0"/>
          <p:nvPr/>
        </p:nvPicPr>
        <p:blipFill rotWithShape="1">
          <a:blip r:embed="rId3">
            <a:alphaModFix/>
          </a:blip>
          <a:srcRect/>
          <a:stretch/>
        </p:blipFill>
        <p:spPr>
          <a:xfrm>
            <a:off x="93386" y="175010"/>
            <a:ext cx="8996182" cy="65741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457200" y="1222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Looking back and ahead…</a:t>
            </a:r>
          </a:p>
        </p:txBody>
      </p:sp>
      <p:sp>
        <p:nvSpPr>
          <p:cNvPr id="462" name="Shape 462"/>
          <p:cNvSpPr txBox="1">
            <a:spLocks noGrp="1"/>
          </p:cNvSpPr>
          <p:nvPr>
            <p:ph type="body" idx="1"/>
          </p:nvPr>
        </p:nvSpPr>
        <p:spPr>
          <a:xfrm>
            <a:off x="457200" y="1154112"/>
            <a:ext cx="4040100" cy="639899"/>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a:solidFill>
                  <a:schemeClr val="dk1"/>
                </a:solidFill>
                <a:latin typeface="Calibri"/>
                <a:ea typeface="Calibri"/>
                <a:cs typeface="Calibri"/>
                <a:sym typeface="Calibri"/>
              </a:rPr>
              <a:t>Issues and lessons learned</a:t>
            </a:r>
          </a:p>
        </p:txBody>
      </p:sp>
      <p:sp>
        <p:nvSpPr>
          <p:cNvPr id="463" name="Shape 463"/>
          <p:cNvSpPr txBox="1">
            <a:spLocks noGrp="1"/>
          </p:cNvSpPr>
          <p:nvPr>
            <p:ph type="body" idx="2"/>
          </p:nvPr>
        </p:nvSpPr>
        <p:spPr>
          <a:xfrm>
            <a:off x="457200" y="1870074"/>
            <a:ext cx="4040100" cy="4205100"/>
          </a:xfrm>
          <a:prstGeom prst="rect">
            <a:avLst/>
          </a:prstGeom>
          <a:noFill/>
          <a:ln>
            <a:noFill/>
          </a:ln>
        </p:spPr>
        <p:txBody>
          <a:bodyPr lIns="91425" tIns="45700" rIns="91425" bIns="45700" anchor="t" anchorCtr="0">
            <a:noAutofit/>
          </a:bodyPr>
          <a:lstStyle/>
          <a:p>
            <a:pPr marL="457200" marR="0" lvl="0" indent="-361950" algn="l" rtl="0">
              <a:lnSpc>
                <a:spcPct val="80000"/>
              </a:lnSpc>
              <a:spcBef>
                <a:spcPts val="408"/>
              </a:spcBef>
              <a:spcAft>
                <a:spcPts val="0"/>
              </a:spcAft>
              <a:buClr>
                <a:schemeClr val="dk1"/>
              </a:buClr>
              <a:buSzPct val="100000"/>
              <a:buFont typeface="Calibri"/>
            </a:pPr>
            <a:r>
              <a:rPr lang="en-US" sz="2100" b="0" i="0" u="none" strike="noStrike" cap="none">
                <a:solidFill>
                  <a:schemeClr val="dk1"/>
                </a:solidFill>
                <a:latin typeface="Calibri"/>
                <a:ea typeface="Calibri"/>
                <a:cs typeface="Calibri"/>
                <a:sym typeface="Calibri"/>
              </a:rPr>
              <a:t>Long (and continuous) development </a:t>
            </a:r>
          </a:p>
          <a:p>
            <a:pPr marL="457200" marR="0" lvl="0" indent="-361950" algn="l" rtl="0">
              <a:lnSpc>
                <a:spcPct val="80000"/>
              </a:lnSpc>
              <a:spcBef>
                <a:spcPts val="408"/>
              </a:spcBef>
              <a:spcAft>
                <a:spcPts val="0"/>
              </a:spcAft>
              <a:buClr>
                <a:schemeClr val="dk1"/>
              </a:buClr>
              <a:buSzPct val="100000"/>
              <a:buFont typeface="Calibri"/>
            </a:pPr>
            <a:r>
              <a:rPr lang="en-US" sz="2100" b="0" i="0" u="none" strike="noStrike" cap="none">
                <a:solidFill>
                  <a:schemeClr val="dk1"/>
                </a:solidFill>
                <a:latin typeface="Calibri"/>
                <a:ea typeface="Calibri"/>
                <a:cs typeface="Calibri"/>
                <a:sym typeface="Calibri"/>
              </a:rPr>
              <a:t>Metadata decisions impact system architecture</a:t>
            </a:r>
          </a:p>
          <a:p>
            <a:pPr marL="457200" marR="0" lvl="0" indent="-361950" algn="l" rtl="0">
              <a:lnSpc>
                <a:spcPct val="80000"/>
              </a:lnSpc>
              <a:spcBef>
                <a:spcPts val="408"/>
              </a:spcBef>
              <a:spcAft>
                <a:spcPts val="0"/>
              </a:spcAft>
              <a:buClr>
                <a:schemeClr val="dk1"/>
              </a:buClr>
              <a:buSzPct val="100000"/>
              <a:buFont typeface="Calibri"/>
            </a:pPr>
            <a:r>
              <a:rPr lang="en-US" sz="2100" b="0" i="0" u="none" strike="noStrike" cap="none">
                <a:solidFill>
                  <a:schemeClr val="dk1"/>
                </a:solidFill>
                <a:latin typeface="Calibri"/>
                <a:ea typeface="Calibri"/>
                <a:cs typeface="Calibri"/>
                <a:sym typeface="Calibri"/>
              </a:rPr>
              <a:t>Start early- you cannot underestimate the time you will need!</a:t>
            </a:r>
          </a:p>
          <a:p>
            <a:pPr marL="457200" marR="0" lvl="0" indent="-361950" algn="l" rtl="0">
              <a:lnSpc>
                <a:spcPct val="80000"/>
              </a:lnSpc>
              <a:spcBef>
                <a:spcPts val="408"/>
              </a:spcBef>
              <a:spcAft>
                <a:spcPts val="0"/>
              </a:spcAft>
              <a:buClr>
                <a:schemeClr val="dk1"/>
              </a:buClr>
              <a:buSzPct val="100000"/>
              <a:buFont typeface="Calibri"/>
            </a:pPr>
            <a:r>
              <a:rPr lang="en-US" sz="2100" b="0" i="0" u="none" strike="noStrike" cap="none">
                <a:solidFill>
                  <a:schemeClr val="dk1"/>
                </a:solidFill>
                <a:latin typeface="Calibri"/>
                <a:ea typeface="Calibri"/>
                <a:cs typeface="Calibri"/>
                <a:sym typeface="Calibri"/>
              </a:rPr>
              <a:t>There will be roadblocks when building your own system</a:t>
            </a:r>
          </a:p>
          <a:p>
            <a:pPr marL="457200" marR="0" lvl="0" indent="-361950" algn="l" rtl="0">
              <a:lnSpc>
                <a:spcPct val="80000"/>
              </a:lnSpc>
              <a:spcBef>
                <a:spcPts val="408"/>
              </a:spcBef>
              <a:spcAft>
                <a:spcPts val="0"/>
              </a:spcAft>
              <a:buClr>
                <a:schemeClr val="dk1"/>
              </a:buClr>
              <a:buSzPct val="100000"/>
              <a:buFont typeface="Calibri"/>
            </a:pPr>
            <a:r>
              <a:rPr lang="en-US" sz="2100" b="0" i="0" u="none" strike="noStrike" cap="none">
                <a:solidFill>
                  <a:schemeClr val="dk1"/>
                </a:solidFill>
                <a:latin typeface="Calibri"/>
                <a:ea typeface="Calibri"/>
                <a:cs typeface="Calibri"/>
                <a:sym typeface="Calibri"/>
              </a:rPr>
              <a:t>Learn to speak “programmer”</a:t>
            </a:r>
          </a:p>
          <a:p>
            <a:pPr marL="457200" marR="0" lvl="0" indent="-361950" algn="l" rtl="0">
              <a:lnSpc>
                <a:spcPct val="80000"/>
              </a:lnSpc>
              <a:spcBef>
                <a:spcPts val="408"/>
              </a:spcBef>
              <a:spcAft>
                <a:spcPts val="0"/>
              </a:spcAft>
              <a:buClr>
                <a:schemeClr val="dk1"/>
              </a:buClr>
              <a:buSzPct val="100000"/>
              <a:buFont typeface="Calibri"/>
            </a:pPr>
            <a:r>
              <a:rPr lang="en-US" sz="2100" b="0" i="0" u="none" strike="noStrike" cap="none">
                <a:solidFill>
                  <a:schemeClr val="dk1"/>
                </a:solidFill>
                <a:latin typeface="Calibri"/>
                <a:ea typeface="Calibri"/>
                <a:cs typeface="Calibri"/>
                <a:sym typeface="Calibri"/>
              </a:rPr>
              <a:t>Find the best means and tools for cross-institutional collaboration and stick with them</a:t>
            </a:r>
          </a:p>
          <a:p>
            <a:pPr marL="342900" marR="0" lvl="0" indent="-342900" algn="l" rtl="0">
              <a:lnSpc>
                <a:spcPct val="80000"/>
              </a:lnSpc>
              <a:spcBef>
                <a:spcPts val="408"/>
              </a:spcBef>
              <a:spcAft>
                <a:spcPts val="0"/>
              </a:spcAft>
              <a:buClr>
                <a:schemeClr val="dk1"/>
              </a:buClr>
              <a:buSzPct val="97142"/>
              <a:buFont typeface="Arial"/>
              <a:buNone/>
            </a:pPr>
            <a:endParaRPr sz="21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8"/>
              </a:spcBef>
              <a:buClr>
                <a:schemeClr val="dk1"/>
              </a:buClr>
              <a:buSzPct val="97142"/>
              <a:buFont typeface="Arial"/>
              <a:buNone/>
            </a:pPr>
            <a:endParaRPr sz="2100" b="0" i="0" u="none" strike="noStrike" cap="none">
              <a:solidFill>
                <a:schemeClr val="dk1"/>
              </a:solidFill>
              <a:latin typeface="Calibri"/>
              <a:ea typeface="Calibri"/>
              <a:cs typeface="Calibri"/>
              <a:sym typeface="Calibri"/>
            </a:endParaRPr>
          </a:p>
        </p:txBody>
      </p:sp>
      <p:sp>
        <p:nvSpPr>
          <p:cNvPr id="464" name="Shape 464"/>
          <p:cNvSpPr txBox="1">
            <a:spLocks noGrp="1"/>
          </p:cNvSpPr>
          <p:nvPr>
            <p:ph type="body" idx="3"/>
          </p:nvPr>
        </p:nvSpPr>
        <p:spPr>
          <a:xfrm>
            <a:off x="4645025" y="1154112"/>
            <a:ext cx="4041900" cy="639899"/>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Arial"/>
              <a:buNone/>
            </a:pPr>
            <a:r>
              <a:rPr lang="en-US" sz="2400" b="1" i="0" u="none" strike="noStrike" cap="none">
                <a:solidFill>
                  <a:schemeClr val="dk1"/>
                </a:solidFill>
                <a:latin typeface="Calibri"/>
                <a:ea typeface="Calibri"/>
                <a:cs typeface="Calibri"/>
                <a:sym typeface="Calibri"/>
              </a:rPr>
              <a:t>Expectations and next steps</a:t>
            </a:r>
          </a:p>
        </p:txBody>
      </p:sp>
      <p:sp>
        <p:nvSpPr>
          <p:cNvPr id="465" name="Shape 465"/>
          <p:cNvSpPr txBox="1">
            <a:spLocks noGrp="1"/>
          </p:cNvSpPr>
          <p:nvPr>
            <p:ph type="body" idx="4"/>
          </p:nvPr>
        </p:nvSpPr>
        <p:spPr>
          <a:xfrm>
            <a:off x="4645025" y="1870075"/>
            <a:ext cx="4041900" cy="3951300"/>
          </a:xfrm>
          <a:prstGeom prst="rect">
            <a:avLst/>
          </a:prstGeom>
          <a:noFill/>
          <a:ln>
            <a:noFill/>
          </a:ln>
        </p:spPr>
        <p:txBody>
          <a:bodyPr lIns="91425" tIns="45700" rIns="91425" bIns="45700" anchor="t" anchorCtr="0">
            <a:noAutofit/>
          </a:bodyPr>
          <a:lstStyle/>
          <a:p>
            <a:pPr marL="342900" marR="0" lvl="0" indent="-354330" algn="l" rtl="0">
              <a:spcBef>
                <a:spcPts val="0"/>
              </a:spcBef>
              <a:spcAft>
                <a:spcPts val="0"/>
              </a:spcAft>
              <a:buClr>
                <a:schemeClr val="dk1"/>
              </a:buClr>
              <a:buSzPct val="100000"/>
              <a:buFont typeface="Arial"/>
              <a:buChar char="•"/>
            </a:pPr>
            <a:r>
              <a:rPr lang="en-US"/>
              <a:t>Developing batch editor</a:t>
            </a:r>
          </a:p>
          <a:p>
            <a:pPr marL="342900" marR="0" lvl="0" indent="-354330" algn="l" rtl="0">
              <a:spcBef>
                <a:spcPts val="0"/>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MWDL and DPLA</a:t>
            </a:r>
          </a:p>
          <a:p>
            <a:pPr marL="342900" marR="0" lvl="0" indent="-354330" algn="l" rtl="0">
              <a:spcBef>
                <a:spcPts val="444"/>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Adding more description to local LOD URIs and publishing in other LOD resources</a:t>
            </a:r>
          </a:p>
          <a:p>
            <a:pPr marL="342900" marR="0" lvl="0" indent="-354330" algn="l" rtl="0">
              <a:spcBef>
                <a:spcPts val="444"/>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IR head in Hydra</a:t>
            </a:r>
          </a:p>
          <a:p>
            <a:pPr marL="342900" marR="0" lvl="0" indent="-354330" algn="l" rtl="0">
              <a:spcBef>
                <a:spcPts val="444"/>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Exhibit integration like Spotlight and/or Omeka in Hydra</a:t>
            </a:r>
          </a:p>
          <a:p>
            <a:pPr marL="342900" marR="0" lvl="0" indent="-354330" algn="l" rtl="0">
              <a:spcBef>
                <a:spcPts val="444"/>
              </a:spcBef>
              <a:spcAft>
                <a:spcPts val="0"/>
              </a:spcAft>
              <a:buClr>
                <a:schemeClr val="dk1"/>
              </a:buClr>
              <a:buSzPct val="100000"/>
              <a:buFont typeface="Arial"/>
              <a:buChar char="•"/>
            </a:pPr>
            <a:r>
              <a:rPr lang="en-US" b="0" i="0" u="none" strike="noStrike" cap="none">
                <a:solidFill>
                  <a:schemeClr val="dk1"/>
                </a:solidFill>
                <a:latin typeface="Calibri"/>
                <a:ea typeface="Calibri"/>
                <a:cs typeface="Calibri"/>
                <a:sym typeface="Calibri"/>
              </a:rPr>
              <a:t>Adding new content and promoting our URIs!</a:t>
            </a:r>
          </a:p>
          <a:p>
            <a:pPr marL="342900" marR="0" lvl="0" indent="-342900" algn="l" rtl="0">
              <a:spcBef>
                <a:spcPts val="444"/>
              </a:spcBef>
              <a:buClr>
                <a:schemeClr val="dk1"/>
              </a:buClr>
              <a:buSzPct val="100909"/>
              <a:buFont typeface="Arial"/>
              <a:buNone/>
            </a:pPr>
            <a:endParaRPr sz="222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Shape 471"/>
          <p:cNvPicPr preferRelativeResize="0"/>
          <p:nvPr/>
        </p:nvPicPr>
        <p:blipFill rotWithShape="1">
          <a:blip r:embed="rId3">
            <a:alphaModFix/>
          </a:blip>
          <a:srcRect/>
          <a:stretch/>
        </p:blipFill>
        <p:spPr>
          <a:xfrm>
            <a:off x="130629" y="-12526"/>
            <a:ext cx="8893627"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457200" y="60341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Information:</a:t>
            </a:r>
          </a:p>
        </p:txBody>
      </p:sp>
      <p:sp>
        <p:nvSpPr>
          <p:cNvPr id="478" name="Shape 478"/>
          <p:cNvSpPr txBox="1">
            <a:spLocks noGrp="1"/>
          </p:cNvSpPr>
          <p:nvPr>
            <p:ph type="body" idx="1"/>
          </p:nvPr>
        </p:nvSpPr>
        <p:spPr>
          <a:xfrm>
            <a:off x="457200" y="1600200"/>
            <a:ext cx="8229600" cy="337457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OregonDigital: </a:t>
            </a:r>
            <a:r>
              <a:rPr lang="en-US" sz="2590" b="0" i="0" u="sng" strike="noStrike" cap="none">
                <a:solidFill>
                  <a:schemeClr val="hlink"/>
                </a:solidFill>
                <a:latin typeface="Calibri"/>
                <a:ea typeface="Calibri"/>
                <a:cs typeface="Calibri"/>
                <a:sym typeface="Calibri"/>
                <a:hlinkClick r:id="rId3"/>
              </a:rPr>
              <a:t>http://oregondigital.library.oregonstate.edu/catalog</a:t>
            </a:r>
          </a:p>
          <a:p>
            <a:pPr marL="342900" marR="0" lvl="0" indent="-34290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GitHub: </a:t>
            </a:r>
            <a:r>
              <a:rPr lang="en-US" sz="2590" b="0" i="0" u="sng" strike="noStrike" cap="none">
                <a:solidFill>
                  <a:schemeClr val="hlink"/>
                </a:solidFill>
                <a:latin typeface="Calibri"/>
                <a:ea typeface="Calibri"/>
                <a:cs typeface="Calibri"/>
                <a:sym typeface="Calibri"/>
                <a:hlinkClick r:id="rId4"/>
              </a:rPr>
              <a:t>https://github.com/OregonDigital</a:t>
            </a:r>
          </a:p>
          <a:p>
            <a:pPr marL="342900" marR="0" lvl="0" indent="-34290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Metadata Dictionary: </a:t>
            </a:r>
            <a:r>
              <a:rPr lang="en-US" sz="2590" b="0" i="0" u="sng" strike="noStrike" cap="none">
                <a:solidFill>
                  <a:schemeClr val="hlink"/>
                </a:solidFill>
                <a:latin typeface="Calibri"/>
                <a:ea typeface="Calibri"/>
                <a:cs typeface="Calibri"/>
                <a:sym typeface="Calibri"/>
                <a:hlinkClick r:id="rId5"/>
              </a:rPr>
              <a:t>https://docs.google.com/spreadsheets/d/1nnJz49oqstQLF2PFBn5ZvWfWdF-8PVl5TFL1EMotQrA</a:t>
            </a:r>
            <a:r>
              <a:rPr lang="en-US" sz="2590" b="0" i="0" u="none" strike="noStrike" cap="none">
                <a:solidFill>
                  <a:schemeClr val="dk1"/>
                </a:solidFill>
                <a:latin typeface="Calibri"/>
                <a:ea typeface="Calibri"/>
                <a:cs typeface="Calibri"/>
                <a:sym typeface="Calibri"/>
              </a:rPr>
              <a:t> </a:t>
            </a:r>
          </a:p>
          <a:p>
            <a:pPr marL="342900" marR="0" lvl="0" indent="-34290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Digital Scholarship Center, University of Oregon: </a:t>
            </a:r>
            <a:r>
              <a:rPr lang="en-US" sz="2590" b="0" i="0" u="sng" strike="noStrike" cap="none">
                <a:solidFill>
                  <a:schemeClr val="hlink"/>
                </a:solidFill>
                <a:latin typeface="Calibri"/>
                <a:ea typeface="Calibri"/>
                <a:cs typeface="Calibri"/>
                <a:sym typeface="Calibri"/>
                <a:hlinkClick r:id="rId6"/>
              </a:rPr>
              <a:t>http://library.uoregon.edu/digitalscholarship</a:t>
            </a:r>
          </a:p>
          <a:p>
            <a:pPr marL="0" marR="0" lvl="0" indent="0" algn="l" rtl="0">
              <a:lnSpc>
                <a:spcPct val="90000"/>
              </a:lnSpc>
              <a:spcBef>
                <a:spcPts val="518"/>
              </a:spcBef>
              <a:buClr>
                <a:schemeClr val="dk1"/>
              </a:buClr>
              <a:buSzPct val="25000"/>
              <a:buFont typeface="Arial"/>
              <a:buNone/>
            </a:pPr>
            <a:endParaRPr sz="2590" b="0" i="0" u="none" strike="noStrike" cap="none">
              <a:solidFill>
                <a:schemeClr val="dk1"/>
              </a:solidFill>
              <a:latin typeface="Calibri"/>
              <a:ea typeface="Calibri"/>
              <a:cs typeface="Calibri"/>
              <a:sym typeface="Calibri"/>
            </a:endParaRPr>
          </a:p>
        </p:txBody>
      </p:sp>
      <p:pic>
        <p:nvPicPr>
          <p:cNvPr id="479" name="Shape 479" descr="8-10-2.jpg"/>
          <p:cNvPicPr preferRelativeResize="0"/>
          <p:nvPr/>
        </p:nvPicPr>
        <p:blipFill rotWithShape="1">
          <a:blip r:embed="rId7">
            <a:alphaModFix/>
          </a:blip>
          <a:srcRect/>
          <a:stretch/>
        </p:blipFill>
        <p:spPr>
          <a:xfrm>
            <a:off x="6926" y="0"/>
            <a:ext cx="9144000" cy="859809"/>
          </a:xfrm>
          <a:prstGeom prst="rect">
            <a:avLst/>
          </a:prstGeom>
          <a:noFill/>
          <a:ln>
            <a:noFill/>
          </a:ln>
        </p:spPr>
      </p:pic>
      <p:sp>
        <p:nvSpPr>
          <p:cNvPr id="480" name="Shape 480"/>
          <p:cNvSpPr/>
          <p:nvPr/>
        </p:nvSpPr>
        <p:spPr>
          <a:xfrm>
            <a:off x="801583" y="5114996"/>
            <a:ext cx="5523015"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Calibri"/>
                <a:ea typeface="Calibri"/>
                <a:cs typeface="Calibri"/>
                <a:sym typeface="Calibri"/>
              </a:rPr>
              <a:t>Julia Simic, jsimic@uoregon.edu</a:t>
            </a:r>
          </a:p>
          <a:p>
            <a:pPr marL="0" marR="0" lvl="0" indent="0" algn="l" rtl="0">
              <a:spcBef>
                <a:spcPts val="0"/>
              </a:spcBef>
              <a:buNone/>
            </a:pPr>
            <a:endParaRPr sz="2400">
              <a:solidFill>
                <a:schemeClr val="dk1"/>
              </a:solidFill>
              <a:latin typeface="Calibri"/>
              <a:ea typeface="Calibri"/>
              <a:cs typeface="Calibri"/>
              <a:sym typeface="Calibri"/>
            </a:endParaRPr>
          </a:p>
          <a:p>
            <a:pPr marL="0" marR="0" lvl="0" indent="0" algn="l" rtl="0">
              <a:spcBef>
                <a:spcPts val="0"/>
              </a:spcBef>
              <a:buSzPct val="25000"/>
              <a:buNone/>
            </a:pPr>
            <a:r>
              <a:rPr lang="en-US" sz="2400">
                <a:solidFill>
                  <a:schemeClr val="dk1"/>
                </a:solidFill>
                <a:latin typeface="Calibri"/>
                <a:ea typeface="Calibri"/>
                <a:cs typeface="Calibri"/>
                <a:sym typeface="Calibri"/>
              </a:rPr>
              <a:t>Sarah Seymore, sseymore@uoregon.edu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9623"/>
            <a:ext cx="8229600" cy="87349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Migration</a:t>
            </a:r>
          </a:p>
        </p:txBody>
      </p:sp>
      <p:sp>
        <p:nvSpPr>
          <p:cNvPr id="113" name="Shape 113"/>
          <p:cNvSpPr txBox="1">
            <a:spLocks noGrp="1"/>
          </p:cNvSpPr>
          <p:nvPr>
            <p:ph type="body" idx="1"/>
          </p:nvPr>
        </p:nvSpPr>
        <p:spPr>
          <a:xfrm>
            <a:off x="134753" y="1143000"/>
            <a:ext cx="8845617" cy="510082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Dedication to Open Source</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Un-silo our content</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User Interface improvements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Search capabilities increased</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OSU technical expertise</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UO project management and metadata expertise</a:t>
            </a:r>
          </a:p>
        </p:txBody>
      </p:sp>
      <p:pic>
        <p:nvPicPr>
          <p:cNvPr id="114" name="Shape 114"/>
          <p:cNvPicPr preferRelativeResize="0"/>
          <p:nvPr/>
        </p:nvPicPr>
        <p:blipFill rotWithShape="1">
          <a:blip r:embed="rId3">
            <a:alphaModFix/>
          </a:blip>
          <a:srcRect/>
          <a:stretch/>
        </p:blipFill>
        <p:spPr>
          <a:xfrm>
            <a:off x="2101113" y="6243826"/>
            <a:ext cx="4954203" cy="542251"/>
          </a:xfrm>
          <a:prstGeom prst="rect">
            <a:avLst/>
          </a:prstGeom>
          <a:noFill/>
          <a:ln>
            <a:noFill/>
          </a:ln>
        </p:spPr>
      </p:pic>
      <p:pic>
        <p:nvPicPr>
          <p:cNvPr id="115" name="Shape 115"/>
          <p:cNvPicPr preferRelativeResize="0"/>
          <p:nvPr/>
        </p:nvPicPr>
        <p:blipFill rotWithShape="1">
          <a:blip r:embed="rId4">
            <a:alphaModFix/>
          </a:blip>
          <a:srcRect/>
          <a:stretch/>
        </p:blipFill>
        <p:spPr>
          <a:xfrm>
            <a:off x="5813658" y="1646869"/>
            <a:ext cx="3330340" cy="549421"/>
          </a:xfrm>
          <a:prstGeom prst="rect">
            <a:avLst/>
          </a:prstGeom>
          <a:noFill/>
          <a:ln>
            <a:noFill/>
          </a:ln>
        </p:spPr>
      </p:pic>
      <p:pic>
        <p:nvPicPr>
          <p:cNvPr id="116" name="Shape 116"/>
          <p:cNvPicPr preferRelativeResize="0"/>
          <p:nvPr/>
        </p:nvPicPr>
        <p:blipFill rotWithShape="1">
          <a:blip r:embed="rId5">
            <a:alphaModFix/>
          </a:blip>
          <a:srcRect/>
          <a:stretch/>
        </p:blipFill>
        <p:spPr>
          <a:xfrm>
            <a:off x="6883515" y="3572566"/>
            <a:ext cx="1190624" cy="952499"/>
          </a:xfrm>
          <a:prstGeom prst="rect">
            <a:avLst/>
          </a:prstGeom>
          <a:noFill/>
          <a:ln>
            <a:noFill/>
          </a:ln>
        </p:spPr>
      </p:pic>
      <p:sp>
        <p:nvSpPr>
          <p:cNvPr id="117" name="Shape 117"/>
          <p:cNvSpPr/>
          <p:nvPr/>
        </p:nvSpPr>
        <p:spPr>
          <a:xfrm>
            <a:off x="7291135" y="2408651"/>
            <a:ext cx="375384" cy="951553"/>
          </a:xfrm>
          <a:prstGeom prst="downArrow">
            <a:avLst>
              <a:gd name="adj1" fmla="val 50000"/>
              <a:gd name="adj2" fmla="val 50000"/>
            </a:avLst>
          </a:prstGeom>
          <a:solidFill>
            <a:srgbClr val="00B050"/>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062137" y="-33095"/>
            <a:ext cx="5488131" cy="84198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Communication</a:t>
            </a:r>
          </a:p>
        </p:txBody>
      </p:sp>
      <p:sp>
        <p:nvSpPr>
          <p:cNvPr id="124" name="Shape 124"/>
          <p:cNvSpPr txBox="1">
            <a:spLocks noGrp="1"/>
          </p:cNvSpPr>
          <p:nvPr>
            <p:ph type="body" idx="1"/>
          </p:nvPr>
        </p:nvSpPr>
        <p:spPr>
          <a:xfrm>
            <a:off x="1599333" y="1205882"/>
            <a:ext cx="5831462" cy="528149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Stakeholders</a:t>
            </a:r>
          </a:p>
          <a:p>
            <a:pPr marL="342900" marR="0" lvl="0" indent="-342900" algn="l" rtl="0">
              <a:lnSpc>
                <a:spcPct val="9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21 people across 2 institutions</a:t>
            </a:r>
          </a:p>
          <a:p>
            <a:pPr marL="342900" marR="0" lvl="0" indent="-342900" algn="l" rtl="0">
              <a:lnSpc>
                <a:spcPct val="9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Platforms:</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Google drive</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Github: </a:t>
            </a:r>
            <a:r>
              <a:rPr lang="en-US" sz="2590" b="0" i="0" u="sng" strike="noStrike" cap="none">
                <a:solidFill>
                  <a:schemeClr val="hlink"/>
                </a:solidFill>
                <a:latin typeface="Calibri"/>
                <a:ea typeface="Calibri"/>
                <a:cs typeface="Calibri"/>
                <a:sym typeface="Calibri"/>
                <a:hlinkClick r:id="rId3"/>
              </a:rPr>
              <a:t>https://github.com/OregonDigital</a:t>
            </a:r>
            <a:r>
              <a:rPr lang="en-US" sz="2590" b="0" i="0" u="none" strike="noStrike" cap="none">
                <a:solidFill>
                  <a:schemeClr val="dk1"/>
                </a:solidFill>
                <a:latin typeface="Calibri"/>
                <a:ea typeface="Calibri"/>
                <a:cs typeface="Calibri"/>
                <a:sym typeface="Calibri"/>
              </a:rPr>
              <a:t> </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Slack</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Email</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Waffle and Trello </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Weekly WebX check-ins</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Face-to-face in </a:t>
            </a:r>
            <a:r>
              <a:rPr lang="en-US" sz="2590"/>
              <a:t>month</a:t>
            </a:r>
            <a:r>
              <a:rPr lang="en-US" sz="2590" b="0" i="0" u="none" strike="noStrike" cap="none">
                <a:solidFill>
                  <a:schemeClr val="dk1"/>
                </a:solidFill>
                <a:latin typeface="Calibri"/>
                <a:ea typeface="Calibri"/>
                <a:cs typeface="Calibri"/>
                <a:sym typeface="Calibri"/>
              </a:rPr>
              <a:t>ly day-long meetings</a:t>
            </a:r>
          </a:p>
          <a:p>
            <a:pPr marL="742950" marR="0" lvl="1" indent="-285750" algn="l" rtl="0">
              <a:lnSpc>
                <a:spcPct val="90000"/>
              </a:lnSpc>
              <a:spcBef>
                <a:spcPts val="518"/>
              </a:spcBef>
              <a:buClr>
                <a:schemeClr val="dk1"/>
              </a:buClr>
              <a:buSzPct val="99615"/>
              <a:buFont typeface="Arial"/>
              <a:buNone/>
            </a:pPr>
            <a:endParaRPr sz="2590" b="0" i="0" u="none" strike="noStrike" cap="none">
              <a:solidFill>
                <a:schemeClr val="dk1"/>
              </a:solidFill>
              <a:latin typeface="Calibri"/>
              <a:ea typeface="Calibri"/>
              <a:cs typeface="Calibri"/>
              <a:sym typeface="Calibri"/>
            </a:endParaRPr>
          </a:p>
        </p:txBody>
      </p:sp>
      <p:pic>
        <p:nvPicPr>
          <p:cNvPr id="125" name="Shape 125"/>
          <p:cNvPicPr preferRelativeResize="0"/>
          <p:nvPr/>
        </p:nvPicPr>
        <p:blipFill rotWithShape="1">
          <a:blip r:embed="rId4">
            <a:alphaModFix/>
          </a:blip>
          <a:srcRect/>
          <a:stretch/>
        </p:blipFill>
        <p:spPr>
          <a:xfrm>
            <a:off x="0" y="844057"/>
            <a:ext cx="1607259" cy="6005146"/>
          </a:xfrm>
          <a:prstGeom prst="rect">
            <a:avLst/>
          </a:prstGeom>
          <a:noFill/>
          <a:ln>
            <a:noFill/>
          </a:ln>
        </p:spPr>
      </p:pic>
      <p:pic>
        <p:nvPicPr>
          <p:cNvPr id="126" name="Shape 126"/>
          <p:cNvPicPr preferRelativeResize="0"/>
          <p:nvPr/>
        </p:nvPicPr>
        <p:blipFill rotWithShape="1">
          <a:blip r:embed="rId5">
            <a:alphaModFix/>
          </a:blip>
          <a:srcRect/>
          <a:stretch/>
        </p:blipFill>
        <p:spPr>
          <a:xfrm>
            <a:off x="7422871" y="54828"/>
            <a:ext cx="1701375" cy="67964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10869"/>
            <a:ext cx="8229600" cy="78923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Oregon Digital Metadata Principles</a:t>
            </a:r>
          </a:p>
        </p:txBody>
      </p:sp>
      <p:sp>
        <p:nvSpPr>
          <p:cNvPr id="133" name="Shape 133"/>
          <p:cNvSpPr txBox="1">
            <a:spLocks noGrp="1"/>
          </p:cNvSpPr>
          <p:nvPr>
            <p:ph type="body" idx="1"/>
          </p:nvPr>
        </p:nvSpPr>
        <p:spPr>
          <a:xfrm>
            <a:off x="211014" y="1239716"/>
            <a:ext cx="8721967"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You should not be constrained by your schema.</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You are not that special.</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You do not know everything.</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If your data isn’t reusable, shareable, and machine readable, then you’re not doing good enough.</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Use exemplary behavior and reuse from others so that they may also reuse from you.</a:t>
            </a: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134" name="Shape 134"/>
          <p:cNvSpPr txBox="1"/>
          <p:nvPr/>
        </p:nvSpPr>
        <p:spPr>
          <a:xfrm>
            <a:off x="616237" y="6497432"/>
            <a:ext cx="791152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a:solidFill>
                  <a:schemeClr val="hlink"/>
                </a:solidFill>
                <a:latin typeface="Calibri"/>
                <a:ea typeface="Calibri"/>
                <a:cs typeface="Calibri"/>
                <a:sym typeface="Calibri"/>
                <a:hlinkClick r:id="rId3"/>
              </a:rPr>
              <a:t>https://github.com/OregonDigital/oregondigital/wiki/Add-New-Linked-Data-Terms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0" name="Shape 140"/>
          <p:cNvGrpSpPr/>
          <p:nvPr/>
        </p:nvGrpSpPr>
        <p:grpSpPr>
          <a:xfrm>
            <a:off x="396921" y="471102"/>
            <a:ext cx="8312054" cy="5687194"/>
            <a:chOff x="244521" y="1202"/>
            <a:chExt cx="8312054" cy="5687194"/>
          </a:xfrm>
        </p:grpSpPr>
        <p:sp>
          <p:nvSpPr>
            <p:cNvPr id="141" name="Shape 141"/>
            <p:cNvSpPr/>
            <p:nvPr/>
          </p:nvSpPr>
          <p:spPr>
            <a:xfrm>
              <a:off x="244521" y="1202"/>
              <a:ext cx="2187382" cy="1312429"/>
            </a:xfrm>
            <a:prstGeom prst="roundRect">
              <a:avLst>
                <a:gd name="adj" fmla="val 10000"/>
              </a:avLst>
            </a:prstGeom>
            <a:solidFill>
              <a:srgbClr val="BF504D"/>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txBox="1"/>
            <p:nvPr/>
          </p:nvSpPr>
          <p:spPr>
            <a:xfrm>
              <a:off x="282962" y="39642"/>
              <a:ext cx="2110502" cy="123554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a:solidFill>
                    <a:schemeClr val="lt1"/>
                  </a:solidFill>
                  <a:latin typeface="Calibri"/>
                  <a:ea typeface="Calibri"/>
                  <a:cs typeface="Calibri"/>
                  <a:sym typeface="Calibri"/>
                </a:rPr>
                <a:t>Create mapping (crosswalk) for each collection</a:t>
              </a:r>
            </a:p>
          </p:txBody>
        </p:sp>
        <p:sp>
          <p:nvSpPr>
            <p:cNvPr id="143" name="Shape 143"/>
            <p:cNvSpPr/>
            <p:nvPr/>
          </p:nvSpPr>
          <p:spPr>
            <a:xfrm>
              <a:off x="2624394" y="386181"/>
              <a:ext cx="463725" cy="542469"/>
            </a:xfrm>
            <a:prstGeom prst="rightArrow">
              <a:avLst>
                <a:gd name="adj1" fmla="val 60000"/>
                <a:gd name="adj2" fmla="val 50000"/>
              </a:avLst>
            </a:prstGeom>
            <a:solidFill>
              <a:srgbClr val="BF504D"/>
            </a:solidFill>
            <a:ln>
              <a:noFill/>
            </a:ln>
          </p:spPr>
          <p:txBody>
            <a:bodyPr lIns="91425" tIns="91425" rIns="91425" bIns="91425" anchor="ctr" anchorCtr="0">
              <a:noAutofit/>
            </a:bodyPr>
            <a:lstStyle/>
            <a:p>
              <a:pPr lvl="0">
                <a:spcBef>
                  <a:spcPts val="0"/>
                </a:spcBef>
                <a:buNone/>
              </a:pPr>
              <a:endParaRPr/>
            </a:p>
          </p:txBody>
        </p:sp>
        <p:sp>
          <p:nvSpPr>
            <p:cNvPr id="144" name="Shape 144"/>
            <p:cNvSpPr txBox="1"/>
            <p:nvPr/>
          </p:nvSpPr>
          <p:spPr>
            <a:xfrm>
              <a:off x="2624394" y="494675"/>
              <a:ext cx="324607" cy="32548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
          <p:nvSpPr>
            <p:cNvPr id="145" name="Shape 145"/>
            <p:cNvSpPr/>
            <p:nvPr/>
          </p:nvSpPr>
          <p:spPr>
            <a:xfrm>
              <a:off x="3306857" y="1202"/>
              <a:ext cx="2187382" cy="1312429"/>
            </a:xfrm>
            <a:prstGeom prst="roundRect">
              <a:avLst>
                <a:gd name="adj" fmla="val 10000"/>
              </a:avLst>
            </a:prstGeom>
            <a:solidFill>
              <a:srgbClr val="BD684E"/>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txBox="1"/>
            <p:nvPr/>
          </p:nvSpPr>
          <p:spPr>
            <a:xfrm>
              <a:off x="3345298" y="39642"/>
              <a:ext cx="2110502" cy="123554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a:solidFill>
                    <a:schemeClr val="lt1"/>
                  </a:solidFill>
                  <a:latin typeface="Calibri"/>
                  <a:ea typeface="Calibri"/>
                  <a:cs typeface="Calibri"/>
                  <a:sym typeface="Calibri"/>
                </a:rPr>
                <a:t>Determine LOD fields</a:t>
              </a:r>
            </a:p>
          </p:txBody>
        </p:sp>
        <p:sp>
          <p:nvSpPr>
            <p:cNvPr id="147" name="Shape 147"/>
            <p:cNvSpPr/>
            <p:nvPr/>
          </p:nvSpPr>
          <p:spPr>
            <a:xfrm>
              <a:off x="5686730" y="386181"/>
              <a:ext cx="463725" cy="542469"/>
            </a:xfrm>
            <a:prstGeom prst="rightArrow">
              <a:avLst>
                <a:gd name="adj1" fmla="val 60000"/>
                <a:gd name="adj2" fmla="val 50000"/>
              </a:avLst>
            </a:prstGeom>
            <a:solidFill>
              <a:srgbClr val="BD6D4F"/>
            </a:solidFill>
            <a:ln>
              <a:noFill/>
            </a:ln>
          </p:spPr>
          <p:txBody>
            <a:bodyPr lIns="91425" tIns="91425" rIns="91425" bIns="91425" anchor="ctr" anchorCtr="0">
              <a:noAutofit/>
            </a:bodyPr>
            <a:lstStyle/>
            <a:p>
              <a:pPr lvl="0">
                <a:spcBef>
                  <a:spcPts val="0"/>
                </a:spcBef>
                <a:buNone/>
              </a:pPr>
              <a:endParaRPr/>
            </a:p>
          </p:txBody>
        </p:sp>
        <p:sp>
          <p:nvSpPr>
            <p:cNvPr id="148" name="Shape 148"/>
            <p:cNvSpPr txBox="1"/>
            <p:nvPr/>
          </p:nvSpPr>
          <p:spPr>
            <a:xfrm>
              <a:off x="5686730" y="494675"/>
              <a:ext cx="324607" cy="32548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
          <p:nvSpPr>
            <p:cNvPr id="149" name="Shape 149"/>
            <p:cNvSpPr/>
            <p:nvPr/>
          </p:nvSpPr>
          <p:spPr>
            <a:xfrm>
              <a:off x="6369194" y="1202"/>
              <a:ext cx="2187382" cy="1312429"/>
            </a:xfrm>
            <a:prstGeom prst="roundRect">
              <a:avLst>
                <a:gd name="adj" fmla="val 10000"/>
              </a:avLst>
            </a:prstGeom>
            <a:solidFill>
              <a:srgbClr val="BC82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txBox="1"/>
            <p:nvPr/>
          </p:nvSpPr>
          <p:spPr>
            <a:xfrm>
              <a:off x="6407633" y="39642"/>
              <a:ext cx="2110502" cy="123554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a:solidFill>
                    <a:schemeClr val="lt1"/>
                  </a:solidFill>
                  <a:latin typeface="Calibri"/>
                  <a:ea typeface="Calibri"/>
                  <a:cs typeface="Calibri"/>
                  <a:sym typeface="Calibri"/>
                </a:rPr>
                <a:t>Export data from CDM into spreadsheet</a:t>
              </a:r>
            </a:p>
          </p:txBody>
        </p:sp>
        <p:sp>
          <p:nvSpPr>
            <p:cNvPr id="151" name="Shape 151"/>
            <p:cNvSpPr/>
            <p:nvPr/>
          </p:nvSpPr>
          <p:spPr>
            <a:xfrm rot="5400000">
              <a:off x="7231022" y="1466748"/>
              <a:ext cx="463725" cy="542469"/>
            </a:xfrm>
            <a:prstGeom prst="rightArrow">
              <a:avLst>
                <a:gd name="adj1" fmla="val 60000"/>
                <a:gd name="adj2" fmla="val 50000"/>
              </a:avLst>
            </a:prstGeom>
            <a:solidFill>
              <a:srgbClr val="BC8B51"/>
            </a:solidFill>
            <a:ln>
              <a:noFill/>
            </a:ln>
          </p:spPr>
          <p:txBody>
            <a:bodyPr lIns="91425" tIns="91425" rIns="91425" bIns="91425" anchor="ctr" anchorCtr="0">
              <a:noAutofit/>
            </a:bodyPr>
            <a:lstStyle/>
            <a:p>
              <a:pPr lvl="0">
                <a:spcBef>
                  <a:spcPts val="0"/>
                </a:spcBef>
                <a:buNone/>
              </a:pPr>
              <a:endParaRPr/>
            </a:p>
          </p:txBody>
        </p:sp>
        <p:sp>
          <p:nvSpPr>
            <p:cNvPr id="152" name="Shape 152"/>
            <p:cNvSpPr txBox="1"/>
            <p:nvPr/>
          </p:nvSpPr>
          <p:spPr>
            <a:xfrm>
              <a:off x="7300145" y="1506120"/>
              <a:ext cx="325481" cy="324607"/>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
          <p:nvSpPr>
            <p:cNvPr id="153" name="Shape 153"/>
            <p:cNvSpPr/>
            <p:nvPr/>
          </p:nvSpPr>
          <p:spPr>
            <a:xfrm>
              <a:off x="6369194" y="2188584"/>
              <a:ext cx="2187382" cy="1312429"/>
            </a:xfrm>
            <a:prstGeom prst="roundRect">
              <a:avLst>
                <a:gd name="adj" fmla="val 10000"/>
              </a:avLst>
            </a:prstGeom>
            <a:solidFill>
              <a:srgbClr val="BB9952"/>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txBox="1"/>
            <p:nvPr/>
          </p:nvSpPr>
          <p:spPr>
            <a:xfrm>
              <a:off x="6407633" y="2227025"/>
              <a:ext cx="2110502" cy="123554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a:solidFill>
                    <a:schemeClr val="lt1"/>
                  </a:solidFill>
                  <a:latin typeface="Calibri"/>
                  <a:ea typeface="Calibri"/>
                  <a:cs typeface="Calibri"/>
                  <a:sym typeface="Calibri"/>
                </a:rPr>
                <a:t>Normalize/cleanup</a:t>
              </a:r>
            </a:p>
          </p:txBody>
        </p:sp>
        <p:sp>
          <p:nvSpPr>
            <p:cNvPr id="155" name="Shape 155"/>
            <p:cNvSpPr/>
            <p:nvPr/>
          </p:nvSpPr>
          <p:spPr>
            <a:xfrm rot="10800000">
              <a:off x="5712978" y="2573564"/>
              <a:ext cx="463725" cy="542469"/>
            </a:xfrm>
            <a:prstGeom prst="rightArrow">
              <a:avLst>
                <a:gd name="adj1" fmla="val 60000"/>
                <a:gd name="adj2" fmla="val 50000"/>
              </a:avLst>
            </a:prstGeom>
            <a:solidFill>
              <a:srgbClr val="BBA754"/>
            </a:solidFill>
            <a:ln>
              <a:noFill/>
            </a:ln>
          </p:spPr>
          <p:txBody>
            <a:bodyPr lIns="91425" tIns="91425" rIns="91425" bIns="91425" anchor="ctr" anchorCtr="0">
              <a:noAutofit/>
            </a:bodyPr>
            <a:lstStyle/>
            <a:p>
              <a:pPr lvl="0">
                <a:spcBef>
                  <a:spcPts val="0"/>
                </a:spcBef>
                <a:buNone/>
              </a:pPr>
              <a:endParaRPr/>
            </a:p>
          </p:txBody>
        </p:sp>
        <p:sp>
          <p:nvSpPr>
            <p:cNvPr id="156" name="Shape 156"/>
            <p:cNvSpPr txBox="1"/>
            <p:nvPr/>
          </p:nvSpPr>
          <p:spPr>
            <a:xfrm>
              <a:off x="5852096" y="2682058"/>
              <a:ext cx="324607" cy="32548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
          <p:nvSpPr>
            <p:cNvPr id="157" name="Shape 157"/>
            <p:cNvSpPr/>
            <p:nvPr/>
          </p:nvSpPr>
          <p:spPr>
            <a:xfrm>
              <a:off x="3306857" y="2188584"/>
              <a:ext cx="2187382" cy="1312429"/>
            </a:xfrm>
            <a:prstGeom prst="roundRect">
              <a:avLst>
                <a:gd name="adj" fmla="val 10000"/>
              </a:avLst>
            </a:prstGeom>
            <a:solidFill>
              <a:srgbClr val="BBB054"/>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8" name="Shape 158"/>
            <p:cNvSpPr txBox="1"/>
            <p:nvPr/>
          </p:nvSpPr>
          <p:spPr>
            <a:xfrm>
              <a:off x="3345298" y="2227025"/>
              <a:ext cx="2110502" cy="123554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a:solidFill>
                    <a:schemeClr val="lt1"/>
                  </a:solidFill>
                  <a:latin typeface="Calibri"/>
                  <a:ea typeface="Calibri"/>
                  <a:cs typeface="Calibri"/>
                  <a:sym typeface="Calibri"/>
                </a:rPr>
                <a:t>Find LOD URIs</a:t>
              </a:r>
            </a:p>
          </p:txBody>
        </p:sp>
        <p:sp>
          <p:nvSpPr>
            <p:cNvPr id="159" name="Shape 159"/>
            <p:cNvSpPr/>
            <p:nvPr/>
          </p:nvSpPr>
          <p:spPr>
            <a:xfrm rot="10800000">
              <a:off x="2650642" y="2573564"/>
              <a:ext cx="463725" cy="542469"/>
            </a:xfrm>
            <a:prstGeom prst="rightArrow">
              <a:avLst>
                <a:gd name="adj1" fmla="val 60000"/>
                <a:gd name="adj2" fmla="val 50000"/>
              </a:avLst>
            </a:prstGeom>
            <a:solidFill>
              <a:srgbClr val="B4BA55"/>
            </a:solidFill>
            <a:ln>
              <a:noFill/>
            </a:ln>
          </p:spPr>
          <p:txBody>
            <a:bodyPr lIns="91425" tIns="91425" rIns="91425" bIns="91425" anchor="ctr" anchorCtr="0">
              <a:noAutofit/>
            </a:bodyPr>
            <a:lstStyle/>
            <a:p>
              <a:pPr lvl="0">
                <a:spcBef>
                  <a:spcPts val="0"/>
                </a:spcBef>
                <a:buNone/>
              </a:pPr>
              <a:endParaRPr/>
            </a:p>
          </p:txBody>
        </p:sp>
        <p:sp>
          <p:nvSpPr>
            <p:cNvPr id="160" name="Shape 160"/>
            <p:cNvSpPr txBox="1"/>
            <p:nvPr/>
          </p:nvSpPr>
          <p:spPr>
            <a:xfrm>
              <a:off x="2789759" y="2682058"/>
              <a:ext cx="324607" cy="32548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
          <p:nvSpPr>
            <p:cNvPr id="161" name="Shape 161"/>
            <p:cNvSpPr/>
            <p:nvPr/>
          </p:nvSpPr>
          <p:spPr>
            <a:xfrm>
              <a:off x="244521" y="2188584"/>
              <a:ext cx="2187382" cy="1312429"/>
            </a:xfrm>
            <a:prstGeom prst="roundRect">
              <a:avLst>
                <a:gd name="adj" fmla="val 10000"/>
              </a:avLst>
            </a:prstGeom>
            <a:solidFill>
              <a:srgbClr val="AFBA5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 name="Shape 162"/>
            <p:cNvSpPr txBox="1"/>
            <p:nvPr/>
          </p:nvSpPr>
          <p:spPr>
            <a:xfrm>
              <a:off x="282962" y="2227025"/>
              <a:ext cx="2110502" cy="123554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a:solidFill>
                    <a:schemeClr val="lt1"/>
                  </a:solidFill>
                  <a:latin typeface="Calibri"/>
                  <a:ea typeface="Calibri"/>
                  <a:cs typeface="Calibri"/>
                  <a:sym typeface="Calibri"/>
                </a:rPr>
                <a:t>Create and publish local LOD URIs</a:t>
              </a:r>
            </a:p>
          </p:txBody>
        </p:sp>
        <p:sp>
          <p:nvSpPr>
            <p:cNvPr id="163" name="Shape 163"/>
            <p:cNvSpPr/>
            <p:nvPr/>
          </p:nvSpPr>
          <p:spPr>
            <a:xfrm rot="5400000">
              <a:off x="1106351" y="3654131"/>
              <a:ext cx="463725" cy="542469"/>
            </a:xfrm>
            <a:prstGeom prst="rightArrow">
              <a:avLst>
                <a:gd name="adj1" fmla="val 60000"/>
                <a:gd name="adj2" fmla="val 50000"/>
              </a:avLst>
            </a:prstGeom>
            <a:solidFill>
              <a:srgbClr val="99B958"/>
            </a:solidFill>
            <a:ln>
              <a:noFill/>
            </a:ln>
          </p:spPr>
          <p:txBody>
            <a:bodyPr lIns="91425" tIns="91425" rIns="91425" bIns="91425" anchor="ctr" anchorCtr="0">
              <a:noAutofit/>
            </a:bodyPr>
            <a:lstStyle/>
            <a:p>
              <a:pPr lvl="0">
                <a:spcBef>
                  <a:spcPts val="0"/>
                </a:spcBef>
                <a:buNone/>
              </a:pPr>
              <a:endParaRPr/>
            </a:p>
          </p:txBody>
        </p:sp>
        <p:sp>
          <p:nvSpPr>
            <p:cNvPr id="164" name="Shape 164"/>
            <p:cNvSpPr txBox="1"/>
            <p:nvPr/>
          </p:nvSpPr>
          <p:spPr>
            <a:xfrm>
              <a:off x="1175473" y="3693503"/>
              <a:ext cx="325481" cy="324607"/>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Calibri"/>
                <a:ea typeface="Calibri"/>
                <a:cs typeface="Calibri"/>
                <a:sym typeface="Calibri"/>
              </a:endParaRPr>
            </a:p>
          </p:txBody>
        </p:sp>
        <p:sp>
          <p:nvSpPr>
            <p:cNvPr id="165" name="Shape 165"/>
            <p:cNvSpPr/>
            <p:nvPr/>
          </p:nvSpPr>
          <p:spPr>
            <a:xfrm>
              <a:off x="244521" y="4375967"/>
              <a:ext cx="2187382" cy="1312429"/>
            </a:xfrm>
            <a:prstGeom prst="roundRect">
              <a:avLst>
                <a:gd name="adj" fmla="val 10000"/>
              </a:avLst>
            </a:prstGeom>
            <a:solidFill>
              <a:srgbClr val="99B958"/>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 name="Shape 166"/>
            <p:cNvSpPr txBox="1"/>
            <p:nvPr/>
          </p:nvSpPr>
          <p:spPr>
            <a:xfrm>
              <a:off x="282962" y="4414407"/>
              <a:ext cx="2110502" cy="123554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a:solidFill>
                    <a:schemeClr val="lt1"/>
                  </a:solidFill>
                  <a:latin typeface="Calibri"/>
                  <a:ea typeface="Calibri"/>
                  <a:cs typeface="Calibri"/>
                  <a:sym typeface="Calibri"/>
                </a:rPr>
                <a:t>Ingest</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0"/>
            <a:ext cx="8229600" cy="8000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Crosswalking</a:t>
            </a:r>
          </a:p>
        </p:txBody>
      </p:sp>
      <p:sp>
        <p:nvSpPr>
          <p:cNvPr id="173" name="Shape 173"/>
          <p:cNvSpPr txBox="1">
            <a:spLocks noGrp="1"/>
          </p:cNvSpPr>
          <p:nvPr>
            <p:ph type="body" idx="1"/>
          </p:nvPr>
        </p:nvSpPr>
        <p:spPr>
          <a:xfrm>
            <a:off x="351691" y="975945"/>
            <a:ext cx="8554914" cy="5714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Dublin Core used as often as possible</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If DC didn’t suit, we found something else, often more precise</a:t>
            </a:r>
          </a:p>
          <a:p>
            <a:pPr marL="742950" marR="0" lvl="1" indent="-285750" algn="l" rtl="0">
              <a:spcBef>
                <a:spcPts val="560"/>
              </a:spcBef>
              <a:spcAft>
                <a:spcPts val="0"/>
              </a:spcAft>
              <a:buClr>
                <a:schemeClr val="dk1"/>
              </a:buClr>
              <a:buSzPct val="100000"/>
              <a:buFont typeface="Arial"/>
              <a:buChar char="–"/>
            </a:pPr>
            <a:r>
              <a:rPr lang="en-US" sz="2800" b="0" i="0" u="sng" strike="noStrike" cap="none">
                <a:solidFill>
                  <a:schemeClr val="hlink"/>
                </a:solidFill>
                <a:latin typeface="Calibri"/>
                <a:ea typeface="Calibri"/>
                <a:cs typeface="Calibri"/>
                <a:sym typeface="Calibri"/>
                <a:hlinkClick r:id="rId3"/>
              </a:rPr>
              <a:t>Linked Open Vocabularies </a:t>
            </a:r>
            <a:r>
              <a:rPr lang="en-US" sz="2800" b="0" i="0" u="none" strike="noStrike" cap="none">
                <a:solidFill>
                  <a:schemeClr val="dk1"/>
                </a:solidFill>
                <a:latin typeface="Calibri"/>
                <a:ea typeface="Calibri"/>
                <a:cs typeface="Calibri"/>
                <a:sym typeface="Calibri"/>
              </a:rPr>
              <a:t>(LOV) </a:t>
            </a:r>
          </a:p>
          <a:p>
            <a:pPr marL="742950" marR="0" lvl="1" indent="-285750" algn="l" rtl="0">
              <a:spcBef>
                <a:spcPts val="560"/>
              </a:spcBef>
              <a:spcAft>
                <a:spcPts val="0"/>
              </a:spcAft>
              <a:buClr>
                <a:schemeClr val="dk1"/>
              </a:buClr>
              <a:buSzPct val="100000"/>
              <a:buFont typeface="Arial"/>
              <a:buChar char="–"/>
            </a:pPr>
            <a:r>
              <a:rPr lang="en-US" sz="2800" b="0" i="0" u="sng" strike="noStrike" cap="none">
                <a:solidFill>
                  <a:schemeClr val="hlink"/>
                </a:solidFill>
                <a:latin typeface="Calibri"/>
                <a:ea typeface="Calibri"/>
                <a:cs typeface="Calibri"/>
                <a:sym typeface="Calibri"/>
                <a:hlinkClick r:id="rId4"/>
              </a:rPr>
              <a:t>RDA Registry</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Many others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If there was nothing to use, we created and published our own (opaquenamespace.org)</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Created a Metadata Crosswalk and Dictionary for consistency</a:t>
            </a:r>
          </a:p>
        </p:txBody>
      </p:sp>
      <p:pic>
        <p:nvPicPr>
          <p:cNvPr id="174" name="Shape 174"/>
          <p:cNvPicPr preferRelativeResize="0"/>
          <p:nvPr/>
        </p:nvPicPr>
        <p:blipFill rotWithShape="1">
          <a:blip r:embed="rId5">
            <a:alphaModFix/>
          </a:blip>
          <a:srcRect/>
          <a:stretch/>
        </p:blipFill>
        <p:spPr>
          <a:xfrm>
            <a:off x="6189785" y="2246432"/>
            <a:ext cx="2567357" cy="1925517"/>
          </a:xfrm>
          <a:prstGeom prst="rect">
            <a:avLst/>
          </a:prstGeom>
          <a:noFill/>
          <a:ln>
            <a:noFill/>
          </a:ln>
        </p:spPr>
      </p:pic>
      <p:sp>
        <p:nvSpPr>
          <p:cNvPr id="175" name="Shape 175"/>
          <p:cNvSpPr txBox="1"/>
          <p:nvPr/>
        </p:nvSpPr>
        <p:spPr>
          <a:xfrm>
            <a:off x="4369776" y="6604084"/>
            <a:ext cx="4774222" cy="2308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00">
                <a:solidFill>
                  <a:schemeClr val="dk1"/>
                </a:solidFill>
                <a:latin typeface="Calibri"/>
                <a:ea typeface="Calibri"/>
                <a:cs typeface="Calibri"/>
                <a:sym typeface="Calibri"/>
              </a:rPr>
              <a:t>https://www.dot.ny.gov/programs/adamanagement/ada-transition-plan/appendices/rating-scale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a:stretch/>
        </p:blipFill>
        <p:spPr>
          <a:xfrm>
            <a:off x="0" y="1114209"/>
            <a:ext cx="9144000" cy="4949919"/>
          </a:xfrm>
          <a:prstGeom prst="rect">
            <a:avLst/>
          </a:prstGeom>
          <a:noFill/>
          <a:ln>
            <a:noFill/>
          </a:ln>
        </p:spPr>
      </p:pic>
      <p:sp>
        <p:nvSpPr>
          <p:cNvPr id="182" name="Shape 182"/>
          <p:cNvSpPr txBox="1">
            <a:spLocks noGrp="1"/>
          </p:cNvSpPr>
          <p:nvPr>
            <p:ph type="title"/>
          </p:nvPr>
        </p:nvSpPr>
        <p:spPr>
          <a:xfrm>
            <a:off x="465135" y="28452"/>
            <a:ext cx="8229600" cy="66153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Metadata Crosswalk</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3159</Words>
  <Application>Microsoft Office PowerPoint</Application>
  <PresentationFormat>On-screen Show (4:3)</PresentationFormat>
  <Paragraphs>384</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Open Oregon Digital: Building Digital Collections with Linked Data</vt:lpstr>
      <vt:lpstr>History of Digital Collections at UO</vt:lpstr>
      <vt:lpstr>PowerPoint Presentation</vt:lpstr>
      <vt:lpstr>Migration</vt:lpstr>
      <vt:lpstr>Communication</vt:lpstr>
      <vt:lpstr>Oregon Digital Metadata Principles</vt:lpstr>
      <vt:lpstr>PowerPoint Presentation</vt:lpstr>
      <vt:lpstr>Crosswalking</vt:lpstr>
      <vt:lpstr>Metadata Crosswalk</vt:lpstr>
      <vt:lpstr>Metadata Dictionary</vt:lpstr>
      <vt:lpstr>LOD in Hydra CDM records -&gt; Hydra linked data</vt:lpstr>
      <vt:lpstr>&lt;Subject&gt;&lt;Predicate&gt;&lt;Object&gt;</vt:lpstr>
      <vt:lpstr>PowerPoint Presentation</vt:lpstr>
      <vt:lpstr>Data cleanup and normalization</vt:lpstr>
      <vt:lpstr>Why this matters</vt:lpstr>
      <vt:lpstr>PowerPoint Presentation</vt:lpstr>
      <vt:lpstr>PowerPoint Presentation</vt:lpstr>
      <vt:lpstr>Predicates</vt:lpstr>
      <vt:lpstr>Dates</vt:lpstr>
      <vt:lpstr>Geographics</vt:lpstr>
      <vt:lpstr>geonames.org</vt:lpstr>
      <vt:lpstr>Faculty and curator involvement</vt:lpstr>
      <vt:lpstr>Objects</vt:lpstr>
      <vt:lpstr>Controlled vocabularies</vt:lpstr>
      <vt:lpstr>LOD controlled fields</vt:lpstr>
      <vt:lpstr>PowerPoint Presentation</vt:lpstr>
      <vt:lpstr>opaquenamespace.org</vt:lpstr>
      <vt:lpstr>PowerPoint Presentation</vt:lpstr>
      <vt:lpstr>PowerPoint Presentation</vt:lpstr>
      <vt:lpstr>Ingest process</vt:lpstr>
      <vt:lpstr>Cataloging in Hydra</vt:lpstr>
      <vt:lpstr>PowerPoint Presentation</vt:lpstr>
      <vt:lpstr>PowerPoint Presentation</vt:lpstr>
      <vt:lpstr>Looking back and ahead…</vt:lpstr>
      <vt:lpstr>PowerPoint Presentation</vt:lpstr>
      <vt:lpstr>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Oregon Digital: Building Digital Collections with Linked Data</dc:title>
  <dc:creator>Lori Robare</dc:creator>
  <cp:lastModifiedBy>Lori P Robare</cp:lastModifiedBy>
  <cp:revision>2</cp:revision>
  <dcterms:modified xsi:type="dcterms:W3CDTF">2017-04-19T20:43:23Z</dcterms:modified>
</cp:coreProperties>
</file>