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Amatic SC" charset="-79"/>
      <p:regular r:id="rId18"/>
      <p:bold r:id="rId19"/>
    </p:embeddedFont>
    <p:embeddedFont>
      <p:font typeface="Source Code Pro"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84" y="-58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buChar char="●"/>
              <a:defRPr/>
            </a:lvl1pPr>
            <a:lvl2pPr lvl="1" algn="ctr">
              <a:spcBef>
                <a:spcPts val="0"/>
              </a:spcBef>
              <a:buChar char="○"/>
              <a:defRPr/>
            </a:lvl2pPr>
            <a:lvl3pPr lvl="2" algn="ctr">
              <a:spcBef>
                <a:spcPts val="0"/>
              </a:spcBef>
              <a:buChar char="■"/>
              <a:defRPr/>
            </a:lvl3pPr>
            <a:lvl4pPr lvl="3" algn="ctr">
              <a:spcBef>
                <a:spcPts val="0"/>
              </a:spcBef>
              <a:buChar char="●"/>
              <a:defRPr/>
            </a:lvl4pPr>
            <a:lvl5pPr lvl="4" algn="ctr">
              <a:spcBef>
                <a:spcPts val="0"/>
              </a:spcBef>
              <a:buChar char="○"/>
              <a:defRPr/>
            </a:lvl5pPr>
            <a:lvl6pPr lvl="5" algn="ctr">
              <a:spcBef>
                <a:spcPts val="0"/>
              </a:spcBef>
              <a:buChar char="■"/>
              <a:defRPr/>
            </a:lvl6pPr>
            <a:lvl7pPr lvl="6" algn="ctr">
              <a:spcBef>
                <a:spcPts val="0"/>
              </a:spcBef>
              <a:buChar char="●"/>
              <a:defRPr/>
            </a:lvl7pPr>
            <a:lvl8pPr lvl="7" algn="ctr">
              <a:spcBef>
                <a:spcPts val="0"/>
              </a:spcBef>
              <a:buChar char="○"/>
              <a:defRPr/>
            </a:lvl8pPr>
            <a:lvl9pPr lvl="8" algn="ctr">
              <a:spcBef>
                <a:spcPts val="0"/>
              </a:spcBef>
              <a:buChar char="■"/>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54"/>
        <p:cNvGrpSpPr/>
        <p:nvPr/>
      </p:nvGrpSpPr>
      <p:grpSpPr>
        <a:xfrm>
          <a:off x="0" y="0"/>
          <a:ext cx="0" cy="0"/>
          <a:chOff x="0" y="0"/>
          <a:chExt cx="0" cy="0"/>
        </a:xfrm>
      </p:grpSpPr>
      <p:sp>
        <p:nvSpPr>
          <p:cNvPr id="55" name="Shape 55"/>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rtl="0">
              <a:spcBef>
                <a:spcPts val="0"/>
              </a:spcBef>
              <a:buSzPct val="100000"/>
              <a:defRPr sz="8000"/>
            </a:lvl1pPr>
            <a:lvl2pPr lvl="1" algn="ctr" rtl="0">
              <a:spcBef>
                <a:spcPts val="0"/>
              </a:spcBef>
              <a:buSzPct val="100000"/>
              <a:defRPr sz="8000"/>
            </a:lvl2pPr>
            <a:lvl3pPr lvl="2" algn="ctr" rtl="0">
              <a:spcBef>
                <a:spcPts val="0"/>
              </a:spcBef>
              <a:buSzPct val="100000"/>
              <a:defRPr sz="8000"/>
            </a:lvl3pPr>
            <a:lvl4pPr lvl="3" algn="ctr" rtl="0">
              <a:spcBef>
                <a:spcPts val="0"/>
              </a:spcBef>
              <a:buSzPct val="100000"/>
              <a:defRPr sz="8000"/>
            </a:lvl4pPr>
            <a:lvl5pPr lvl="4" algn="ctr" rtl="0">
              <a:spcBef>
                <a:spcPts val="0"/>
              </a:spcBef>
              <a:buSzPct val="100000"/>
              <a:defRPr sz="8000"/>
            </a:lvl5pPr>
            <a:lvl6pPr lvl="5" algn="ctr" rtl="0">
              <a:spcBef>
                <a:spcPts val="0"/>
              </a:spcBef>
              <a:buSzPct val="100000"/>
              <a:defRPr sz="8000"/>
            </a:lvl6pPr>
            <a:lvl7pPr lvl="6" algn="ctr" rtl="0">
              <a:spcBef>
                <a:spcPts val="0"/>
              </a:spcBef>
              <a:buSzPct val="100000"/>
              <a:defRPr sz="8000"/>
            </a:lvl7pPr>
            <a:lvl8pPr lvl="7" algn="ctr" rtl="0">
              <a:spcBef>
                <a:spcPts val="0"/>
              </a:spcBef>
              <a:buSzPct val="100000"/>
              <a:defRPr sz="8000"/>
            </a:lvl8pPr>
            <a:lvl9pPr lvl="8" algn="ctr" rtl="0">
              <a:spcBef>
                <a:spcPts val="0"/>
              </a:spcBef>
              <a:buSzPct val="100000"/>
              <a:defRPr sz="8000"/>
            </a:lvl9pPr>
          </a:lstStyle>
          <a:p>
            <a:endParaRPr/>
          </a:p>
        </p:txBody>
      </p:sp>
      <p:sp>
        <p:nvSpPr>
          <p:cNvPr id="57" name="Shape 57"/>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rtl="0">
              <a:lnSpc>
                <a:spcPct val="100000"/>
              </a:lnSpc>
              <a:spcBef>
                <a:spcPts val="0"/>
              </a:spcBef>
              <a:spcAft>
                <a:spcPts val="0"/>
              </a:spcAft>
              <a:buClr>
                <a:schemeClr val="accent1"/>
              </a:buClr>
              <a:buSzPct val="100000"/>
              <a:buNone/>
              <a:defRPr sz="2100" b="1">
                <a:solidFill>
                  <a:schemeClr val="accent1"/>
                </a:solidFill>
              </a:defRPr>
            </a:lvl1pPr>
            <a:lvl2pPr lvl="1" algn="ctr" rtl="0">
              <a:lnSpc>
                <a:spcPct val="100000"/>
              </a:lnSpc>
              <a:spcBef>
                <a:spcPts val="0"/>
              </a:spcBef>
              <a:spcAft>
                <a:spcPts val="0"/>
              </a:spcAft>
              <a:buClr>
                <a:schemeClr val="accent1"/>
              </a:buClr>
              <a:buSzPct val="100000"/>
              <a:buNone/>
              <a:defRPr sz="2100" b="1">
                <a:solidFill>
                  <a:schemeClr val="accent1"/>
                </a:solidFill>
              </a:defRPr>
            </a:lvl2pPr>
            <a:lvl3pPr lvl="2" algn="ctr" rtl="0">
              <a:lnSpc>
                <a:spcPct val="100000"/>
              </a:lnSpc>
              <a:spcBef>
                <a:spcPts val="0"/>
              </a:spcBef>
              <a:spcAft>
                <a:spcPts val="0"/>
              </a:spcAft>
              <a:buClr>
                <a:schemeClr val="accent1"/>
              </a:buClr>
              <a:buSzPct val="100000"/>
              <a:buNone/>
              <a:defRPr sz="2100" b="1">
                <a:solidFill>
                  <a:schemeClr val="accent1"/>
                </a:solidFill>
              </a:defRPr>
            </a:lvl3pPr>
            <a:lvl4pPr lvl="3" algn="ctr" rtl="0">
              <a:lnSpc>
                <a:spcPct val="100000"/>
              </a:lnSpc>
              <a:spcBef>
                <a:spcPts val="0"/>
              </a:spcBef>
              <a:spcAft>
                <a:spcPts val="0"/>
              </a:spcAft>
              <a:buClr>
                <a:schemeClr val="accent1"/>
              </a:buClr>
              <a:buSzPct val="100000"/>
              <a:buNone/>
              <a:defRPr sz="2100" b="1">
                <a:solidFill>
                  <a:schemeClr val="accent1"/>
                </a:solidFill>
              </a:defRPr>
            </a:lvl4pPr>
            <a:lvl5pPr lvl="4" algn="ctr" rtl="0">
              <a:lnSpc>
                <a:spcPct val="100000"/>
              </a:lnSpc>
              <a:spcBef>
                <a:spcPts val="0"/>
              </a:spcBef>
              <a:spcAft>
                <a:spcPts val="0"/>
              </a:spcAft>
              <a:buClr>
                <a:schemeClr val="accent1"/>
              </a:buClr>
              <a:buSzPct val="100000"/>
              <a:buNone/>
              <a:defRPr sz="2100" b="1">
                <a:solidFill>
                  <a:schemeClr val="accent1"/>
                </a:solidFill>
              </a:defRPr>
            </a:lvl5pPr>
            <a:lvl6pPr lvl="5" algn="ctr" rtl="0">
              <a:lnSpc>
                <a:spcPct val="100000"/>
              </a:lnSpc>
              <a:spcBef>
                <a:spcPts val="0"/>
              </a:spcBef>
              <a:spcAft>
                <a:spcPts val="0"/>
              </a:spcAft>
              <a:buClr>
                <a:schemeClr val="accent1"/>
              </a:buClr>
              <a:buSzPct val="100000"/>
              <a:buNone/>
              <a:defRPr sz="2100" b="1">
                <a:solidFill>
                  <a:schemeClr val="accent1"/>
                </a:solidFill>
              </a:defRPr>
            </a:lvl6pPr>
            <a:lvl7pPr lvl="6" algn="ctr" rtl="0">
              <a:lnSpc>
                <a:spcPct val="100000"/>
              </a:lnSpc>
              <a:spcBef>
                <a:spcPts val="0"/>
              </a:spcBef>
              <a:spcAft>
                <a:spcPts val="0"/>
              </a:spcAft>
              <a:buClr>
                <a:schemeClr val="accent1"/>
              </a:buClr>
              <a:buSzPct val="100000"/>
              <a:buNone/>
              <a:defRPr sz="2100" b="1">
                <a:solidFill>
                  <a:schemeClr val="accent1"/>
                </a:solidFill>
              </a:defRPr>
            </a:lvl7pPr>
            <a:lvl8pPr lvl="7" algn="ctr" rtl="0">
              <a:lnSpc>
                <a:spcPct val="100000"/>
              </a:lnSpc>
              <a:spcBef>
                <a:spcPts val="0"/>
              </a:spcBef>
              <a:spcAft>
                <a:spcPts val="0"/>
              </a:spcAft>
              <a:buClr>
                <a:schemeClr val="accent1"/>
              </a:buClr>
              <a:buSzPct val="100000"/>
              <a:buNone/>
              <a:defRPr sz="2100" b="1">
                <a:solidFill>
                  <a:schemeClr val="accent1"/>
                </a:solidFill>
              </a:defRPr>
            </a:lvl8pPr>
            <a:lvl9pPr lvl="8" algn="ctr" rtl="0">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a:p>
        </p:txBody>
      </p:sp>
      <p:sp>
        <p:nvSpPr>
          <p:cNvPr id="65" name="Shape 6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rtl="0">
              <a:spcBef>
                <a:spcPts val="0"/>
              </a:spcBef>
              <a:buSzPct val="100000"/>
              <a:buChar char="●"/>
              <a:defRPr sz="1400"/>
            </a:lvl1pPr>
            <a:lvl2pPr lvl="1" rtl="0">
              <a:spcBef>
                <a:spcPts val="0"/>
              </a:spcBef>
              <a:buSzPct val="100000"/>
              <a:buChar char="○"/>
              <a:defRPr sz="1200"/>
            </a:lvl2pPr>
            <a:lvl3pPr lvl="2" rtl="0">
              <a:spcBef>
                <a:spcPts val="0"/>
              </a:spcBef>
              <a:buSzPct val="100000"/>
              <a:buChar char="■"/>
              <a:defRPr sz="1200"/>
            </a:lvl3pPr>
            <a:lvl4pPr lvl="3" rtl="0">
              <a:spcBef>
                <a:spcPts val="0"/>
              </a:spcBef>
              <a:buSzPct val="100000"/>
              <a:buChar char="●"/>
              <a:defRPr sz="1200"/>
            </a:lvl4pPr>
            <a:lvl5pPr lvl="4" rtl="0">
              <a:spcBef>
                <a:spcPts val="0"/>
              </a:spcBef>
              <a:buSzPct val="100000"/>
              <a:buChar char="○"/>
              <a:defRPr sz="1200"/>
            </a:lvl5pPr>
            <a:lvl6pPr lvl="5" rtl="0">
              <a:spcBef>
                <a:spcPts val="0"/>
              </a:spcBef>
              <a:buSzPct val="100000"/>
              <a:buChar char="■"/>
              <a:defRPr sz="1200"/>
            </a:lvl6pPr>
            <a:lvl7pPr lvl="6" rtl="0">
              <a:spcBef>
                <a:spcPts val="0"/>
              </a:spcBef>
              <a:buSzPct val="100000"/>
              <a:buChar char="●"/>
              <a:defRPr sz="1200"/>
            </a:lvl7pPr>
            <a:lvl8pPr lvl="7" rtl="0">
              <a:spcBef>
                <a:spcPts val="0"/>
              </a:spcBef>
              <a:buSzPct val="100000"/>
              <a:buChar char="○"/>
              <a:defRPr sz="1200"/>
            </a:lvl8pPr>
            <a:lvl9pPr lvl="8" rtl="0">
              <a:spcBef>
                <a:spcPts val="0"/>
              </a:spcBef>
              <a:buSzPct val="100000"/>
              <a:buChar char="■"/>
              <a:defRPr sz="1200"/>
            </a:lvl9pPr>
          </a:lstStyle>
          <a:p>
            <a:endParaRPr/>
          </a:p>
        </p:txBody>
      </p:sp>
      <p:sp>
        <p:nvSpPr>
          <p:cNvPr id="69" name="Shape 69"/>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rtl="0">
              <a:spcBef>
                <a:spcPts val="0"/>
              </a:spcBef>
              <a:buSzPct val="100000"/>
              <a:buChar char="●"/>
              <a:defRPr sz="1400"/>
            </a:lvl1pPr>
            <a:lvl2pPr lvl="1" rtl="0">
              <a:spcBef>
                <a:spcPts val="0"/>
              </a:spcBef>
              <a:buSzPct val="100000"/>
              <a:buChar char="○"/>
              <a:defRPr sz="1200"/>
            </a:lvl2pPr>
            <a:lvl3pPr lvl="2" rtl="0">
              <a:spcBef>
                <a:spcPts val="0"/>
              </a:spcBef>
              <a:buSzPct val="100000"/>
              <a:buChar char="■"/>
              <a:defRPr sz="1200"/>
            </a:lvl3pPr>
            <a:lvl4pPr lvl="3" rtl="0">
              <a:spcBef>
                <a:spcPts val="0"/>
              </a:spcBef>
              <a:buSzPct val="100000"/>
              <a:buChar char="●"/>
              <a:defRPr sz="1200"/>
            </a:lvl4pPr>
            <a:lvl5pPr lvl="4" rtl="0">
              <a:spcBef>
                <a:spcPts val="0"/>
              </a:spcBef>
              <a:buSzPct val="100000"/>
              <a:buChar char="○"/>
              <a:defRPr sz="1200"/>
            </a:lvl5pPr>
            <a:lvl6pPr lvl="5" rtl="0">
              <a:spcBef>
                <a:spcPts val="0"/>
              </a:spcBef>
              <a:buSzPct val="100000"/>
              <a:buChar char="■"/>
              <a:defRPr sz="1200"/>
            </a:lvl6pPr>
            <a:lvl7pPr lvl="6" rtl="0">
              <a:spcBef>
                <a:spcPts val="0"/>
              </a:spcBef>
              <a:buSzPct val="100000"/>
              <a:buChar char="●"/>
              <a:defRPr sz="1200"/>
            </a:lvl7pPr>
            <a:lvl8pPr lvl="7" rtl="0">
              <a:spcBef>
                <a:spcPts val="0"/>
              </a:spcBef>
              <a:buSzPct val="100000"/>
              <a:buChar char="○"/>
              <a:defRPr sz="1200"/>
            </a:lvl8pPr>
            <a:lvl9pPr lvl="8" rtl="0">
              <a:spcBef>
                <a:spcPts val="0"/>
              </a:spcBef>
              <a:buSzPct val="100000"/>
              <a:buChar char="■"/>
              <a:defRPr sz="1200"/>
            </a:lvl9pPr>
          </a:lstStyle>
          <a:p>
            <a:endParaRPr/>
          </a:p>
        </p:txBody>
      </p:sp>
      <p:sp>
        <p:nvSpPr>
          <p:cNvPr id="70" name="Shape 7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rtl="0">
              <a:spcBef>
                <a:spcPts val="0"/>
              </a:spcBef>
              <a:buSzPct val="100000"/>
              <a:defRPr sz="4000"/>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a:p>
        </p:txBody>
      </p:sp>
      <p:sp>
        <p:nvSpPr>
          <p:cNvPr id="73" name="Shape 7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76" name="Shape 76"/>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buChar char="●"/>
              <a:defRPr sz="1200"/>
            </a:lvl1pPr>
            <a:lvl2pPr lvl="1" rtl="0">
              <a:spcBef>
                <a:spcPts val="0"/>
              </a:spcBef>
              <a:buSzPct val="100000"/>
              <a:buChar char="○"/>
              <a:defRPr sz="1200"/>
            </a:lvl2pPr>
            <a:lvl3pPr lvl="2" rtl="0">
              <a:spcBef>
                <a:spcPts val="0"/>
              </a:spcBef>
              <a:buSzPct val="100000"/>
              <a:buChar char="■"/>
              <a:defRPr sz="1200"/>
            </a:lvl3pPr>
            <a:lvl4pPr lvl="3" rtl="0">
              <a:spcBef>
                <a:spcPts val="0"/>
              </a:spcBef>
              <a:buSzPct val="100000"/>
              <a:buChar char="●"/>
              <a:defRPr sz="1200"/>
            </a:lvl4pPr>
            <a:lvl5pPr lvl="4" rtl="0">
              <a:spcBef>
                <a:spcPts val="0"/>
              </a:spcBef>
              <a:buSzPct val="100000"/>
              <a:buChar char="○"/>
              <a:defRPr sz="1200"/>
            </a:lvl5pPr>
            <a:lvl6pPr lvl="5" rtl="0">
              <a:spcBef>
                <a:spcPts val="0"/>
              </a:spcBef>
              <a:buSzPct val="100000"/>
              <a:buChar char="■"/>
              <a:defRPr sz="1200"/>
            </a:lvl6pPr>
            <a:lvl7pPr lvl="6" rtl="0">
              <a:spcBef>
                <a:spcPts val="0"/>
              </a:spcBef>
              <a:buSzPct val="100000"/>
              <a:buChar char="●"/>
              <a:defRPr sz="1200"/>
            </a:lvl7pPr>
            <a:lvl8pPr lvl="7" rtl="0">
              <a:spcBef>
                <a:spcPts val="0"/>
              </a:spcBef>
              <a:buSzPct val="100000"/>
              <a:buChar char="○"/>
              <a:defRPr sz="1200"/>
            </a:lvl8pPr>
            <a:lvl9pPr lvl="8" rtl="0">
              <a:spcBef>
                <a:spcPts val="0"/>
              </a:spcBef>
              <a:buSzPct val="100000"/>
              <a:buChar char="■"/>
              <a:defRPr sz="1200"/>
            </a:lvl9pPr>
          </a:lstStyle>
          <a:p>
            <a:endParaRPr/>
          </a:p>
        </p:txBody>
      </p:sp>
      <p:sp>
        <p:nvSpPr>
          <p:cNvPr id="77" name="Shape 7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rtl="0">
              <a:spcBef>
                <a:spcPts val="0"/>
              </a:spcBef>
              <a:buClr>
                <a:schemeClr val="lt1"/>
              </a:buClr>
              <a:buSzPct val="100000"/>
              <a:defRPr sz="6000">
                <a:solidFill>
                  <a:schemeClr val="lt1"/>
                </a:solidFill>
              </a:defRPr>
            </a:lvl1pPr>
            <a:lvl2pPr lvl="1" rtl="0">
              <a:spcBef>
                <a:spcPts val="0"/>
              </a:spcBef>
              <a:buClr>
                <a:schemeClr val="lt1"/>
              </a:buClr>
              <a:buSzPct val="100000"/>
              <a:defRPr sz="6000">
                <a:solidFill>
                  <a:schemeClr val="lt1"/>
                </a:solidFill>
              </a:defRPr>
            </a:lvl2pPr>
            <a:lvl3pPr lvl="2" rtl="0">
              <a:spcBef>
                <a:spcPts val="0"/>
              </a:spcBef>
              <a:buClr>
                <a:schemeClr val="lt1"/>
              </a:buClr>
              <a:buSzPct val="100000"/>
              <a:defRPr sz="6000">
                <a:solidFill>
                  <a:schemeClr val="lt1"/>
                </a:solidFill>
              </a:defRPr>
            </a:lvl3pPr>
            <a:lvl4pPr lvl="3" rtl="0">
              <a:spcBef>
                <a:spcPts val="0"/>
              </a:spcBef>
              <a:buClr>
                <a:schemeClr val="lt1"/>
              </a:buClr>
              <a:buSzPct val="100000"/>
              <a:defRPr sz="6000">
                <a:solidFill>
                  <a:schemeClr val="lt1"/>
                </a:solidFill>
              </a:defRPr>
            </a:lvl4pPr>
            <a:lvl5pPr lvl="4" rtl="0">
              <a:spcBef>
                <a:spcPts val="0"/>
              </a:spcBef>
              <a:buClr>
                <a:schemeClr val="lt1"/>
              </a:buClr>
              <a:buSzPct val="100000"/>
              <a:defRPr sz="6000">
                <a:solidFill>
                  <a:schemeClr val="lt1"/>
                </a:solidFill>
              </a:defRPr>
            </a:lvl5pPr>
            <a:lvl6pPr lvl="5" rtl="0">
              <a:spcBef>
                <a:spcPts val="0"/>
              </a:spcBef>
              <a:buClr>
                <a:schemeClr val="lt1"/>
              </a:buClr>
              <a:buSzPct val="100000"/>
              <a:defRPr sz="6000">
                <a:solidFill>
                  <a:schemeClr val="lt1"/>
                </a:solidFill>
              </a:defRPr>
            </a:lvl6pPr>
            <a:lvl7pPr lvl="6" rtl="0">
              <a:spcBef>
                <a:spcPts val="0"/>
              </a:spcBef>
              <a:buClr>
                <a:schemeClr val="lt1"/>
              </a:buClr>
              <a:buSzPct val="100000"/>
              <a:defRPr sz="6000">
                <a:solidFill>
                  <a:schemeClr val="lt1"/>
                </a:solidFill>
              </a:defRPr>
            </a:lvl7pPr>
            <a:lvl8pPr lvl="7" rtl="0">
              <a:spcBef>
                <a:spcPts val="0"/>
              </a:spcBef>
              <a:buClr>
                <a:schemeClr val="lt1"/>
              </a:buClr>
              <a:buSzPct val="100000"/>
              <a:defRPr sz="6000">
                <a:solidFill>
                  <a:schemeClr val="lt1"/>
                </a:solidFill>
              </a:defRPr>
            </a:lvl8pPr>
            <a:lvl9pPr lvl="8" rtl="0">
              <a:spcBef>
                <a:spcPts val="0"/>
              </a:spcBef>
              <a:buClr>
                <a:schemeClr val="lt1"/>
              </a:buClr>
              <a:buSzPct val="100000"/>
              <a:defRPr sz="6000">
                <a:solidFill>
                  <a:schemeClr val="lt1"/>
                </a:solidFill>
              </a:defRPr>
            </a:lvl9pPr>
          </a:lstStyle>
          <a:p>
            <a:endParaRPr/>
          </a:p>
        </p:txBody>
      </p:sp>
      <p:sp>
        <p:nvSpPr>
          <p:cNvPr id="80" name="Shape 8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pPr lvl="0" rtl="0">
                <a:spcBef>
                  <a:spcPts val="0"/>
                </a:spcBef>
                <a:buNone/>
              </a:pPr>
              <a:t>‹#›</a:t>
            </a:fld>
            <a:endParaRPr lang="en">
              <a:solidFill>
                <a:schemeClr val="lt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1"/>
        <p:cNvGrpSpPr/>
        <p:nvPr/>
      </p:nvGrpSpPr>
      <p:grpSpPr>
        <a:xfrm>
          <a:off x="0" y="0"/>
          <a:ext cx="0" cy="0"/>
          <a:chOff x="0" y="0"/>
          <a:chExt cx="0" cy="0"/>
        </a:xfrm>
      </p:grpSpPr>
      <p:sp>
        <p:nvSpPr>
          <p:cNvPr id="82" name="Shape 82"/>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83" name="Shape 83"/>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84" name="Shape 84"/>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rtl="0">
              <a:spcBef>
                <a:spcPts val="0"/>
              </a:spcBef>
              <a:buSzPct val="100000"/>
              <a:defRPr sz="5400"/>
            </a:lvl1pPr>
            <a:lvl2pPr lvl="1" algn="ctr" rtl="0">
              <a:spcBef>
                <a:spcPts val="0"/>
              </a:spcBef>
              <a:buSzPct val="100000"/>
              <a:defRPr sz="5400"/>
            </a:lvl2pPr>
            <a:lvl3pPr lvl="2" algn="ctr" rtl="0">
              <a:spcBef>
                <a:spcPts val="0"/>
              </a:spcBef>
              <a:buSzPct val="100000"/>
              <a:defRPr sz="5400"/>
            </a:lvl3pPr>
            <a:lvl4pPr lvl="3" algn="ctr" rtl="0">
              <a:spcBef>
                <a:spcPts val="0"/>
              </a:spcBef>
              <a:buSzPct val="100000"/>
              <a:defRPr sz="5400"/>
            </a:lvl4pPr>
            <a:lvl5pPr lvl="4" algn="ctr" rtl="0">
              <a:spcBef>
                <a:spcPts val="0"/>
              </a:spcBef>
              <a:buSzPct val="100000"/>
              <a:defRPr sz="5400"/>
            </a:lvl5pPr>
            <a:lvl6pPr lvl="5" algn="ctr" rtl="0">
              <a:spcBef>
                <a:spcPts val="0"/>
              </a:spcBef>
              <a:buSzPct val="100000"/>
              <a:defRPr sz="5400"/>
            </a:lvl6pPr>
            <a:lvl7pPr lvl="6" algn="ctr" rtl="0">
              <a:spcBef>
                <a:spcPts val="0"/>
              </a:spcBef>
              <a:buSzPct val="100000"/>
              <a:defRPr sz="5400"/>
            </a:lvl7pPr>
            <a:lvl8pPr lvl="7" algn="ctr" rtl="0">
              <a:spcBef>
                <a:spcPts val="0"/>
              </a:spcBef>
              <a:buSzPct val="100000"/>
              <a:defRPr sz="5400"/>
            </a:lvl8pPr>
            <a:lvl9pPr lvl="8" algn="ctr" rtl="0">
              <a:spcBef>
                <a:spcPts val="0"/>
              </a:spcBef>
              <a:buSzPct val="100000"/>
              <a:defRPr sz="5400"/>
            </a:lvl9pPr>
          </a:lstStyle>
          <a:p>
            <a:endParaRPr/>
          </a:p>
        </p:txBody>
      </p:sp>
      <p:sp>
        <p:nvSpPr>
          <p:cNvPr id="85" name="Shape 85"/>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rtl="0">
              <a:lnSpc>
                <a:spcPct val="100000"/>
              </a:lnSpc>
              <a:spcBef>
                <a:spcPts val="0"/>
              </a:spcBef>
              <a:spcAft>
                <a:spcPts val="0"/>
              </a:spcAft>
              <a:buNone/>
              <a:defRPr/>
            </a:lvl1pPr>
            <a:lvl2pPr lvl="1" algn="ctr" rtl="0">
              <a:lnSpc>
                <a:spcPct val="100000"/>
              </a:lnSpc>
              <a:spcBef>
                <a:spcPts val="0"/>
              </a:spcBef>
              <a:spcAft>
                <a:spcPts val="0"/>
              </a:spcAft>
              <a:buSzPct val="100000"/>
              <a:buNone/>
              <a:defRPr sz="1800"/>
            </a:lvl2pPr>
            <a:lvl3pPr lvl="2" algn="ctr" rtl="0">
              <a:lnSpc>
                <a:spcPct val="100000"/>
              </a:lnSpc>
              <a:spcBef>
                <a:spcPts val="0"/>
              </a:spcBef>
              <a:spcAft>
                <a:spcPts val="0"/>
              </a:spcAft>
              <a:buSzPct val="100000"/>
              <a:buNone/>
              <a:defRPr sz="1800"/>
            </a:lvl3pPr>
            <a:lvl4pPr lvl="3" algn="ctr" rtl="0">
              <a:lnSpc>
                <a:spcPct val="100000"/>
              </a:lnSpc>
              <a:spcBef>
                <a:spcPts val="0"/>
              </a:spcBef>
              <a:spcAft>
                <a:spcPts val="0"/>
              </a:spcAft>
              <a:buSzPct val="100000"/>
              <a:buNone/>
              <a:defRPr sz="1800"/>
            </a:lvl4pPr>
            <a:lvl5pPr lvl="4" algn="ctr" rtl="0">
              <a:lnSpc>
                <a:spcPct val="100000"/>
              </a:lnSpc>
              <a:spcBef>
                <a:spcPts val="0"/>
              </a:spcBef>
              <a:spcAft>
                <a:spcPts val="0"/>
              </a:spcAft>
              <a:buSzPct val="100000"/>
              <a:buNone/>
              <a:defRPr sz="1800"/>
            </a:lvl5pPr>
            <a:lvl6pPr lvl="5" algn="ctr" rtl="0">
              <a:lnSpc>
                <a:spcPct val="100000"/>
              </a:lnSpc>
              <a:spcBef>
                <a:spcPts val="0"/>
              </a:spcBef>
              <a:spcAft>
                <a:spcPts val="0"/>
              </a:spcAft>
              <a:buSzPct val="100000"/>
              <a:buNone/>
              <a:defRPr sz="1800"/>
            </a:lvl6pPr>
            <a:lvl7pPr lvl="6" algn="ctr" rtl="0">
              <a:lnSpc>
                <a:spcPct val="100000"/>
              </a:lnSpc>
              <a:spcBef>
                <a:spcPts val="0"/>
              </a:spcBef>
              <a:spcAft>
                <a:spcPts val="0"/>
              </a:spcAft>
              <a:buSzPct val="100000"/>
              <a:buNone/>
              <a:defRPr sz="1800"/>
            </a:lvl7pPr>
            <a:lvl8pPr lvl="7" algn="ctr" rtl="0">
              <a:lnSpc>
                <a:spcPct val="100000"/>
              </a:lnSpc>
              <a:spcBef>
                <a:spcPts val="0"/>
              </a:spcBef>
              <a:spcAft>
                <a:spcPts val="0"/>
              </a:spcAft>
              <a:buSzPct val="100000"/>
              <a:buNone/>
              <a:defRPr sz="1800"/>
            </a:lvl8pPr>
            <a:lvl9pPr lvl="8" algn="ctr" rtl="0">
              <a:lnSpc>
                <a:spcPct val="100000"/>
              </a:lnSpc>
              <a:spcBef>
                <a:spcPts val="0"/>
              </a:spcBef>
              <a:spcAft>
                <a:spcPts val="0"/>
              </a:spcAft>
              <a:buSzPct val="100000"/>
              <a:buNone/>
              <a:defRPr sz="1800"/>
            </a:lvl9pPr>
          </a:lstStyle>
          <a:p>
            <a:endParaRPr/>
          </a:p>
        </p:txBody>
      </p:sp>
      <p:sp>
        <p:nvSpPr>
          <p:cNvPr id="86" name="Shape 8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accent1"/>
              </a:buClr>
              <a:buChar char="●"/>
              <a:defRPr>
                <a:solidFill>
                  <a:schemeClr val="accent1"/>
                </a:solidFill>
              </a:defRPr>
            </a:lvl1pPr>
            <a:lvl2pPr lvl="1" rtl="0">
              <a:spcBef>
                <a:spcPts val="0"/>
              </a:spcBef>
              <a:buClr>
                <a:schemeClr val="accent1"/>
              </a:buClr>
              <a:buChar char="○"/>
              <a:defRPr>
                <a:solidFill>
                  <a:schemeClr val="accent1"/>
                </a:solidFill>
              </a:defRPr>
            </a:lvl2pPr>
            <a:lvl3pPr lvl="2" rtl="0">
              <a:spcBef>
                <a:spcPts val="0"/>
              </a:spcBef>
              <a:buClr>
                <a:schemeClr val="accent1"/>
              </a:buClr>
              <a:buChar char="■"/>
              <a:defRPr>
                <a:solidFill>
                  <a:schemeClr val="accent1"/>
                </a:solidFill>
              </a:defRPr>
            </a:lvl3pPr>
            <a:lvl4pPr lvl="3" rtl="0">
              <a:spcBef>
                <a:spcPts val="0"/>
              </a:spcBef>
              <a:buClr>
                <a:schemeClr val="accent1"/>
              </a:buClr>
              <a:buChar char="●"/>
              <a:defRPr>
                <a:solidFill>
                  <a:schemeClr val="accent1"/>
                </a:solidFill>
              </a:defRPr>
            </a:lvl4pPr>
            <a:lvl5pPr lvl="4" rtl="0">
              <a:spcBef>
                <a:spcPts val="0"/>
              </a:spcBef>
              <a:buClr>
                <a:schemeClr val="accent1"/>
              </a:buClr>
              <a:buChar char="○"/>
              <a:defRPr>
                <a:solidFill>
                  <a:schemeClr val="accent1"/>
                </a:solidFill>
              </a:defRPr>
            </a:lvl5pPr>
            <a:lvl6pPr lvl="5" rtl="0">
              <a:spcBef>
                <a:spcPts val="0"/>
              </a:spcBef>
              <a:buClr>
                <a:schemeClr val="accent1"/>
              </a:buClr>
              <a:buChar char="■"/>
              <a:defRPr>
                <a:solidFill>
                  <a:schemeClr val="accent1"/>
                </a:solidFill>
              </a:defRPr>
            </a:lvl6pPr>
            <a:lvl7pPr lvl="6" rtl="0">
              <a:spcBef>
                <a:spcPts val="0"/>
              </a:spcBef>
              <a:buClr>
                <a:schemeClr val="accent1"/>
              </a:buClr>
              <a:buChar char="●"/>
              <a:defRPr>
                <a:solidFill>
                  <a:schemeClr val="accent1"/>
                </a:solidFill>
              </a:defRPr>
            </a:lvl7pPr>
            <a:lvl8pPr lvl="7" rtl="0">
              <a:spcBef>
                <a:spcPts val="0"/>
              </a:spcBef>
              <a:buClr>
                <a:schemeClr val="accent1"/>
              </a:buClr>
              <a:buChar char="○"/>
              <a:defRPr>
                <a:solidFill>
                  <a:schemeClr val="accent1"/>
                </a:solidFill>
              </a:defRPr>
            </a:lvl8pPr>
            <a:lvl9pPr lvl="8" rtl="0">
              <a:spcBef>
                <a:spcPts val="0"/>
              </a:spcBef>
              <a:buClr>
                <a:schemeClr val="accent1"/>
              </a:buClr>
              <a:buChar char="■"/>
              <a:defRPr>
                <a:solidFill>
                  <a:schemeClr val="accent1"/>
                </a:solidFill>
              </a:defRPr>
            </a:lvl9pPr>
          </a:lstStyle>
          <a:p>
            <a:endParaRPr/>
          </a:p>
        </p:txBody>
      </p:sp>
      <p:sp>
        <p:nvSpPr>
          <p:cNvPr id="87" name="Shape 8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rtl="0">
              <a:lnSpc>
                <a:spcPct val="100000"/>
              </a:lnSpc>
              <a:spcBef>
                <a:spcPts val="0"/>
              </a:spcBef>
              <a:spcAft>
                <a:spcPts val="0"/>
              </a:spcAft>
              <a:buClr>
                <a:schemeClr val="accent1"/>
              </a:buClr>
              <a:buSzPct val="100000"/>
              <a:buFont typeface="Amatic SC"/>
              <a:buChar char="●"/>
              <a:defRPr sz="2400" b="1">
                <a:solidFill>
                  <a:schemeClr val="accent1"/>
                </a:solidFill>
                <a:latin typeface="Amatic SC"/>
                <a:ea typeface="Amatic SC"/>
                <a:cs typeface="Amatic SC"/>
                <a:sym typeface="Amatic SC"/>
              </a:defRPr>
            </a:lvl1pPr>
          </a:lstStyle>
          <a:p>
            <a:endParaRPr/>
          </a:p>
        </p:txBody>
      </p:sp>
      <p:sp>
        <p:nvSpPr>
          <p:cNvPr id="90" name="Shape 9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rtl="0">
              <a:spcBef>
                <a:spcPts val="0"/>
              </a:spcBef>
              <a:buClr>
                <a:schemeClr val="lt1"/>
              </a:buClr>
              <a:buSzPct val="100000"/>
              <a:defRPr sz="12000">
                <a:solidFill>
                  <a:schemeClr val="lt1"/>
                </a:solidFill>
              </a:defRPr>
            </a:lvl1pPr>
            <a:lvl2pPr lvl="1" algn="ctr" rtl="0">
              <a:spcBef>
                <a:spcPts val="0"/>
              </a:spcBef>
              <a:buClr>
                <a:schemeClr val="lt1"/>
              </a:buClr>
              <a:buSzPct val="100000"/>
              <a:defRPr sz="12000">
                <a:solidFill>
                  <a:schemeClr val="lt1"/>
                </a:solidFill>
              </a:defRPr>
            </a:lvl2pPr>
            <a:lvl3pPr lvl="2" algn="ctr" rtl="0">
              <a:spcBef>
                <a:spcPts val="0"/>
              </a:spcBef>
              <a:buClr>
                <a:schemeClr val="lt1"/>
              </a:buClr>
              <a:buSzPct val="100000"/>
              <a:defRPr sz="12000">
                <a:solidFill>
                  <a:schemeClr val="lt1"/>
                </a:solidFill>
              </a:defRPr>
            </a:lvl3pPr>
            <a:lvl4pPr lvl="3" algn="ctr" rtl="0">
              <a:spcBef>
                <a:spcPts val="0"/>
              </a:spcBef>
              <a:buClr>
                <a:schemeClr val="lt1"/>
              </a:buClr>
              <a:buSzPct val="100000"/>
              <a:defRPr sz="12000">
                <a:solidFill>
                  <a:schemeClr val="lt1"/>
                </a:solidFill>
              </a:defRPr>
            </a:lvl4pPr>
            <a:lvl5pPr lvl="4" algn="ctr" rtl="0">
              <a:spcBef>
                <a:spcPts val="0"/>
              </a:spcBef>
              <a:buClr>
                <a:schemeClr val="lt1"/>
              </a:buClr>
              <a:buSzPct val="100000"/>
              <a:defRPr sz="12000">
                <a:solidFill>
                  <a:schemeClr val="lt1"/>
                </a:solidFill>
              </a:defRPr>
            </a:lvl5pPr>
            <a:lvl6pPr lvl="5" algn="ctr" rtl="0">
              <a:spcBef>
                <a:spcPts val="0"/>
              </a:spcBef>
              <a:buClr>
                <a:schemeClr val="lt1"/>
              </a:buClr>
              <a:buSzPct val="100000"/>
              <a:defRPr sz="12000">
                <a:solidFill>
                  <a:schemeClr val="lt1"/>
                </a:solidFill>
              </a:defRPr>
            </a:lvl6pPr>
            <a:lvl7pPr lvl="6" algn="ctr" rtl="0">
              <a:spcBef>
                <a:spcPts val="0"/>
              </a:spcBef>
              <a:buClr>
                <a:schemeClr val="lt1"/>
              </a:buClr>
              <a:buSzPct val="100000"/>
              <a:defRPr sz="12000">
                <a:solidFill>
                  <a:schemeClr val="lt1"/>
                </a:solidFill>
              </a:defRPr>
            </a:lvl7pPr>
            <a:lvl8pPr lvl="7" algn="ctr" rtl="0">
              <a:spcBef>
                <a:spcPts val="0"/>
              </a:spcBef>
              <a:buClr>
                <a:schemeClr val="lt1"/>
              </a:buClr>
              <a:buSzPct val="100000"/>
              <a:defRPr sz="12000">
                <a:solidFill>
                  <a:schemeClr val="lt1"/>
                </a:solidFill>
              </a:defRPr>
            </a:lvl8pPr>
            <a:lvl9pPr lvl="8" algn="ctr" rtl="0">
              <a:spcBef>
                <a:spcPts val="0"/>
              </a:spcBef>
              <a:buClr>
                <a:schemeClr val="lt1"/>
              </a:buClr>
              <a:buSzPct val="100000"/>
              <a:defRPr sz="12000">
                <a:solidFill>
                  <a:schemeClr val="lt1"/>
                </a:solidFill>
              </a:defRPr>
            </a:lvl9pPr>
          </a:lstStyle>
          <a:p>
            <a:endParaRPr/>
          </a:p>
        </p:txBody>
      </p:sp>
      <p:sp>
        <p:nvSpPr>
          <p:cNvPr id="93" name="Shape 93"/>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rtl="0">
              <a:spcBef>
                <a:spcPts val="0"/>
              </a:spcBef>
              <a:buClr>
                <a:schemeClr val="accent1"/>
              </a:buClr>
              <a:buChar char="●"/>
              <a:defRPr>
                <a:solidFill>
                  <a:schemeClr val="accent1"/>
                </a:solidFill>
              </a:defRPr>
            </a:lvl1pPr>
            <a:lvl2pPr lvl="1" algn="ctr" rtl="0">
              <a:spcBef>
                <a:spcPts val="0"/>
              </a:spcBef>
              <a:buClr>
                <a:schemeClr val="accent1"/>
              </a:buClr>
              <a:buChar char="○"/>
              <a:defRPr>
                <a:solidFill>
                  <a:schemeClr val="accent1"/>
                </a:solidFill>
              </a:defRPr>
            </a:lvl2pPr>
            <a:lvl3pPr lvl="2" algn="ctr" rtl="0">
              <a:spcBef>
                <a:spcPts val="0"/>
              </a:spcBef>
              <a:buClr>
                <a:schemeClr val="accent1"/>
              </a:buClr>
              <a:buChar char="■"/>
              <a:defRPr>
                <a:solidFill>
                  <a:schemeClr val="accent1"/>
                </a:solidFill>
              </a:defRPr>
            </a:lvl3pPr>
            <a:lvl4pPr lvl="3" algn="ctr" rtl="0">
              <a:spcBef>
                <a:spcPts val="0"/>
              </a:spcBef>
              <a:buClr>
                <a:schemeClr val="accent1"/>
              </a:buClr>
              <a:buChar char="●"/>
              <a:defRPr>
                <a:solidFill>
                  <a:schemeClr val="accent1"/>
                </a:solidFill>
              </a:defRPr>
            </a:lvl4pPr>
            <a:lvl5pPr lvl="4" algn="ctr" rtl="0">
              <a:spcBef>
                <a:spcPts val="0"/>
              </a:spcBef>
              <a:buClr>
                <a:schemeClr val="accent1"/>
              </a:buClr>
              <a:buChar char="○"/>
              <a:defRPr>
                <a:solidFill>
                  <a:schemeClr val="accent1"/>
                </a:solidFill>
              </a:defRPr>
            </a:lvl5pPr>
            <a:lvl6pPr lvl="5" algn="ctr" rtl="0">
              <a:spcBef>
                <a:spcPts val="0"/>
              </a:spcBef>
              <a:buClr>
                <a:schemeClr val="accent1"/>
              </a:buClr>
              <a:buChar char="■"/>
              <a:defRPr>
                <a:solidFill>
                  <a:schemeClr val="accent1"/>
                </a:solidFill>
              </a:defRPr>
            </a:lvl6pPr>
            <a:lvl7pPr lvl="6" algn="ctr" rtl="0">
              <a:spcBef>
                <a:spcPts val="0"/>
              </a:spcBef>
              <a:buClr>
                <a:schemeClr val="accent1"/>
              </a:buClr>
              <a:buChar char="●"/>
              <a:defRPr>
                <a:solidFill>
                  <a:schemeClr val="accent1"/>
                </a:solidFill>
              </a:defRPr>
            </a:lvl7pPr>
            <a:lvl8pPr lvl="7" algn="ctr" rtl="0">
              <a:spcBef>
                <a:spcPts val="0"/>
              </a:spcBef>
              <a:buClr>
                <a:schemeClr val="accent1"/>
              </a:buClr>
              <a:buChar char="○"/>
              <a:defRPr>
                <a:solidFill>
                  <a:schemeClr val="accent1"/>
                </a:solidFill>
              </a:defRPr>
            </a:lvl8pPr>
            <a:lvl9pPr lvl="8" algn="ctr" rtl="0">
              <a:spcBef>
                <a:spcPts val="0"/>
              </a:spcBef>
              <a:buClr>
                <a:schemeClr val="accent1"/>
              </a:buClr>
              <a:buChar char="■"/>
              <a:defRPr>
                <a:solidFill>
                  <a:schemeClr val="accent1"/>
                </a:solidFill>
              </a:defRPr>
            </a:lvl9pPr>
          </a:lstStyle>
          <a:p>
            <a:endParaRPr/>
          </a:p>
        </p:txBody>
      </p:sp>
      <p:sp>
        <p:nvSpPr>
          <p:cNvPr id="94" name="Shape 9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buChar char="●"/>
              <a:defRPr sz="12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har char="●"/>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52" name="Shape 52"/>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3" name="Shape 53"/>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pPr lvl="0" algn="r" rtl="0">
                <a:spcBef>
                  <a:spcPts val="0"/>
                </a:spcBef>
                <a:buNone/>
              </a:p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http://www.webjunction.org/events/webjunction/whole-person-librarianship.html" TargetMode="External"/><Relationship Id="rId3" Type="http://schemas.openxmlformats.org/officeDocument/2006/relationships/hyperlink" Target="http://nationalhomeless.org/about-homelessness/" TargetMode="External"/><Relationship Id="rId7" Type="http://schemas.openxmlformats.org/officeDocument/2006/relationships/hyperlink" Target="http://www.ala.org/pla/education/onlinelearning/webinars/archive/homelessnes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www.homelesslibrary.com/" TargetMode="External"/><Relationship Id="rId5" Type="http://schemas.openxmlformats.org/officeDocument/2006/relationships/hyperlink" Target="https://www.youtube.com/watch?v=FYiEEhhrFh4" TargetMode="External"/><Relationship Id="rId4" Type="http://schemas.openxmlformats.org/officeDocument/2006/relationships/hyperlink" Target="http://www.ala.org/offices/extending-our-reach-reducing-homelessness-through-library-engagement" TargetMode="External"/><Relationship Id="rId9" Type="http://schemas.openxmlformats.org/officeDocument/2006/relationships/hyperlink" Target="https://wholepersonlibrarianship.co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istersoftheroad.org/whats-happening/photo-voice-2/" TargetMode="External"/><Relationship Id="rId3" Type="http://schemas.openxmlformats.org/officeDocument/2006/relationships/hyperlink" Target="http://www.oregon.gov/ohcs/Pages/research-point-in-time-homeless-count-in-oregon.aspx" TargetMode="External"/><Relationship Id="rId7" Type="http://schemas.openxmlformats.org/officeDocument/2006/relationships/hyperlink" Target="https://www.youtube.com/watch?v=fHddimK2npo"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www.oregon.gov/ode/schools-and-districts/grants/ESEA/McKinney-Vento/Pages/default.aspx" TargetMode="External"/><Relationship Id="rId5" Type="http://schemas.openxmlformats.org/officeDocument/2006/relationships/hyperlink" Target="http://www.oregon.gov/ode/schools-and-districts/grants/ESEA/McKinney-Vento/Documents/Homeless-Students-Dona-Bolt-V2.pdf" TargetMode="External"/><Relationship Id="rId4" Type="http://schemas.openxmlformats.org/officeDocument/2006/relationships/hyperlink" Target="http://www.oregon.gov/ohcs/Pages/program-continuum-of-care-oregon.aspx" TargetMode="External"/><Relationship Id="rId9" Type="http://schemas.openxmlformats.org/officeDocument/2006/relationships/hyperlink" Target="https://dallaslibrary2.org/homeles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rtl="0">
              <a:spcBef>
                <a:spcPts val="0"/>
              </a:spcBef>
              <a:buNone/>
            </a:pPr>
            <a:r>
              <a:rPr lang="en"/>
              <a:t>Serving patrons experiencing homelessness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Policies</a:t>
            </a:r>
          </a:p>
        </p:txBody>
      </p:sp>
      <p:sp>
        <p:nvSpPr>
          <p:cNvPr id="157" name="Shape 15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36550" rtl="0">
              <a:spcBef>
                <a:spcPts val="0"/>
              </a:spcBef>
              <a:spcAft>
                <a:spcPts val="0"/>
              </a:spcAft>
              <a:buSzPct val="100000"/>
            </a:pPr>
            <a:r>
              <a:rPr lang="en" sz="1700" dirty="0"/>
              <a:t>Start with compassion. You may be the first person who has treated that patron with respect today.</a:t>
            </a:r>
          </a:p>
          <a:p>
            <a:pPr marL="457200" lvl="0" indent="-336550" rtl="0">
              <a:spcBef>
                <a:spcPts val="0"/>
              </a:spcBef>
              <a:spcAft>
                <a:spcPts val="0"/>
              </a:spcAft>
              <a:buSzPct val="100000"/>
            </a:pPr>
            <a:r>
              <a:rPr lang="en" sz="1700" dirty="0"/>
              <a:t>Focus on what you </a:t>
            </a:r>
            <a:r>
              <a:rPr lang="en" sz="1700" i="1" dirty="0"/>
              <a:t>can</a:t>
            </a:r>
            <a:r>
              <a:rPr lang="en" sz="1700" dirty="0"/>
              <a:t> do for someone as opposed to what you can't.  </a:t>
            </a:r>
          </a:p>
          <a:p>
            <a:pPr marL="457200" lvl="0" indent="-336550" rtl="0">
              <a:spcBef>
                <a:spcPts val="0"/>
              </a:spcBef>
              <a:spcAft>
                <a:spcPts val="0"/>
              </a:spcAft>
              <a:buSzPct val="100000"/>
            </a:pPr>
            <a:r>
              <a:rPr lang="en" sz="1700" dirty="0"/>
              <a:t>If you feel brave, question policies that exclude people who are unhoused or in transition. Small changes in the way we apply and create policy can have a huge impact on unhoused patrons. </a:t>
            </a:r>
          </a:p>
          <a:p>
            <a:pPr marL="457200" lvl="0" indent="-336550" rtl="0">
              <a:spcBef>
                <a:spcPts val="0"/>
              </a:spcBef>
              <a:spcAft>
                <a:spcPts val="0"/>
              </a:spcAft>
              <a:buSzPct val="100000"/>
            </a:pPr>
            <a:r>
              <a:rPr lang="en" sz="1700" dirty="0"/>
              <a:t>Find examples of other libraries that have policies that support rather than exclude and share those policies with decision-makers. </a:t>
            </a:r>
          </a:p>
          <a:p>
            <a:pPr lvl="0">
              <a:spcBef>
                <a:spcPts val="0"/>
              </a:spcBef>
              <a:buNone/>
            </a:pPr>
            <a:endParaRPr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Build relationships</a:t>
            </a:r>
          </a:p>
          <a:p>
            <a:pPr lvl="0" rtl="0">
              <a:spcBef>
                <a:spcPts val="0"/>
              </a:spcBef>
              <a:buNone/>
            </a:pPr>
            <a:endParaRPr/>
          </a:p>
        </p:txBody>
      </p:sp>
      <p:sp>
        <p:nvSpPr>
          <p:cNvPr id="163" name="Shape 16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30200" rtl="0">
              <a:spcBef>
                <a:spcPts val="0"/>
              </a:spcBef>
              <a:spcAft>
                <a:spcPts val="0"/>
              </a:spcAft>
              <a:buSzPct val="100000"/>
            </a:pPr>
            <a:r>
              <a:rPr lang="en" sz="1600" dirty="0"/>
              <a:t>Learn how your community frames and defines homelessness and how they are working to address it. What are the factions? Who is taking action?</a:t>
            </a:r>
          </a:p>
          <a:p>
            <a:pPr marL="457200" lvl="0" indent="-330200" rtl="0">
              <a:spcBef>
                <a:spcPts val="0"/>
              </a:spcBef>
              <a:spcAft>
                <a:spcPts val="0"/>
              </a:spcAft>
              <a:buSzPct val="100000"/>
            </a:pPr>
            <a:r>
              <a:rPr lang="en" sz="1600" dirty="0"/>
              <a:t>Make connections with individuals and organizations serving people experiencing homelessness. Start by highlighting library services you already have--raise awareness. </a:t>
            </a:r>
          </a:p>
          <a:p>
            <a:pPr marL="457200" lvl="0" indent="-330200" rtl="0">
              <a:spcBef>
                <a:spcPts val="0"/>
              </a:spcBef>
              <a:spcAft>
                <a:spcPts val="0"/>
              </a:spcAft>
              <a:buSzPct val="100000"/>
            </a:pPr>
            <a:r>
              <a:rPr lang="en" sz="1600" dirty="0"/>
              <a:t>Listen to the challenges of individuals and organizations and think about how the library can help.</a:t>
            </a:r>
          </a:p>
          <a:p>
            <a:pPr marL="457200" lvl="0" indent="-330200" rtl="0">
              <a:spcBef>
                <a:spcPts val="0"/>
              </a:spcBef>
              <a:spcAft>
                <a:spcPts val="0"/>
              </a:spcAft>
              <a:buSzPct val="100000"/>
            </a:pPr>
            <a:r>
              <a:rPr lang="en" sz="1600" dirty="0"/>
              <a:t>Think about how serving people experiencing homelessness fits into your library's mission or strategic plan and start expressing this work in those terms. </a:t>
            </a:r>
            <a:r>
              <a:rPr lang="en" sz="1600" i="1" dirty="0"/>
              <a:t>Homelessness is an equity issue.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Resources for learning more	</a:t>
            </a:r>
          </a:p>
        </p:txBody>
      </p:sp>
      <p:sp>
        <p:nvSpPr>
          <p:cNvPr id="169" name="Shape 16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1500" i="1" u="sng">
                <a:solidFill>
                  <a:schemeClr val="accent5"/>
                </a:solidFill>
                <a:hlinkClick r:id="rId3"/>
              </a:rPr>
              <a:t>Homelessness in America</a:t>
            </a:r>
            <a:r>
              <a:rPr lang="en" sz="1500"/>
              <a:t> website from the National Coalition for the Homeless</a:t>
            </a:r>
          </a:p>
          <a:p>
            <a:pPr lvl="0" rtl="0">
              <a:spcBef>
                <a:spcPts val="0"/>
              </a:spcBef>
              <a:buNone/>
            </a:pPr>
            <a:r>
              <a:rPr lang="en" sz="1500" i="1" u="sng">
                <a:solidFill>
                  <a:schemeClr val="hlink"/>
                </a:solidFill>
                <a:hlinkClick r:id="rId4"/>
              </a:rPr>
              <a:t>Extending Our Reach: Reducing Homelessness Through Library Engagement</a:t>
            </a:r>
            <a:r>
              <a:rPr lang="en" sz="1500"/>
              <a:t> ALA toolkit</a:t>
            </a:r>
          </a:p>
          <a:p>
            <a:pPr lvl="0" rtl="0">
              <a:spcBef>
                <a:spcPts val="0"/>
              </a:spcBef>
              <a:buNone/>
            </a:pPr>
            <a:r>
              <a:rPr lang="en" sz="1500" i="1" u="sng">
                <a:solidFill>
                  <a:schemeClr val="hlink"/>
                </a:solidFill>
                <a:hlinkClick r:id="rId5"/>
              </a:rPr>
              <a:t>A Librarian's Guide to Homelessness</a:t>
            </a:r>
            <a:r>
              <a:rPr lang="en" sz="1500"/>
              <a:t> Social service provider on homelessness and libraries, video. Now an </a:t>
            </a:r>
            <a:r>
              <a:rPr lang="en" sz="1500" u="sng">
                <a:solidFill>
                  <a:schemeClr val="hlink"/>
                </a:solidFill>
                <a:hlinkClick r:id="rId6"/>
              </a:rPr>
              <a:t>online training</a:t>
            </a:r>
            <a:r>
              <a:rPr lang="en" sz="1500"/>
              <a:t>.</a:t>
            </a:r>
          </a:p>
          <a:p>
            <a:pPr lvl="0">
              <a:spcBef>
                <a:spcPts val="0"/>
              </a:spcBef>
              <a:buNone/>
            </a:pPr>
            <a:r>
              <a:rPr lang="en" sz="1500" i="1" u="sng">
                <a:solidFill>
                  <a:schemeClr val="hlink"/>
                </a:solidFill>
                <a:hlinkClick r:id="rId7"/>
              </a:rPr>
              <a:t>Understanding and Serving People Experiencing Homelessness: A Trauma-Informed Approach to Library Service</a:t>
            </a:r>
            <a:r>
              <a:rPr lang="en" sz="1500"/>
              <a:t> PLA webinar</a:t>
            </a:r>
          </a:p>
          <a:p>
            <a:pPr lvl="0" rtl="0">
              <a:spcBef>
                <a:spcPts val="0"/>
              </a:spcBef>
              <a:buNone/>
            </a:pPr>
            <a:r>
              <a:rPr lang="en" sz="1500" i="1" u="sng">
                <a:solidFill>
                  <a:schemeClr val="hlink"/>
                </a:solidFill>
                <a:hlinkClick r:id="rId8"/>
              </a:rPr>
              <a:t>Whole person librarianship: </a:t>
            </a:r>
            <a:r>
              <a:rPr lang="en" sz="1500" i="1" u="sng">
                <a:solidFill>
                  <a:schemeClr val="hlink"/>
                </a:solidFill>
                <a:hlinkClick r:id="rId8"/>
              </a:rPr>
              <a:t>Fostering Empathy in Challenging Times</a:t>
            </a:r>
            <a:r>
              <a:rPr lang="en" sz="1500"/>
              <a:t> webinar and </a:t>
            </a:r>
            <a:r>
              <a:rPr lang="en" sz="1500" u="sng">
                <a:solidFill>
                  <a:schemeClr val="hlink"/>
                </a:solidFill>
                <a:hlinkClick r:id="rId9"/>
              </a:rPr>
              <a:t>website</a:t>
            </a:r>
          </a:p>
          <a:p>
            <a:pPr lvl="0" rtl="0">
              <a:spcBef>
                <a:spcPts val="0"/>
              </a:spcBef>
              <a:buNone/>
            </a:pPr>
            <a:endParaRPr sz="1500"/>
          </a:p>
          <a:p>
            <a:pPr lvl="0" rtl="0">
              <a:spcBef>
                <a:spcPts val="0"/>
              </a:spcBef>
              <a:buNone/>
            </a:pPr>
            <a:endParaRPr sz="1500"/>
          </a:p>
          <a:p>
            <a:pPr lvl="0" rtl="0">
              <a:spcBef>
                <a:spcPts val="0"/>
              </a:spcBef>
              <a:buNone/>
            </a:pP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Resources for learning more	</a:t>
            </a:r>
          </a:p>
          <a:p>
            <a:pPr lvl="0">
              <a:spcBef>
                <a:spcPts val="0"/>
              </a:spcBef>
              <a:buNone/>
            </a:pPr>
            <a:endParaRPr/>
          </a:p>
        </p:txBody>
      </p:sp>
      <p:sp>
        <p:nvSpPr>
          <p:cNvPr id="175" name="Shape 17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1500" u="sng">
                <a:solidFill>
                  <a:schemeClr val="hlink"/>
                </a:solidFill>
                <a:hlinkClick r:id="rId3"/>
              </a:rPr>
              <a:t>Oregon Point-In-Time Homeless Counts</a:t>
            </a:r>
            <a:r>
              <a:rPr lang="en" sz="1500"/>
              <a:t> website</a:t>
            </a:r>
          </a:p>
          <a:p>
            <a:pPr lvl="0">
              <a:spcBef>
                <a:spcPts val="0"/>
              </a:spcBef>
              <a:buNone/>
            </a:pPr>
            <a:r>
              <a:rPr lang="en" sz="1500"/>
              <a:t>Local Point-In-Time Homeless Counts - usually performed by partners in that region's Continuum of Care coalition. </a:t>
            </a:r>
            <a:r>
              <a:rPr lang="en" sz="1500" u="sng">
                <a:solidFill>
                  <a:schemeClr val="hlink"/>
                </a:solidFill>
                <a:hlinkClick r:id="rId4"/>
              </a:rPr>
              <a:t>List of Oregon's CoCs</a:t>
            </a:r>
            <a:r>
              <a:rPr lang="en" sz="1500"/>
              <a:t> </a:t>
            </a:r>
          </a:p>
          <a:p>
            <a:pPr lvl="0">
              <a:spcBef>
                <a:spcPts val="0"/>
              </a:spcBef>
              <a:buNone/>
            </a:pPr>
            <a:r>
              <a:rPr lang="en" sz="1500" i="1" u="sng">
                <a:solidFill>
                  <a:schemeClr val="hlink"/>
                </a:solidFill>
                <a:hlinkClick r:id="rId5"/>
              </a:rPr>
              <a:t>Homeless Students in Oregon</a:t>
            </a:r>
            <a:r>
              <a:rPr lang="en" sz="1500"/>
              <a:t> (2015-16). More info at the Oregon Dept of Ed </a:t>
            </a:r>
            <a:r>
              <a:rPr lang="en" sz="1500" u="sng">
                <a:solidFill>
                  <a:schemeClr val="hlink"/>
                </a:solidFill>
                <a:hlinkClick r:id="rId6"/>
              </a:rPr>
              <a:t>McKinney-Vento Act website</a:t>
            </a:r>
          </a:p>
          <a:p>
            <a:pPr lvl="0">
              <a:spcBef>
                <a:spcPts val="0"/>
              </a:spcBef>
              <a:buNone/>
            </a:pPr>
            <a:r>
              <a:rPr lang="en" sz="1500" i="1" u="sng">
                <a:solidFill>
                  <a:schemeClr val="accent5"/>
                </a:solidFill>
                <a:hlinkClick r:id="rId7"/>
              </a:rPr>
              <a:t>Our Lives: Surviving the Streets of Fresno</a:t>
            </a:r>
            <a:r>
              <a:rPr lang="en" sz="1500"/>
              <a:t> Interviews with people experiencing homelessness, directed by a librarian.</a:t>
            </a:r>
          </a:p>
          <a:p>
            <a:pPr lvl="0">
              <a:spcBef>
                <a:spcPts val="0"/>
              </a:spcBef>
              <a:buNone/>
            </a:pPr>
            <a:r>
              <a:rPr lang="en" sz="1500" i="1" u="sng">
                <a:solidFill>
                  <a:schemeClr val="hlink"/>
                </a:solidFill>
                <a:hlinkClick r:id="rId8"/>
              </a:rPr>
              <a:t>Through Our Lens: Photovoice Project</a:t>
            </a:r>
            <a:r>
              <a:rPr lang="en" sz="1500"/>
              <a:t> from Sisters of the Road </a:t>
            </a:r>
          </a:p>
          <a:p>
            <a:pPr lvl="0">
              <a:spcBef>
                <a:spcPts val="0"/>
              </a:spcBef>
              <a:buNone/>
            </a:pPr>
            <a:r>
              <a:rPr lang="en" sz="1500"/>
              <a:t>Dallas Public Library's </a:t>
            </a:r>
            <a:r>
              <a:rPr lang="en" sz="1500" u="sng">
                <a:solidFill>
                  <a:schemeClr val="hlink"/>
                </a:solidFill>
                <a:hlinkClick r:id="rId9"/>
              </a:rPr>
              <a:t>Homeless Engagement Initiative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rtl="0">
              <a:spcBef>
                <a:spcPts val="0"/>
              </a:spcBef>
              <a:buNone/>
            </a:pPr>
            <a:r>
              <a:rPr lang="en"/>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Who am I and what do I do?</a:t>
            </a:r>
          </a:p>
        </p:txBody>
      </p:sp>
      <p:sp>
        <p:nvSpPr>
          <p:cNvPr id="107" name="Shape 10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dirty="0"/>
              <a:t>Kate Schwab - kates@multco.us</a:t>
            </a:r>
          </a:p>
          <a:p>
            <a:pPr marL="457200" lvl="0" indent="-228600">
              <a:spcBef>
                <a:spcPts val="0"/>
              </a:spcBef>
              <a:buFont typeface="Arial" pitchFamily="34" charset="0"/>
              <a:buChar char="•"/>
            </a:pPr>
            <a:r>
              <a:rPr lang="en" dirty="0"/>
              <a:t>Information Services Librarian at Multnomah County's Central Library. Special focus on serving patrons experiencing homelessness and people in poverty in downtown Portland</a:t>
            </a:r>
          </a:p>
          <a:p>
            <a:pPr marL="457200" lvl="0" indent="-228600" rtl="0">
              <a:spcBef>
                <a:spcPts val="0"/>
              </a:spcBef>
              <a:buFont typeface="Arial" pitchFamily="34" charset="0"/>
              <a:buChar char="•"/>
            </a:pPr>
            <a:r>
              <a:rPr lang="en" dirty="0"/>
              <a:t>Past SSD member. Served on conference committee 3 years</a:t>
            </a:r>
          </a:p>
          <a:p>
            <a:pPr marL="457200" lvl="0" indent="-228600">
              <a:spcBef>
                <a:spcPts val="0"/>
              </a:spcBef>
              <a:buFont typeface="Arial" pitchFamily="34" charset="0"/>
              <a:buChar char="•"/>
            </a:pPr>
            <a:r>
              <a:rPr lang="en" dirty="0"/>
              <a:t>Enthusiastic but not very experienced gardener</a:t>
            </a:r>
          </a:p>
          <a:p>
            <a:pPr lvl="0">
              <a:spcBef>
                <a:spcPts val="0"/>
              </a:spcBef>
              <a:buNone/>
            </a:pPr>
            <a:endParaRPr dirty="0"/>
          </a:p>
          <a:p>
            <a:pPr lvl="0">
              <a:spcBef>
                <a:spcPts val="0"/>
              </a:spcBef>
              <a:buNone/>
            </a:pPr>
            <a:endParaRPr dirty="0"/>
          </a:p>
          <a:p>
            <a:pPr lvl="0">
              <a:spcBef>
                <a:spcPts val="0"/>
              </a:spcBef>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Who am I and what do I do?</a:t>
            </a:r>
          </a:p>
          <a:p>
            <a:pPr lvl="0" rtl="0">
              <a:spcBef>
                <a:spcPts val="0"/>
              </a:spcBef>
              <a:buNone/>
            </a:pPr>
            <a:endParaRPr/>
          </a:p>
        </p:txBody>
      </p:sp>
      <p:sp>
        <p:nvSpPr>
          <p:cNvPr id="113" name="Shape 113"/>
          <p:cNvSpPr txBox="1">
            <a:spLocks noGrp="1"/>
          </p:cNvSpPr>
          <p:nvPr>
            <p:ph type="body" idx="1"/>
          </p:nvPr>
        </p:nvSpPr>
        <p:spPr>
          <a:xfrm>
            <a:off x="311700" y="1152475"/>
            <a:ext cx="8520600" cy="3841500"/>
          </a:xfrm>
          <a:prstGeom prst="rect">
            <a:avLst/>
          </a:prstGeom>
        </p:spPr>
        <p:txBody>
          <a:bodyPr lIns="91425" tIns="91425" rIns="91425" bIns="91425" anchor="t" anchorCtr="0">
            <a:noAutofit/>
          </a:bodyPr>
          <a:lstStyle/>
          <a:p>
            <a:pPr marL="914400" lvl="1" indent="-336550">
              <a:spcAft>
                <a:spcPts val="0"/>
              </a:spcAft>
              <a:buSzPct val="100000"/>
              <a:buFont typeface="Arial" pitchFamily="34" charset="0"/>
              <a:buChar char="•"/>
            </a:pPr>
            <a:r>
              <a:rPr lang="en" sz="1600" dirty="0"/>
              <a:t>Develop and implement a plan for programming and outreach for people experiencing or at risk of homelessness.</a:t>
            </a:r>
          </a:p>
          <a:p>
            <a:pPr marL="914400" lvl="1" indent="-336550">
              <a:spcAft>
                <a:spcPts val="0"/>
              </a:spcAft>
              <a:buSzPct val="100000"/>
              <a:buFont typeface="Arial" pitchFamily="34" charset="0"/>
              <a:buChar char="•"/>
            </a:pPr>
            <a:r>
              <a:rPr lang="en" sz="1600" dirty="0"/>
              <a:t>Outreach: to day shelter, street newspaper drop-in office, cafe that serves unhoused and people in poverty, night shelter, service fair, presenting to meetings of staff at service orgs.</a:t>
            </a:r>
          </a:p>
          <a:p>
            <a:pPr marL="914400" lvl="1" indent="-336550">
              <a:spcAft>
                <a:spcPts val="0"/>
              </a:spcAft>
              <a:buSzPct val="100000"/>
              <a:buFont typeface="Arial" pitchFamily="34" charset="0"/>
              <a:buChar char="•"/>
            </a:pPr>
            <a:r>
              <a:rPr lang="en" sz="1600" dirty="0"/>
              <a:t>Programming: Coffee and Conversation based on Dallas Public Library (TX) program, tours for groups, writing workshops, future programs to include film series.</a:t>
            </a:r>
          </a:p>
          <a:p>
            <a:pPr marL="914400" lvl="1" indent="-336550">
              <a:spcAft>
                <a:spcPts val="0"/>
              </a:spcAft>
              <a:buSzPct val="100000"/>
              <a:buFont typeface="Arial" pitchFamily="34" charset="0"/>
              <a:buChar char="•"/>
            </a:pPr>
            <a:r>
              <a:rPr lang="en" sz="1600" dirty="0"/>
              <a:t>Attend the Multnomah County HUD Continuum of Care meetings as a community member.</a:t>
            </a:r>
          </a:p>
          <a:p>
            <a:pPr marR="0" lvl="0" algn="l" rtl="0">
              <a:lnSpc>
                <a:spcPct val="115000"/>
              </a:lnSpc>
              <a:spcBef>
                <a:spcPts val="0"/>
              </a:spcBef>
              <a:spcAft>
                <a:spcPts val="1600"/>
              </a:spcAft>
              <a:buNone/>
            </a:pPr>
            <a:endParaRPr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Why do we do this?</a:t>
            </a:r>
          </a:p>
        </p:txBody>
      </p:sp>
      <p:sp>
        <p:nvSpPr>
          <p:cNvPr id="119" name="Shape 11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sz="1600"/>
              <a:t>"The American Library Association promotes equal access to information for all persons, and recognizes the urgent need to respond to the increasing number of poor children, adults, and families in America. These people are affected by a combination of limitations, including illiteracy, illness, social isolation, homelessness, hunger, and discrimination, which hamper the effectiveness of traditional library services. Therefore it is crucial that libraries recognize their role in enabling poor people to participate fully in a democratic society, by utilizing a wide variety of available resources and strategies."</a:t>
            </a:r>
          </a:p>
          <a:p>
            <a:pPr lvl="0" rtl="0">
              <a:spcBef>
                <a:spcPts val="0"/>
              </a:spcBef>
              <a:buNone/>
            </a:pPr>
            <a:r>
              <a:rPr lang="en" sz="1200"/>
              <a:t>ALA Policy Statement: Library Services to the Poor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Why do we do this?</a:t>
            </a:r>
          </a:p>
          <a:p>
            <a:pPr lvl="0" rtl="0">
              <a:spcBef>
                <a:spcPts val="0"/>
              </a:spcBef>
              <a:buNone/>
            </a:pPr>
            <a:endParaRPr/>
          </a:p>
        </p:txBody>
      </p:sp>
      <p:sp>
        <p:nvSpPr>
          <p:cNvPr id="125" name="Shape 125"/>
          <p:cNvSpPr txBox="1">
            <a:spLocks noGrp="1"/>
          </p:cNvSpPr>
          <p:nvPr>
            <p:ph type="body" idx="1"/>
          </p:nvPr>
        </p:nvSpPr>
        <p:spPr>
          <a:xfrm>
            <a:off x="311700" y="1228675"/>
            <a:ext cx="8520600" cy="37281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In your community, who else is doing what we do? </a:t>
            </a:r>
          </a:p>
          <a:p>
            <a:pPr marL="914400" lvl="1" indent="-228600" rtl="0">
              <a:spcBef>
                <a:spcPts val="0"/>
              </a:spcBef>
              <a:spcAft>
                <a:spcPts val="0"/>
              </a:spcAft>
            </a:pPr>
            <a:r>
              <a:rPr lang="en" dirty="0"/>
              <a:t>Free computer access and training; jobs/career assistance; referrals to local community resources; free activities and space for socializing; quiet, safe, and free space to exist.</a:t>
            </a:r>
          </a:p>
          <a:p>
            <a:pPr marL="457200" lvl="0" indent="-228600" rtl="0">
              <a:spcBef>
                <a:spcPts val="0"/>
              </a:spcBef>
              <a:spcAft>
                <a:spcPts val="0"/>
              </a:spcAft>
            </a:pPr>
            <a:r>
              <a:rPr lang="en" dirty="0"/>
              <a:t>People experiencing homelessness are heavy users of the same services that we promote to housed users. </a:t>
            </a:r>
          </a:p>
          <a:p>
            <a:pPr marL="914400" lvl="1" indent="-228600" rtl="0">
              <a:spcBef>
                <a:spcPts val="0"/>
              </a:spcBef>
              <a:spcAft>
                <a:spcPts val="0"/>
              </a:spcAft>
            </a:pPr>
            <a:r>
              <a:rPr lang="en" dirty="0"/>
              <a:t>Reading!</a:t>
            </a:r>
          </a:p>
          <a:p>
            <a:pPr marL="914400" lvl="1" indent="-228600" rtl="0">
              <a:spcBef>
                <a:spcPts val="0"/>
              </a:spcBef>
              <a:spcAft>
                <a:spcPts val="0"/>
              </a:spcAft>
            </a:pPr>
            <a:r>
              <a:rPr lang="en" dirty="0"/>
              <a:t>Using the computer to search for jobs, housing or social services</a:t>
            </a:r>
          </a:p>
          <a:p>
            <a:pPr marL="914400" lvl="1" indent="-228600" rtl="0">
              <a:spcBef>
                <a:spcPts val="0"/>
              </a:spcBef>
              <a:spcAft>
                <a:spcPts val="0"/>
              </a:spcAft>
            </a:pPr>
            <a:r>
              <a:rPr lang="en" dirty="0"/>
              <a:t>Entertainment </a:t>
            </a:r>
          </a:p>
          <a:p>
            <a:pPr marL="457200" lvl="0" indent="-228600" rtl="0">
              <a:spcBef>
                <a:spcPts val="0"/>
              </a:spcBef>
              <a:spcAft>
                <a:spcPts val="0"/>
              </a:spcAft>
            </a:pPr>
            <a:r>
              <a:rPr lang="en" dirty="0"/>
              <a:t>Access to information</a:t>
            </a:r>
          </a:p>
          <a:p>
            <a:pPr marL="914400" lvl="1" indent="-228600" rtl="0">
              <a:spcBef>
                <a:spcPts val="0"/>
              </a:spcBef>
              <a:spcAft>
                <a:spcPts val="0"/>
              </a:spcAft>
            </a:pPr>
            <a:r>
              <a:rPr lang="en" dirty="0"/>
              <a:t>Without the library, many people would be denied access to basic information that supports them as a citizen and community member</a:t>
            </a:r>
          </a:p>
          <a:p>
            <a:pPr lvl="0" rtl="0">
              <a:spcBef>
                <a:spcPts val="0"/>
              </a:spcBef>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Welcoming people experiencing homelessness</a:t>
            </a:r>
          </a:p>
        </p:txBody>
      </p:sp>
      <p:pic>
        <p:nvPicPr>
          <p:cNvPr id="131" name="Shape 131"/>
          <p:cNvPicPr preferRelativeResize="0"/>
          <p:nvPr/>
        </p:nvPicPr>
        <p:blipFill rotWithShape="1">
          <a:blip r:embed="rId3">
            <a:alphaModFix/>
          </a:blip>
          <a:srcRect t="22972" b="18290"/>
          <a:stretch/>
        </p:blipFill>
        <p:spPr>
          <a:xfrm>
            <a:off x="2643187" y="1388150"/>
            <a:ext cx="3857625" cy="3021248"/>
          </a:xfrm>
          <a:prstGeom prst="rect">
            <a:avLst/>
          </a:prstGeom>
          <a:noFill/>
          <a:ln>
            <a:noFill/>
          </a:ln>
        </p:spPr>
      </p:pic>
      <p:sp>
        <p:nvSpPr>
          <p:cNvPr id="132" name="Shape 132"/>
          <p:cNvSpPr/>
          <p:nvPr/>
        </p:nvSpPr>
        <p:spPr>
          <a:xfrm>
            <a:off x="4155001" y="1755725"/>
            <a:ext cx="859650" cy="379100"/>
          </a:xfrm>
          <a:custGeom>
            <a:avLst/>
            <a:gdLst/>
            <a:ahLst/>
            <a:cxnLst/>
            <a:rect l="0" t="0" r="0" b="0"/>
            <a:pathLst>
              <a:path w="34386" h="15164" extrusionOk="0">
                <a:moveTo>
                  <a:pt x="2224" y="0"/>
                </a:moveTo>
                <a:cubicBezTo>
                  <a:pt x="13208" y="1218"/>
                  <a:pt x="37831" y="-723"/>
                  <a:pt x="33952" y="9625"/>
                </a:cubicBezTo>
                <a:cubicBezTo>
                  <a:pt x="32131" y="14482"/>
                  <a:pt x="24523" y="14972"/>
                  <a:pt x="19336" y="14972"/>
                </a:cubicBezTo>
                <a:cubicBezTo>
                  <a:pt x="13454" y="14972"/>
                  <a:pt x="6761" y="15739"/>
                  <a:pt x="1868" y="12477"/>
                </a:cubicBezTo>
                <a:cubicBezTo>
                  <a:pt x="-1545" y="10201"/>
                  <a:pt x="338" y="2192"/>
                  <a:pt x="4007" y="356"/>
                </a:cubicBezTo>
              </a:path>
            </a:pathLst>
          </a:custGeom>
          <a:noFill/>
          <a:ln w="28575" cap="flat" cmpd="sng">
            <a:solidFill>
              <a:srgbClr val="FF0000"/>
            </a:solidFill>
            <a:prstDash val="solid"/>
            <a:round/>
            <a:headEnd type="none" w="lg" len="lg"/>
            <a:tailEnd type="none" w="lg" len="lg"/>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Welcoming people experiencing homelessness</a:t>
            </a:r>
          </a:p>
          <a:p>
            <a:pPr lvl="0" rtl="0">
              <a:spcBef>
                <a:spcPts val="0"/>
              </a:spcBef>
              <a:buNone/>
            </a:pPr>
            <a:endParaRPr/>
          </a:p>
        </p:txBody>
      </p:sp>
      <p:sp>
        <p:nvSpPr>
          <p:cNvPr id="138" name="Shape 138"/>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Ways to welcome people experiencing homelessness:</a:t>
            </a:r>
          </a:p>
          <a:p>
            <a:pPr marL="457200" lvl="0" indent="-228600" rtl="0">
              <a:spcBef>
                <a:spcPts val="0"/>
              </a:spcBef>
            </a:pPr>
            <a:r>
              <a:rPr lang="en"/>
              <a:t>Seek to understand homelessness and trauma</a:t>
            </a:r>
          </a:p>
          <a:p>
            <a:pPr marL="457200" lvl="0" indent="-228600" rtl="0">
              <a:spcBef>
                <a:spcPts val="0"/>
              </a:spcBef>
            </a:pPr>
            <a:r>
              <a:rPr lang="en"/>
              <a:t>Develop policies that reflect an understanding of the reality of homelessness and poverty</a:t>
            </a:r>
          </a:p>
          <a:p>
            <a:pPr marL="457200" lvl="0" indent="-228600" rtl="0">
              <a:spcBef>
                <a:spcPts val="0"/>
              </a:spcBef>
            </a:pPr>
            <a:r>
              <a:rPr lang="en"/>
              <a:t>Build relationships with organizations in your community that serve people who are unhoused</a:t>
            </a:r>
          </a:p>
          <a:p>
            <a:pPr lvl="0" rt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Understanding homelessness and trauma</a:t>
            </a:r>
          </a:p>
          <a:p>
            <a:pPr lvl="0" rtl="0">
              <a:spcBef>
                <a:spcPts val="0"/>
              </a:spcBef>
              <a:buNone/>
            </a:pPr>
            <a:endParaRPr/>
          </a:p>
        </p:txBody>
      </p:sp>
      <p:sp>
        <p:nvSpPr>
          <p:cNvPr id="144" name="Shape 144"/>
          <p:cNvSpPr txBox="1">
            <a:spLocks noGrp="1"/>
          </p:cNvSpPr>
          <p:nvPr>
            <p:ph type="body" idx="1"/>
          </p:nvPr>
        </p:nvSpPr>
        <p:spPr>
          <a:xfrm>
            <a:off x="311700" y="1152475"/>
            <a:ext cx="8520600" cy="3340200"/>
          </a:xfrm>
          <a:prstGeom prst="rect">
            <a:avLst/>
          </a:prstGeom>
        </p:spPr>
        <p:txBody>
          <a:bodyPr lIns="91425" tIns="91425" rIns="91425" bIns="91425" anchor="t" anchorCtr="0">
            <a:noAutofit/>
          </a:bodyPr>
          <a:lstStyle/>
          <a:p>
            <a:pPr marL="457200" lvl="0" indent="-323850" rtl="0">
              <a:spcBef>
                <a:spcPts val="0"/>
              </a:spcBef>
              <a:buSzPct val="100000"/>
            </a:pPr>
            <a:r>
              <a:rPr lang="en" sz="1500"/>
              <a:t>28% of people unhoused in Oregon are in families (2015 Point-in-Time count). </a:t>
            </a:r>
          </a:p>
          <a:p>
            <a:pPr marL="457200" lvl="0" indent="-323850" rtl="0">
              <a:spcBef>
                <a:spcPts val="0"/>
              </a:spcBef>
              <a:buSzPct val="100000"/>
            </a:pPr>
            <a:r>
              <a:rPr lang="en" sz="1500"/>
              <a:t>“Couldn’t afford rent” and unemployment were the top two barriers to finding housing reported by respondents to the 2017 Point-in-Time Count in Central Oregon.</a:t>
            </a:r>
          </a:p>
          <a:p>
            <a:pPr marL="457200" lvl="0" indent="-323850" rtl="0">
              <a:spcBef>
                <a:spcPts val="0"/>
              </a:spcBef>
              <a:buSzPct val="100000"/>
            </a:pPr>
            <a:r>
              <a:rPr lang="en" sz="1500"/>
              <a:t>Families or individuals living with friends or family don't have stable housing and are at high risk of becoming unhoused.  </a:t>
            </a:r>
          </a:p>
          <a:p>
            <a:pPr marL="457200" lvl="0" indent="-323850">
              <a:spcBef>
                <a:spcPts val="0"/>
              </a:spcBef>
              <a:buSzPct val="100000"/>
            </a:pPr>
            <a:r>
              <a:rPr lang="en" sz="1500"/>
              <a:t>Homelessness and trauma are bound together. The more trauma experienced as a child, the more likely an adult is to experience homelessness and other negative health outcomes. Experiencing homelessness can lead to trauma and is itself traumatic for most. </a:t>
            </a:r>
          </a:p>
          <a:p>
            <a:pPr lvl="0">
              <a:spcBef>
                <a:spcPts val="0"/>
              </a:spcBef>
              <a:buNone/>
            </a:pPr>
            <a:endParaRPr sz="1500"/>
          </a:p>
          <a:p>
            <a:pPr lvl="0" rtl="0">
              <a:spcBef>
                <a:spcPts val="0"/>
              </a:spcBef>
              <a:buNone/>
            </a:pP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Policies</a:t>
            </a:r>
          </a:p>
        </p:txBody>
      </p:sp>
      <p:sp>
        <p:nvSpPr>
          <p:cNvPr id="150" name="Shape 150"/>
          <p:cNvSpPr txBox="1">
            <a:spLocks noGrp="1"/>
          </p:cNvSpPr>
          <p:nvPr>
            <p:ph type="body" idx="1"/>
          </p:nvPr>
        </p:nvSpPr>
        <p:spPr>
          <a:xfrm>
            <a:off x="311700" y="1228675"/>
            <a:ext cx="8520600" cy="1123800"/>
          </a:xfrm>
          <a:prstGeom prst="rect">
            <a:avLst/>
          </a:prstGeom>
        </p:spPr>
        <p:txBody>
          <a:bodyPr lIns="91425" tIns="91425" rIns="91425" bIns="91425" anchor="t" anchorCtr="0">
            <a:noAutofit/>
          </a:bodyPr>
          <a:lstStyle/>
          <a:p>
            <a:pPr lvl="0" rtl="0">
              <a:spcBef>
                <a:spcPts val="0"/>
              </a:spcBef>
              <a:buNone/>
            </a:pPr>
            <a:r>
              <a:rPr lang="en" sz="1700"/>
              <a:t>What are some of the barriers for someone who is unhoused in your community trying to get a library card or access your library?</a:t>
            </a:r>
          </a:p>
          <a:p>
            <a:pPr lvl="0" rtl="0">
              <a:spcBef>
                <a:spcPts val="0"/>
              </a:spcBef>
              <a:buNone/>
            </a:pPr>
            <a:r>
              <a:rPr lang="en" sz="1700"/>
              <a:t>  </a:t>
            </a:r>
          </a:p>
        </p:txBody>
      </p:sp>
      <p:sp>
        <p:nvSpPr>
          <p:cNvPr id="151" name="Shape 151"/>
          <p:cNvSpPr txBox="1"/>
          <p:nvPr/>
        </p:nvSpPr>
        <p:spPr>
          <a:xfrm>
            <a:off x="311700" y="2245600"/>
            <a:ext cx="8211000" cy="28395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300">
                <a:solidFill>
                  <a:schemeClr val="dk2"/>
                </a:solidFill>
                <a:latin typeface="Source Code Pro"/>
                <a:ea typeface="Source Code Pro"/>
                <a:cs typeface="Source Code Pro"/>
                <a:sym typeface="Source Code Pro"/>
              </a:rPr>
              <a:t>No ID; no permanent address; no proof of address; shelter address; lack of way to communicate with library; lack of ways to manage account; prohibitive fines; fines that stay even after exiting homelessness; stolen materials; water-damaged materials; large bags; policies that aren't applied equally (odor, noise, use of restrooms); lack of transportation; computer policies that limit use; having an animal; mental illness or past trauma that presents in "problem" behavior; attitudes of other patrons or staff that are unwelcoming; lack of childcare to do "adult work" with kids in tow; lost everything they had due to sweep of campsite, domestic violence, or moving into foster care; staff lack of knowledge of community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fade">
                                      <p:cBhvr>
                                        <p:cTn id="11"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1061</Words>
  <Application>Microsoft Office PowerPoint</Application>
  <PresentationFormat>On-screen Show (16:9)</PresentationFormat>
  <Paragraphs>64</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Amatic SC</vt:lpstr>
      <vt:lpstr>Source Code Pro</vt:lpstr>
      <vt:lpstr>simple-light-2</vt:lpstr>
      <vt:lpstr>beach-day</vt:lpstr>
      <vt:lpstr>Serving patrons experiencing homelessness</vt:lpstr>
      <vt:lpstr>Who am I and what do I do?</vt:lpstr>
      <vt:lpstr>Who am I and what do I do? </vt:lpstr>
      <vt:lpstr>Why do we do this?</vt:lpstr>
      <vt:lpstr>Why do we do this? </vt:lpstr>
      <vt:lpstr>Welcoming people experiencing homelessness</vt:lpstr>
      <vt:lpstr>Welcoming people experiencing homelessness </vt:lpstr>
      <vt:lpstr>Understanding homelessness and trauma </vt:lpstr>
      <vt:lpstr>Policies</vt:lpstr>
      <vt:lpstr>Policies</vt:lpstr>
      <vt:lpstr>Build relationships </vt:lpstr>
      <vt:lpstr>Resources for learning more </vt:lpstr>
      <vt:lpstr>Resources for learning more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patrons experiencing homelessness</dc:title>
  <cp:lastModifiedBy>kates</cp:lastModifiedBy>
  <cp:revision>1</cp:revision>
  <dcterms:modified xsi:type="dcterms:W3CDTF">2017-08-02T23:28:00Z</dcterms:modified>
</cp:coreProperties>
</file>