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9" r:id="rId3"/>
    <p:sldId id="258" r:id="rId4"/>
    <p:sldId id="267" r:id="rId5"/>
    <p:sldId id="259" r:id="rId6"/>
    <p:sldId id="260" r:id="rId7"/>
    <p:sldId id="264" r:id="rId8"/>
    <p:sldId id="270" r:id="rId9"/>
    <p:sldId id="261" r:id="rId10"/>
    <p:sldId id="265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13" autoAdjust="0"/>
    <p:restoredTop sz="93087" autoAdjust="0"/>
  </p:normalViewPr>
  <p:slideViewPr>
    <p:cSldViewPr snapToGrid="0">
      <p:cViewPr varScale="1">
        <p:scale>
          <a:sx n="110" d="100"/>
          <a:sy n="110" d="100"/>
        </p:scale>
        <p:origin x="-38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03136-A41D-42D0-8C01-918702D785C1}" type="datetimeFigureOut">
              <a:rPr lang="en-US" smtClean="0"/>
              <a:t>4/26/18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D14F8-9095-4F79-80E9-C430A2613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33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D14F8-9095-4F79-80E9-C430A26135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981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D14F8-9095-4F79-80E9-C430A26135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77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D14F8-9095-4F79-80E9-C430A26135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01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D14F8-9095-4F79-80E9-C430A26135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4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D14F8-9095-4F79-80E9-C430A26135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7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D14F8-9095-4F79-80E9-C430A26135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55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D14F8-9095-4F79-80E9-C430A26135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45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D14F8-9095-4F79-80E9-C430A26135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087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D14F8-9095-4F79-80E9-C430A26135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71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0F45623B-C85A-4CD1-BAFA-C16423C07F4B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F07158C1-8A5B-4423-96AF-C202732D3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10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623B-C85A-4CD1-BAFA-C16423C07F4B}" type="datetimeFigureOut">
              <a:rPr lang="en-US" smtClean="0"/>
              <a:t>4/26/18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58C1-8A5B-4423-96AF-C202732D3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623B-C85A-4CD1-BAFA-C16423C07F4B}" type="datetimeFigureOut">
              <a:rPr lang="en-US" smtClean="0"/>
              <a:t>4/26/18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58C1-8A5B-4423-96AF-C202732D3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3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623B-C85A-4CD1-BAFA-C16423C07F4B}" type="datetimeFigureOut">
              <a:rPr lang="en-US" smtClean="0"/>
              <a:t>4/26/18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58C1-8A5B-4423-96AF-C202732D3B30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2831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623B-C85A-4CD1-BAFA-C16423C07F4B}" type="datetimeFigureOut">
              <a:rPr lang="en-US" smtClean="0"/>
              <a:t>4/26/18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58C1-8A5B-4423-96AF-C202732D3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49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623B-C85A-4CD1-BAFA-C16423C07F4B}" type="datetimeFigureOut">
              <a:rPr lang="en-US" smtClean="0"/>
              <a:t>4/26/18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58C1-8A5B-4423-96AF-C202732D3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5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623B-C85A-4CD1-BAFA-C16423C07F4B}" type="datetimeFigureOut">
              <a:rPr lang="en-US" smtClean="0"/>
              <a:t>4/26/18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58C1-8A5B-4423-96AF-C202732D3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92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623B-C85A-4CD1-BAFA-C16423C07F4B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58C1-8A5B-4423-96AF-C202732D3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42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623B-C85A-4CD1-BAFA-C16423C07F4B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58C1-8A5B-4423-96AF-C202732D3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35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623B-C85A-4CD1-BAFA-C16423C07F4B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58C1-8A5B-4423-96AF-C202732D3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25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623B-C85A-4CD1-BAFA-C16423C07F4B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58C1-8A5B-4423-96AF-C202732D3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75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623B-C85A-4CD1-BAFA-C16423C07F4B}" type="datetimeFigureOut">
              <a:rPr lang="en-US" smtClean="0"/>
              <a:t>4/26/18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58C1-8A5B-4423-96AF-C202732D3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79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623B-C85A-4CD1-BAFA-C16423C07F4B}" type="datetimeFigureOut">
              <a:rPr lang="en-US" smtClean="0"/>
              <a:t>4/26/18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58C1-8A5B-4423-96AF-C202732D3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9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623B-C85A-4CD1-BAFA-C16423C07F4B}" type="datetimeFigureOut">
              <a:rPr lang="en-US" smtClean="0"/>
              <a:t>4/26/18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58C1-8A5B-4423-96AF-C202732D3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36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623B-C85A-4CD1-BAFA-C16423C07F4B}" type="datetimeFigureOut">
              <a:rPr lang="en-US" smtClean="0"/>
              <a:t>4/26/18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58C1-8A5B-4423-96AF-C202732D3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16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623B-C85A-4CD1-BAFA-C16423C07F4B}" type="datetimeFigureOut">
              <a:rPr lang="en-US" smtClean="0"/>
              <a:t>4/26/18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58C1-8A5B-4423-96AF-C202732D3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37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623B-C85A-4CD1-BAFA-C16423C07F4B}" type="datetimeFigureOut">
              <a:rPr lang="en-US" smtClean="0"/>
              <a:t>4/26/18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58C1-8A5B-4423-96AF-C202732D3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52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5623B-C85A-4CD1-BAFA-C16423C07F4B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158C1-8A5B-4423-96AF-C202732D3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756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png"/><Relationship Id="rId12" Type="http://schemas.openxmlformats.org/officeDocument/2006/relationships/image" Target="../media/image18.jpg"/><Relationship Id="rId13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msichicago.org/experiment/summer-brain-games/activities/more-activities/" TargetMode="External"/><Relationship Id="rId4" Type="http://schemas.openxmlformats.org/officeDocument/2006/relationships/hyperlink" Target="http://clearinghouse.starnetlibraries.org/" TargetMode="External"/><Relationship Id="rId5" Type="http://schemas.openxmlformats.org/officeDocument/2006/relationships/hyperlink" Target="http://www.instructables.com/" TargetMode="External"/><Relationship Id="rId6" Type="http://schemas.openxmlformats.org/officeDocument/2006/relationships/hyperlink" Target="https://stem.neu.edu/programs/ayp/fieldtrips/activities/" TargetMode="External"/><Relationship Id="rId7" Type="http://schemas.openxmlformats.org/officeDocument/2006/relationships/hyperlink" Target="http://pbskids.org/designsquad/build/" TargetMode="External"/><Relationship Id="rId8" Type="http://schemas.openxmlformats.org/officeDocument/2006/relationships/hyperlink" Target="https://www.nationalgeographic.org/activity/" TargetMode="External"/><Relationship Id="rId9" Type="http://schemas.openxmlformats.org/officeDocument/2006/relationships/image" Target="../media/image15.jpg"/><Relationship Id="rId10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iduncanson@beavertonoregon.gov" TargetMode="External"/><Relationship Id="rId4" Type="http://schemas.openxmlformats.org/officeDocument/2006/relationships/hyperlink" Target="mailto:jmiele@beavertonoregon.gov" TargetMode="External"/><Relationship Id="rId5" Type="http://schemas.openxmlformats.org/officeDocument/2006/relationships/hyperlink" Target="mailto:mross@beavertonoregon.gov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mailto:scarson@beavertonoregon.go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tsc.nsw.edu.au/tscnews/5-reasons-why-stem-is-important-in-early-years-educatio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hyperlink" Target="https://www.starnetlibraries.org/stem-in-libraries/why-stem/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paceplace.nasa.gov/menu/do/" TargetMode="External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spaceplace.nasa.gov/moon-habitat/en/" TargetMode="Externa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.bin"/><Relationship Id="rId12" Type="http://schemas.openxmlformats.org/officeDocument/2006/relationships/image" Target="../media/image13.emf"/><Relationship Id="rId13" Type="http://schemas.openxmlformats.org/officeDocument/2006/relationships/oleObject" Target="../embeddings/oleObject2.bin"/><Relationship Id="rId14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8.xml"/><Relationship Id="rId4" Type="http://schemas.openxmlformats.org/officeDocument/2006/relationships/hyperlink" Target="https://www.amazon.com/Bee-Bot-R-Rechargeable-Robot/dp/B0141I3RBU/ref=sr_1_2?ie=UTF8&amp;qid=1519241241&amp;sr=8-2&amp;keywords=bee-bot&amp;dpID=41WK+ITR6rL&amp;preST=_SY300_QL70_&amp;dpSrc=srch" TargetMode="External"/><Relationship Id="rId5" Type="http://schemas.openxmlformats.org/officeDocument/2006/relationships/hyperlink" Target="https://www.amazon.com/Modular-Robotics-cb-kt-six-Cubelets-blocks/dp/B00PAD96TS/ref=sr_1_1_sspa?s=toys-and-games&amp;ie=UTF8&amp;qid=1519241278&amp;sr=1-1-spons&amp;keywords=cubelets&amp;psc=1" TargetMode="External"/><Relationship Id="rId6" Type="http://schemas.openxmlformats.org/officeDocument/2006/relationships/hyperlink" Target="https://www.elenco.com/brand/snap-circuits/" TargetMode="External"/><Relationship Id="rId7" Type="http://schemas.openxmlformats.org/officeDocument/2006/relationships/hyperlink" Target="https://shop.ozobot.com/" TargetMode="External"/><Relationship Id="rId8" Type="http://schemas.openxmlformats.org/officeDocument/2006/relationships/hyperlink" Target="https://littlebits.cc/" TargetMode="External"/><Relationship Id="rId9" Type="http://schemas.openxmlformats.org/officeDocument/2006/relationships/hyperlink" Target="https://www.amazon.com/Learning-Resources-Motion-Activity-Pieces/dp/B01A5YMETA" TargetMode="External"/><Relationship Id="rId10" Type="http://schemas.openxmlformats.org/officeDocument/2006/relationships/hyperlink" Target="http://www.thinkfun.com/products/laser-maze-j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But we aren’t scientists!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475440"/>
          </a:xfrm>
        </p:spPr>
        <p:txBody>
          <a:bodyPr>
            <a:normAutofit/>
          </a:bodyPr>
          <a:lstStyle/>
          <a:p>
            <a:r>
              <a:rPr lang="en-US" dirty="0" smtClean="0"/>
              <a:t>Get your hands on </a:t>
            </a:r>
            <a:r>
              <a:rPr lang="en-US" dirty="0" err="1" smtClean="0"/>
              <a:t>steAm</a:t>
            </a:r>
            <a:r>
              <a:rPr lang="en-US" dirty="0" smtClean="0"/>
              <a:t> programs for kids and teens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1943" y="4357396"/>
            <a:ext cx="8186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Beaverton City Library, Youth Services:</a:t>
            </a:r>
          </a:p>
          <a:p>
            <a:endParaRPr lang="en-US" dirty="0" smtClean="0"/>
          </a:p>
          <a:p>
            <a:r>
              <a:rPr lang="en-US" dirty="0" smtClean="0"/>
              <a:t>Sandy Carson-Fitzgerald</a:t>
            </a:r>
            <a:endParaRPr lang="en-US" dirty="0"/>
          </a:p>
          <a:p>
            <a:r>
              <a:rPr lang="en-US" dirty="0" smtClean="0"/>
              <a:t>Ian Duncanson</a:t>
            </a:r>
          </a:p>
          <a:p>
            <a:r>
              <a:rPr lang="en-US" dirty="0" smtClean="0"/>
              <a:t>Jessica Miele</a:t>
            </a:r>
          </a:p>
          <a:p>
            <a:r>
              <a:rPr lang="en-US" dirty="0" smtClean="0"/>
              <a:t>MacKenzie Ross</a:t>
            </a:r>
          </a:p>
        </p:txBody>
      </p:sp>
    </p:spTree>
    <p:extLst>
      <p:ext uri="{BB962C8B-B14F-4D97-AF65-F5344CB8AC3E}">
        <p14:creationId xmlns:p14="http://schemas.microsoft.com/office/powerpoint/2010/main" val="2793747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 programming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1840417"/>
            <a:ext cx="4878389" cy="467837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Museum of Science and Industry Chicago: </a:t>
            </a:r>
            <a:r>
              <a:rPr lang="en-US" dirty="0" smtClean="0">
                <a:hlinkClick r:id="rId3"/>
              </a:rPr>
              <a:t>Hands-On Science Activities</a:t>
            </a:r>
            <a:endParaRPr lang="en-US" dirty="0" smtClean="0"/>
          </a:p>
          <a:p>
            <a:r>
              <a:rPr lang="en-US" dirty="0" err="1" smtClean="0"/>
              <a:t>STAR_net</a:t>
            </a:r>
            <a:r>
              <a:rPr lang="en-US" dirty="0" smtClean="0"/>
              <a:t>: </a:t>
            </a:r>
            <a:r>
              <a:rPr lang="en-US" dirty="0" smtClean="0">
                <a:hlinkClick r:id="rId4"/>
              </a:rPr>
              <a:t>STEM Activities</a:t>
            </a:r>
            <a:endParaRPr lang="en-US" dirty="0" smtClean="0"/>
          </a:p>
          <a:p>
            <a:r>
              <a:rPr lang="en-US" dirty="0" err="1" smtClean="0"/>
              <a:t>Instructables</a:t>
            </a:r>
            <a:r>
              <a:rPr lang="en-US" dirty="0" smtClean="0"/>
              <a:t>: </a:t>
            </a:r>
            <a:r>
              <a:rPr lang="en-US" dirty="0" smtClean="0">
                <a:hlinkClick r:id="rId5"/>
              </a:rPr>
              <a:t>Maker Projects</a:t>
            </a:r>
            <a:endParaRPr lang="en-US" dirty="0" smtClean="0"/>
          </a:p>
          <a:p>
            <a:r>
              <a:rPr lang="en-US" dirty="0" smtClean="0"/>
              <a:t>Northeastern University Center for STEM Education: </a:t>
            </a:r>
            <a:r>
              <a:rPr lang="en-US" dirty="0" smtClean="0">
                <a:hlinkClick r:id="rId6"/>
              </a:rPr>
              <a:t>STEM Activities</a:t>
            </a:r>
            <a:endParaRPr lang="en-US" dirty="0" smtClean="0"/>
          </a:p>
          <a:p>
            <a:r>
              <a:rPr lang="en-US" dirty="0" smtClean="0"/>
              <a:t>PBS Kids Design Squad: </a:t>
            </a:r>
            <a:r>
              <a:rPr lang="en-US" dirty="0" smtClean="0">
                <a:hlinkClick r:id="rId7"/>
              </a:rPr>
              <a:t>“Build” Activities </a:t>
            </a:r>
            <a:endParaRPr lang="en-US" dirty="0" smtClean="0"/>
          </a:p>
          <a:p>
            <a:r>
              <a:rPr lang="en-US" dirty="0" smtClean="0"/>
              <a:t>National Geographic: </a:t>
            </a:r>
            <a:r>
              <a:rPr lang="en-US" smtClean="0">
                <a:hlinkClick r:id="rId8"/>
              </a:rPr>
              <a:t>Education Activities</a:t>
            </a:r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022" y="461362"/>
            <a:ext cx="2705622" cy="180374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022" y="2523730"/>
            <a:ext cx="2705622" cy="20292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342" y="1840416"/>
            <a:ext cx="2298447" cy="22984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022" y="4811567"/>
            <a:ext cx="2321991" cy="15502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99" y="4384135"/>
            <a:ext cx="2321990" cy="232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14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7"/>
            <a:ext cx="9906000" cy="1137362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141411" y="3713356"/>
            <a:ext cx="9906000" cy="208578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600" u="sng" cap="none" dirty="0" smtClean="0"/>
              <a:t>Contact Us:</a:t>
            </a:r>
            <a:endParaRPr lang="en-US" sz="1600" cap="none" dirty="0" smtClean="0"/>
          </a:p>
          <a:p>
            <a:pPr>
              <a:lnSpc>
                <a:spcPct val="100000"/>
              </a:lnSpc>
            </a:pPr>
            <a:r>
              <a:rPr lang="en-US" sz="1600" cap="none" dirty="0" smtClean="0"/>
              <a:t>Sandy Carson-Fitzgerald | </a:t>
            </a:r>
            <a:r>
              <a:rPr lang="en-US" sz="1600" cap="none" dirty="0" smtClean="0">
                <a:hlinkClick r:id="rId2"/>
              </a:rPr>
              <a:t>scarson@beavertonoregon.gov</a:t>
            </a:r>
            <a:r>
              <a:rPr lang="en-US" sz="1600" cap="none" dirty="0" smtClean="0"/>
              <a:t> </a:t>
            </a:r>
          </a:p>
          <a:p>
            <a:pPr>
              <a:lnSpc>
                <a:spcPct val="100000"/>
              </a:lnSpc>
            </a:pPr>
            <a:r>
              <a:rPr lang="en-US" sz="1600" cap="none" dirty="0" smtClean="0"/>
              <a:t>Ian Duncanson | </a:t>
            </a:r>
            <a:r>
              <a:rPr lang="en-US" sz="1600" cap="none" dirty="0" smtClean="0">
                <a:hlinkClick r:id="rId3"/>
              </a:rPr>
              <a:t>iduncanson@beavertonoregon.gov</a:t>
            </a:r>
            <a:r>
              <a:rPr lang="en-US" sz="1600" cap="none" dirty="0" smtClean="0"/>
              <a:t> </a:t>
            </a:r>
          </a:p>
          <a:p>
            <a:pPr>
              <a:lnSpc>
                <a:spcPct val="100000"/>
              </a:lnSpc>
            </a:pPr>
            <a:r>
              <a:rPr lang="en-US" sz="1600" cap="none" dirty="0" smtClean="0"/>
              <a:t>Jessica Miele | </a:t>
            </a:r>
            <a:r>
              <a:rPr lang="en-US" sz="1600" cap="none" dirty="0" smtClean="0">
                <a:hlinkClick r:id="rId4"/>
              </a:rPr>
              <a:t>jmiele@beavertonoregon.gov</a:t>
            </a:r>
            <a:r>
              <a:rPr lang="en-US" sz="1600" cap="none" dirty="0" smtClean="0"/>
              <a:t> </a:t>
            </a:r>
          </a:p>
          <a:p>
            <a:pPr>
              <a:lnSpc>
                <a:spcPct val="100000"/>
              </a:lnSpc>
            </a:pPr>
            <a:r>
              <a:rPr lang="en-US" sz="1600" cap="none" dirty="0" smtClean="0"/>
              <a:t>MacKenzie Ross | </a:t>
            </a:r>
            <a:r>
              <a:rPr lang="en-US" sz="1600" cap="none" dirty="0" smtClean="0">
                <a:hlinkClick r:id="rId5"/>
              </a:rPr>
              <a:t>mross@beavertonoregon.gov</a:t>
            </a:r>
            <a:endParaRPr lang="en-US" sz="1600" cap="non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254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9906001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Why is STEM important for libraries?</a:t>
            </a:r>
          </a:p>
          <a:p>
            <a:pPr lvl="1"/>
            <a:r>
              <a:rPr lang="en-US" dirty="0" smtClean="0"/>
              <a:t>We use a ‘focus on fun’ approach</a:t>
            </a:r>
          </a:p>
          <a:p>
            <a:pPr lvl="1"/>
            <a:r>
              <a:rPr lang="en-US" dirty="0" smtClean="0"/>
              <a:t>We tailor activities to the level of the kids/teens we serve</a:t>
            </a:r>
          </a:p>
          <a:p>
            <a:pPr lvl="1"/>
            <a:r>
              <a:rPr lang="en-US" dirty="0" smtClean="0"/>
              <a:t>It’s relevant to the lives of kids/teens</a:t>
            </a:r>
          </a:p>
          <a:p>
            <a:pPr lvl="1"/>
            <a:r>
              <a:rPr lang="en-US" dirty="0" smtClean="0"/>
              <a:t>It’s hands-on</a:t>
            </a:r>
          </a:p>
          <a:p>
            <a:pPr lvl="1"/>
            <a:r>
              <a:rPr lang="en-US" dirty="0" smtClean="0"/>
              <a:t>It’s skills-based</a:t>
            </a:r>
          </a:p>
          <a:p>
            <a:pPr lvl="1"/>
            <a:endParaRPr lang="en-US" dirty="0"/>
          </a:p>
          <a:p>
            <a:pPr marL="0" lvl="1" indent="0">
              <a:buNone/>
            </a:pPr>
            <a:r>
              <a:rPr lang="en-US" sz="1500" dirty="0"/>
              <a:t>Source: </a:t>
            </a:r>
            <a:r>
              <a:rPr lang="en-US" sz="1500" dirty="0">
                <a:hlinkClick r:id="rId3"/>
              </a:rPr>
              <a:t>https://</a:t>
            </a:r>
            <a:r>
              <a:rPr lang="en-US" sz="1500" dirty="0" smtClean="0">
                <a:hlinkClick r:id="rId3"/>
              </a:rPr>
              <a:t>www.tsc.nsw.edu.au/tscnews/5-reasons-why-stem-is-important-in-early-years-education</a:t>
            </a:r>
            <a:r>
              <a:rPr lang="en-US" sz="1500" dirty="0" smtClean="0"/>
              <a:t> 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414520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Also…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2394215"/>
            <a:ext cx="4878387" cy="3252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3650" y="2249486"/>
            <a:ext cx="5029200" cy="41513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 2009, the National Research Council concluded that learning experiences across informal environments positively influence science learning in school, attitudes toward science, and pursuit of science-related occupations.</a:t>
            </a:r>
          </a:p>
          <a:p>
            <a:pPr marL="0" indent="0">
              <a:buNone/>
            </a:pPr>
            <a:endParaRPr lang="en-US" sz="1900" dirty="0" smtClean="0"/>
          </a:p>
          <a:p>
            <a:pPr marL="0" indent="0">
              <a:buNone/>
            </a:pPr>
            <a:r>
              <a:rPr lang="en-US" sz="1900" dirty="0" smtClean="0"/>
              <a:t>Source</a:t>
            </a:r>
            <a:r>
              <a:rPr lang="en-US" sz="1900" dirty="0"/>
              <a:t>: </a:t>
            </a:r>
            <a:r>
              <a:rPr lang="en-US" sz="1900" dirty="0">
                <a:hlinkClick r:id="rId4"/>
              </a:rPr>
              <a:t>https://www.starnetlibraries.org/stem-in-libraries/why-stem/</a:t>
            </a:r>
            <a:r>
              <a:rPr lang="en-US" sz="1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2117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 </a:t>
            </a:r>
            <a:r>
              <a:rPr lang="en-US" dirty="0" err="1" smtClean="0"/>
              <a:t>sTORYTIME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54"/>
          <a:stretch/>
        </p:blipFill>
        <p:spPr>
          <a:xfrm>
            <a:off x="1650885" y="1816349"/>
            <a:ext cx="3065494" cy="4494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733925"/>
            <a:ext cx="4875211" cy="5931569"/>
          </a:xfrm>
        </p:spPr>
        <p:txBody>
          <a:bodyPr/>
          <a:lstStyle/>
          <a:p>
            <a:r>
              <a:rPr lang="en-US" dirty="0" smtClean="0"/>
              <a:t>Highlight STEM concepts in stories</a:t>
            </a:r>
          </a:p>
          <a:p>
            <a:r>
              <a:rPr lang="en-US" dirty="0" smtClean="0"/>
              <a:t>Include fun factual book</a:t>
            </a:r>
          </a:p>
          <a:p>
            <a:r>
              <a:rPr lang="en-US" dirty="0" smtClean="0"/>
              <a:t>Use STEM-related questions, such as: What do you think will happen next?</a:t>
            </a:r>
          </a:p>
          <a:p>
            <a:r>
              <a:rPr lang="en-US" dirty="0" smtClean="0"/>
              <a:t>Patterns, size, shapes, matching, categorizing</a:t>
            </a:r>
          </a:p>
          <a:p>
            <a:r>
              <a:rPr lang="en-US" dirty="0" smtClean="0"/>
              <a:t>Talk through observations</a:t>
            </a:r>
          </a:p>
          <a:p>
            <a:r>
              <a:rPr lang="en-US" dirty="0"/>
              <a:t>G</a:t>
            </a:r>
            <a:r>
              <a:rPr lang="en-US" dirty="0" smtClean="0"/>
              <a:t>raphing and matching activities</a:t>
            </a:r>
          </a:p>
          <a:p>
            <a:r>
              <a:rPr lang="en-US" dirty="0" smtClean="0"/>
              <a:t>Include STEM-information related to games and crafts</a:t>
            </a:r>
          </a:p>
          <a:p>
            <a:r>
              <a:rPr lang="en-US" dirty="0" smtClean="0"/>
              <a:t>STEM-concept treasure hunts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84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Messy art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79105" y="1431758"/>
            <a:ext cx="4186990" cy="4696322"/>
          </a:xfrm>
        </p:spPr>
        <p:txBody>
          <a:bodyPr>
            <a:normAutofit/>
          </a:bodyPr>
          <a:lstStyle/>
          <a:p>
            <a:r>
              <a:rPr lang="en-US" dirty="0" smtClean="0"/>
              <a:t>Shaving cream paper marbling</a:t>
            </a:r>
            <a:endParaRPr lang="en-US" dirty="0"/>
          </a:p>
          <a:p>
            <a:r>
              <a:rPr lang="en-US" dirty="0" err="1" smtClean="0"/>
              <a:t>Bubblewrap</a:t>
            </a:r>
            <a:r>
              <a:rPr lang="en-US" dirty="0" smtClean="0"/>
              <a:t> stomp painting</a:t>
            </a:r>
          </a:p>
          <a:p>
            <a:r>
              <a:rPr lang="en-US" dirty="0" smtClean="0"/>
              <a:t>Bubble art</a:t>
            </a:r>
          </a:p>
          <a:p>
            <a:r>
              <a:rPr lang="en-US" dirty="0" smtClean="0"/>
              <a:t>Race car painting</a:t>
            </a:r>
          </a:p>
          <a:p>
            <a:r>
              <a:rPr lang="en-US" dirty="0"/>
              <a:t>Indoor snow</a:t>
            </a:r>
          </a:p>
          <a:p>
            <a:r>
              <a:rPr lang="en-US" dirty="0" smtClean="0"/>
              <a:t>Homemade </a:t>
            </a:r>
            <a:r>
              <a:rPr lang="en-US" dirty="0"/>
              <a:t>sidewalk chalk</a:t>
            </a:r>
          </a:p>
          <a:p>
            <a:r>
              <a:rPr lang="en-US" dirty="0" smtClean="0"/>
              <a:t>Ivory </a:t>
            </a:r>
            <a:r>
              <a:rPr lang="en-US" dirty="0"/>
              <a:t>soap in the microwave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68388" y="2282547"/>
            <a:ext cx="4880098" cy="3660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5d837ec4-452b-475a-8f44-bfd23d6c2150@beavertonorego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49"/>
          <a:stretch/>
        </p:blipFill>
        <p:spPr bwMode="auto">
          <a:xfrm>
            <a:off x="544295" y="2097088"/>
            <a:ext cx="3017054" cy="2843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73328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Kid engineers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708" y="2249488"/>
            <a:ext cx="4741796" cy="3541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9850" y="2249486"/>
            <a:ext cx="4627561" cy="354171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Paper airplanes</a:t>
            </a:r>
          </a:p>
          <a:p>
            <a:r>
              <a:rPr lang="en-US" dirty="0" smtClean="0"/>
              <a:t>Toothpick/marshmallow structures</a:t>
            </a:r>
          </a:p>
          <a:p>
            <a:r>
              <a:rPr lang="en-US" dirty="0" smtClean="0"/>
              <a:t>Egg drop challenge</a:t>
            </a:r>
          </a:p>
          <a:p>
            <a:r>
              <a:rPr lang="en-US" dirty="0" smtClean="0"/>
              <a:t>Popsicle stick catapults</a:t>
            </a:r>
          </a:p>
          <a:p>
            <a:r>
              <a:rPr lang="en-US" dirty="0" smtClean="0"/>
              <a:t>Balloon towers</a:t>
            </a:r>
          </a:p>
          <a:p>
            <a:r>
              <a:rPr lang="en-US" dirty="0" smtClean="0"/>
              <a:t>Earthquake test</a:t>
            </a:r>
          </a:p>
          <a:p>
            <a:r>
              <a:rPr lang="en-US" dirty="0" smtClean="0"/>
              <a:t>Sail cars</a:t>
            </a:r>
          </a:p>
        </p:txBody>
      </p:sp>
    </p:spTree>
    <p:extLst>
      <p:ext uri="{BB962C8B-B14F-4D97-AF65-F5344CB8AC3E}">
        <p14:creationId xmlns:p14="http://schemas.microsoft.com/office/powerpoint/2010/main" val="3316067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Tween Messy science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2494478"/>
            <a:ext cx="4945083" cy="32967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Ice cream in a bag</a:t>
            </a:r>
          </a:p>
          <a:p>
            <a:r>
              <a:rPr lang="en-US" dirty="0" smtClean="0"/>
              <a:t>Magnetic slime</a:t>
            </a:r>
          </a:p>
          <a:p>
            <a:r>
              <a:rPr lang="en-US" dirty="0" smtClean="0"/>
              <a:t>Balloon-powered cars</a:t>
            </a:r>
          </a:p>
          <a:p>
            <a:r>
              <a:rPr lang="en-US" dirty="0" smtClean="0"/>
              <a:t>Egg parachutes</a:t>
            </a:r>
          </a:p>
          <a:p>
            <a:r>
              <a:rPr lang="en-US" dirty="0" smtClean="0"/>
              <a:t>Pop rocks and balloons</a:t>
            </a:r>
          </a:p>
          <a:p>
            <a:r>
              <a:rPr lang="en-US" dirty="0" smtClean="0"/>
              <a:t>Solar s’more ovens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860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Bonus: Moon habitat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Space Spring Break @ BCL</a:t>
            </a:r>
          </a:p>
          <a:p>
            <a:pPr lvl="1"/>
            <a:r>
              <a:rPr lang="en-US" dirty="0" smtClean="0"/>
              <a:t>Program led by Evergreen Aviation staff</a:t>
            </a:r>
            <a:endParaRPr lang="en-US" dirty="0"/>
          </a:p>
          <a:p>
            <a:pPr lvl="1"/>
            <a:r>
              <a:rPr lang="en-US" dirty="0" smtClean="0"/>
              <a:t>They offer </a:t>
            </a:r>
            <a:r>
              <a:rPr lang="en-US" dirty="0"/>
              <a:t>additional outreach programs! And their menu of options changes!</a:t>
            </a:r>
          </a:p>
          <a:p>
            <a:r>
              <a:rPr lang="en-US" dirty="0" smtClean="0"/>
              <a:t>Or you can make the moon habitat with staff and volunteers!</a:t>
            </a:r>
          </a:p>
          <a:p>
            <a:pPr lvl="1"/>
            <a:r>
              <a:rPr lang="en-US" dirty="0" smtClean="0">
                <a:hlinkClick r:id="rId2"/>
              </a:rPr>
              <a:t>NASA offers instructions</a:t>
            </a:r>
            <a:endParaRPr lang="en-US" dirty="0"/>
          </a:p>
          <a:p>
            <a:pPr lvl="1"/>
            <a:r>
              <a:rPr lang="en-US" dirty="0" smtClean="0">
                <a:hlinkClick r:id="rId3"/>
              </a:rPr>
              <a:t>More NASA Space Place Activities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050" name="Picture 2" descr="f0cf3a4a-7db4-4e1b-b7c5-5d4b0b618cee@beavertonoreg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2" y="2097088"/>
            <a:ext cx="2605087" cy="194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99b7b63-2d83-404b-8f31-a0bceaa7e711@beavertonoreg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900" y="2100644"/>
            <a:ext cx="2600325" cy="194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d0263d18-3d38-4b88-8d6e-bcc4bafd9515@beavertonoreg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48163"/>
            <a:ext cx="2603499" cy="19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9a4cc140-59ab-4bab-9f0d-bac3e5154ef8@beavertonoreg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900" y="4348163"/>
            <a:ext cx="2603499" cy="19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370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Re-using for multiple programs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9387" y="2097088"/>
            <a:ext cx="4875211" cy="4301333"/>
          </a:xfrm>
        </p:spPr>
        <p:txBody>
          <a:bodyPr numCol="1"/>
          <a:lstStyle/>
          <a:p>
            <a:pPr marL="0" indent="0">
              <a:buNone/>
            </a:pPr>
            <a:r>
              <a:rPr lang="en-US" dirty="0" smtClean="0"/>
              <a:t>“Outreach” STEM Toys</a:t>
            </a:r>
          </a:p>
          <a:p>
            <a:pPr lvl="1"/>
            <a:r>
              <a:rPr lang="en-US" dirty="0" smtClean="0">
                <a:hlinkClick r:id="rId4"/>
              </a:rPr>
              <a:t>Bee-Bot</a:t>
            </a: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Cubelets</a:t>
            </a:r>
            <a:endParaRPr lang="en-US" dirty="0" smtClean="0"/>
          </a:p>
          <a:p>
            <a:pPr lvl="1"/>
            <a:r>
              <a:rPr lang="en-US" dirty="0" smtClean="0">
                <a:hlinkClick r:id="rId6"/>
              </a:rPr>
              <a:t>Snap Circuits</a:t>
            </a:r>
            <a:endParaRPr lang="en-US" dirty="0" smtClean="0"/>
          </a:p>
          <a:p>
            <a:pPr lvl="1"/>
            <a:r>
              <a:rPr lang="en-US" dirty="0" smtClean="0">
                <a:hlinkClick r:id="rId7"/>
              </a:rPr>
              <a:t>Ozobots</a:t>
            </a:r>
            <a:endParaRPr lang="en-US" dirty="0" smtClean="0"/>
          </a:p>
          <a:p>
            <a:pPr lvl="1"/>
            <a:r>
              <a:rPr lang="en-US" dirty="0" smtClean="0">
                <a:hlinkClick r:id="rId8"/>
              </a:rPr>
              <a:t>LittleBits</a:t>
            </a:r>
            <a:endParaRPr lang="en-US" dirty="0" smtClean="0"/>
          </a:p>
          <a:p>
            <a:pPr lvl="1"/>
            <a:r>
              <a:rPr lang="en-US" dirty="0" smtClean="0">
                <a:hlinkClick r:id="rId9"/>
              </a:rPr>
              <a:t>Force and </a:t>
            </a:r>
            <a:br>
              <a:rPr lang="en-US" dirty="0" smtClean="0">
                <a:hlinkClick r:id="rId9"/>
              </a:rPr>
            </a:br>
            <a:r>
              <a:rPr lang="en-US" dirty="0" smtClean="0">
                <a:hlinkClick r:id="rId9"/>
              </a:rPr>
              <a:t>Motion Activity</a:t>
            </a:r>
            <a:br>
              <a:rPr lang="en-US" dirty="0" smtClean="0">
                <a:hlinkClick r:id="rId9"/>
              </a:rPr>
            </a:br>
            <a:r>
              <a:rPr lang="en-US" dirty="0" smtClean="0">
                <a:hlinkClick r:id="rId9"/>
              </a:rPr>
              <a:t>Set</a:t>
            </a:r>
            <a:endParaRPr lang="en-US" dirty="0" smtClean="0"/>
          </a:p>
          <a:p>
            <a:pPr lvl="1"/>
            <a:r>
              <a:rPr lang="en-US" dirty="0" smtClean="0">
                <a:hlinkClick r:id="rId10"/>
              </a:rPr>
              <a:t>Laser Maze</a:t>
            </a:r>
            <a:endParaRPr lang="en-US" dirty="0" smtClean="0"/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926546"/>
              </p:ext>
            </p:extLst>
          </p:nvPr>
        </p:nvGraphicFramePr>
        <p:xfrm>
          <a:off x="366829" y="2264568"/>
          <a:ext cx="4874968" cy="2741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" name="Presentation" r:id="rId11" imgW="6094572" imgH="3427437" progId="PowerPoint.Show.12">
                  <p:embed/>
                </p:oleObj>
              </mc:Choice>
              <mc:Fallback>
                <p:oleObj name="Presentation" r:id="rId11" imgW="6094572" imgH="342743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66829" y="2264568"/>
                        <a:ext cx="4874968" cy="2741614"/>
                      </a:xfrm>
                      <a:prstGeom prst="rect">
                        <a:avLst/>
                      </a:prstGeom>
                      <a:ln w="1016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008118"/>
              </p:ext>
            </p:extLst>
          </p:nvPr>
        </p:nvGraphicFramePr>
        <p:xfrm>
          <a:off x="8424863" y="3635375"/>
          <a:ext cx="3511550" cy="271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" name="Acrobat Document" r:id="rId13" imgW="7543607" imgH="5829107" progId="AcroExch.Document.DC">
                  <p:embed/>
                </p:oleObj>
              </mc:Choice>
              <mc:Fallback>
                <p:oleObj name="Acrobat Document" r:id="rId13" imgW="7543607" imgH="582910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424863" y="3635375"/>
                        <a:ext cx="3511550" cy="2711450"/>
                      </a:xfrm>
                      <a:prstGeom prst="rect">
                        <a:avLst/>
                      </a:prstGeom>
                      <a:ln w="1016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5501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1050</TotalTime>
  <Words>443</Words>
  <Application>Microsoft Macintosh PowerPoint</Application>
  <PresentationFormat>Custom</PresentationFormat>
  <Paragraphs>91</Paragraphs>
  <Slides>11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Circuit</vt:lpstr>
      <vt:lpstr>Presentation</vt:lpstr>
      <vt:lpstr>Acrobat Document</vt:lpstr>
      <vt:lpstr>But we aren’t scientists!</vt:lpstr>
      <vt:lpstr>poll question</vt:lpstr>
      <vt:lpstr>Also…</vt:lpstr>
      <vt:lpstr>Stem sTORYTIME</vt:lpstr>
      <vt:lpstr>Messy art</vt:lpstr>
      <vt:lpstr>Kid engineers</vt:lpstr>
      <vt:lpstr>Tween Messy science</vt:lpstr>
      <vt:lpstr>Bonus: Moon habitat challenge</vt:lpstr>
      <vt:lpstr>Re-using for multiple programs</vt:lpstr>
      <vt:lpstr>Stem programming Resources</vt:lpstr>
      <vt:lpstr>Questions?</vt:lpstr>
    </vt:vector>
  </TitlesOfParts>
  <Company>City of Beaverton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Full STEAM ahead!</dc:title>
  <dc:creator>MacKenzie Ross</dc:creator>
  <cp:lastModifiedBy>Shirley Roberts</cp:lastModifiedBy>
  <cp:revision>60</cp:revision>
  <dcterms:created xsi:type="dcterms:W3CDTF">2018-01-11T00:53:10Z</dcterms:created>
  <dcterms:modified xsi:type="dcterms:W3CDTF">2018-04-27T02:03:06Z</dcterms:modified>
</cp:coreProperties>
</file>