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0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49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88C4A-2D8E-4403-B7FA-45872723CBCC}" type="datetimeFigureOut">
              <a:rPr lang="en-US" smtClean="0"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02994-36EA-45B9-AC9A-F8934D1D7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563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88C4A-2D8E-4403-B7FA-45872723CBCC}" type="datetimeFigureOut">
              <a:rPr lang="en-US" smtClean="0"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02994-36EA-45B9-AC9A-F8934D1D7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014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88C4A-2D8E-4403-B7FA-45872723CBCC}" type="datetimeFigureOut">
              <a:rPr lang="en-US" smtClean="0"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02994-36EA-45B9-AC9A-F8934D1D7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218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88C4A-2D8E-4403-B7FA-45872723CBCC}" type="datetimeFigureOut">
              <a:rPr lang="en-US" smtClean="0"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02994-36EA-45B9-AC9A-F8934D1D7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492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88C4A-2D8E-4403-B7FA-45872723CBCC}" type="datetimeFigureOut">
              <a:rPr lang="en-US" smtClean="0"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02994-36EA-45B9-AC9A-F8934D1D7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921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88C4A-2D8E-4403-B7FA-45872723CBCC}" type="datetimeFigureOut">
              <a:rPr lang="en-US" smtClean="0"/>
              <a:t>6/1/2018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02994-36EA-45B9-AC9A-F8934D1D7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761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88C4A-2D8E-4403-B7FA-45872723CBCC}" type="datetimeFigureOut">
              <a:rPr lang="en-US" smtClean="0"/>
              <a:t>6/1/2018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02994-36EA-45B9-AC9A-F8934D1D7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44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88C4A-2D8E-4403-B7FA-45872723CBCC}" type="datetimeFigureOut">
              <a:rPr lang="en-US" smtClean="0"/>
              <a:t>6/1/2018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02994-36EA-45B9-AC9A-F8934D1D7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801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88C4A-2D8E-4403-B7FA-45872723CBCC}" type="datetimeFigureOut">
              <a:rPr lang="en-US" smtClean="0"/>
              <a:t>6/1/2018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02994-36EA-45B9-AC9A-F8934D1D7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320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88C4A-2D8E-4403-B7FA-45872723CBCC}" type="datetimeFigureOut">
              <a:rPr lang="en-US" smtClean="0"/>
              <a:t>6/1/2018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02994-36EA-45B9-AC9A-F8934D1D7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582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88C4A-2D8E-4403-B7FA-45872723CBCC}" type="datetimeFigureOut">
              <a:rPr lang="en-US" smtClean="0"/>
              <a:t>6/1/2018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02994-36EA-45B9-AC9A-F8934D1D7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353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88C4A-2D8E-4403-B7FA-45872723CBCC}" type="datetimeFigureOut">
              <a:rPr lang="en-US" smtClean="0"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02994-36EA-45B9-AC9A-F8934D1D7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688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libweb.uoregon.edu/govdocs/index.html" TargetMode="External"/><Relationship Id="rId3" Type="http://schemas.openxmlformats.org/officeDocument/2006/relationships/hyperlink" Target="http://oit.edu/libraries/collections/govdocs" TargetMode="External"/><Relationship Id="rId7" Type="http://schemas.openxmlformats.org/officeDocument/2006/relationships/hyperlink" Target="http://libguides.sou.edu/oregon" TargetMode="External"/><Relationship Id="rId2" Type="http://schemas.openxmlformats.org/officeDocument/2006/relationships/hyperlink" Target="http://infoguides.eou.edu/content.php?pid=12450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library.pdx.edu/governmentinformationservice.html" TargetMode="External"/><Relationship Id="rId5" Type="http://schemas.openxmlformats.org/officeDocument/2006/relationships/hyperlink" Target="http://ica.library.oregonstate.edu/subject-guide/286-Government-Information?tab=561" TargetMode="External"/><Relationship Id="rId10" Type="http://schemas.openxmlformats.org/officeDocument/2006/relationships/hyperlink" Target="http://www.oregon.gov/OSL/pages/oregonians.aspx" TargetMode="External"/><Relationship Id="rId4" Type="http://schemas.openxmlformats.org/officeDocument/2006/relationships/hyperlink" Target="http://www.multcolib.org/" TargetMode="External"/><Relationship Id="rId9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bluebook.state.or.us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catalog.foundationcenter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census.gov/library/publications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verycrsreport.com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rgbClr val="0070C0"/>
                </a:solidFill>
                <a:latin typeface="Arial Black" panose="020B0A04020102020204" pitchFamily="34" charset="0"/>
              </a:rPr>
              <a:t>Using Grey Literature for Government Information Reference Research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3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fast examples of grey literature resources you can use to answer government information reference queries</a:t>
            </a:r>
          </a:p>
          <a:p>
            <a:endParaRPr lang="en-US" dirty="0"/>
          </a:p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Natalie Brant</a:t>
            </a:r>
          </a:p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State Library of Oregon</a:t>
            </a:r>
          </a:p>
        </p:txBody>
      </p:sp>
    </p:spTree>
    <p:extLst>
      <p:ext uri="{BB962C8B-B14F-4D97-AF65-F5344CB8AC3E}">
        <p14:creationId xmlns:p14="http://schemas.microsoft.com/office/powerpoint/2010/main" val="1948817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7460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i="0" dirty="0">
                <a:solidFill>
                  <a:srgbClr val="0070C0"/>
                </a:solidFill>
                <a:effectLst/>
                <a:latin typeface="Arial Black" panose="020B0A04020102020204" pitchFamily="34" charset="0"/>
              </a:rPr>
              <a:t>State Library of Oregon </a:t>
            </a:r>
            <a:r>
              <a:rPr lang="en-US" b="1" dirty="0">
                <a:solidFill>
                  <a:srgbClr val="0070C0"/>
                </a:solidFill>
                <a:latin typeface="Arial Black" panose="020B0A04020102020204" pitchFamily="34" charset="0"/>
              </a:rPr>
              <a:t>Resources</a:t>
            </a:r>
            <a:r>
              <a:rPr lang="en-US" b="1" i="0" dirty="0">
                <a:solidFill>
                  <a:srgbClr val="4F602A"/>
                </a:solidFill>
                <a:effectLst/>
                <a:latin typeface="verdana" panose="020B0604030504040204" pitchFamily="34" charset="0"/>
              </a:rPr>
              <a:t/>
            </a:r>
            <a:br>
              <a:rPr lang="en-US" b="1" i="0" dirty="0">
                <a:solidFill>
                  <a:srgbClr val="4F602A"/>
                </a:solidFill>
                <a:effectLst/>
                <a:latin typeface="verdana" panose="020B0604030504040204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941" y="1062681"/>
            <a:ext cx="10958383" cy="551935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600" b="1" dirty="0"/>
              <a:t>Oregon Government Publications collection</a:t>
            </a:r>
            <a:endParaRPr lang="en-US" sz="1600" b="1" dirty="0"/>
          </a:p>
          <a:p>
            <a:pPr lvl="1"/>
            <a:r>
              <a:rPr lang="en-US" sz="1500" b="1" dirty="0"/>
              <a:t>Oregon State Library – official archive of Oregon Government documents</a:t>
            </a:r>
          </a:p>
          <a:p>
            <a:pPr marL="0" indent="0">
              <a:buNone/>
            </a:pPr>
            <a:r>
              <a:rPr lang="en-US" sz="1500" b="1" dirty="0"/>
              <a:t>	Other Oregon depository libraries </a:t>
            </a:r>
          </a:p>
          <a:p>
            <a:pPr lvl="1"/>
            <a:r>
              <a:rPr lang="en-US" sz="1500" b="1" u="sng" dirty="0">
                <a:solidFill>
                  <a:srgbClr val="0070C0"/>
                </a:solidFill>
                <a:hlinkClick r:id="rId2"/>
              </a:rPr>
              <a:t>Eastern Oregon University Library</a:t>
            </a:r>
            <a:endParaRPr lang="en-US" sz="1500" b="1" dirty="0">
              <a:solidFill>
                <a:srgbClr val="0070C0"/>
              </a:solidFill>
            </a:endParaRPr>
          </a:p>
          <a:p>
            <a:pPr lvl="1"/>
            <a:r>
              <a:rPr lang="en-US" sz="1500" b="1" u="sng" dirty="0">
                <a:solidFill>
                  <a:srgbClr val="0070C0"/>
                </a:solidFill>
                <a:hlinkClick r:id="rId3"/>
              </a:rPr>
              <a:t>Oregon Institute of Technology Library</a:t>
            </a:r>
            <a:r>
              <a:rPr lang="en-US" sz="1500" b="1" dirty="0">
                <a:solidFill>
                  <a:srgbClr val="0070C0"/>
                </a:solidFill>
              </a:rPr>
              <a:t> (Klamath Falls)</a:t>
            </a:r>
          </a:p>
          <a:p>
            <a:pPr lvl="1"/>
            <a:r>
              <a:rPr lang="en-US" sz="1500" b="1" u="sng" dirty="0">
                <a:solidFill>
                  <a:srgbClr val="0070C0"/>
                </a:solidFill>
                <a:hlinkClick r:id="rId4"/>
              </a:rPr>
              <a:t>Multnomah County Library</a:t>
            </a:r>
            <a:endParaRPr lang="en-US" sz="1500" b="1" dirty="0">
              <a:solidFill>
                <a:srgbClr val="0070C0"/>
              </a:solidFill>
            </a:endParaRPr>
          </a:p>
          <a:p>
            <a:pPr lvl="1"/>
            <a:r>
              <a:rPr lang="en-US" sz="1500" b="1" u="sng" dirty="0">
                <a:solidFill>
                  <a:srgbClr val="0070C0"/>
                </a:solidFill>
                <a:hlinkClick r:id="rId5"/>
              </a:rPr>
              <a:t>Oregon State University Libraries</a:t>
            </a:r>
            <a:endParaRPr lang="en-US" sz="1500" b="1" dirty="0">
              <a:solidFill>
                <a:srgbClr val="0070C0"/>
              </a:solidFill>
            </a:endParaRPr>
          </a:p>
          <a:p>
            <a:pPr lvl="1"/>
            <a:r>
              <a:rPr lang="en-US" sz="1500" b="1" u="sng" dirty="0">
                <a:solidFill>
                  <a:srgbClr val="0070C0"/>
                </a:solidFill>
                <a:hlinkClick r:id="rId6"/>
              </a:rPr>
              <a:t>Portland State University Library​</a:t>
            </a:r>
            <a:endParaRPr lang="en-US" sz="1500" b="1" dirty="0">
              <a:solidFill>
                <a:srgbClr val="0070C0"/>
              </a:solidFill>
            </a:endParaRPr>
          </a:p>
          <a:p>
            <a:pPr lvl="1"/>
            <a:r>
              <a:rPr lang="en-US" sz="1500" b="1" u="sng" dirty="0">
                <a:solidFill>
                  <a:srgbClr val="0070C0"/>
                </a:solidFill>
                <a:hlinkClick r:id="rId7" tooltip="Southern Oregon University Library"/>
              </a:rPr>
              <a:t>Southern Oregon University Library</a:t>
            </a:r>
            <a:endParaRPr lang="en-US" sz="1500" b="1" dirty="0">
              <a:solidFill>
                <a:srgbClr val="0070C0"/>
              </a:solidFill>
            </a:endParaRPr>
          </a:p>
          <a:p>
            <a:pPr lvl="1"/>
            <a:r>
              <a:rPr lang="en-US" sz="1500" b="1" u="sng" dirty="0">
                <a:solidFill>
                  <a:srgbClr val="0070C0"/>
                </a:solidFill>
                <a:hlinkClick r:id="rId8"/>
              </a:rPr>
              <a:t>University of Oregon Library</a:t>
            </a:r>
            <a:r>
              <a:rPr lang="en-US" sz="1500" dirty="0"/>
              <a:t> </a:t>
            </a:r>
          </a:p>
          <a:p>
            <a:pPr marL="0" indent="0">
              <a:buNone/>
            </a:pPr>
            <a:endParaRPr lang="en-US" sz="2600" b="1" dirty="0"/>
          </a:p>
          <a:p>
            <a:pPr marL="0" indent="0">
              <a:buNone/>
            </a:pPr>
            <a:r>
              <a:rPr lang="en-US" sz="2600" b="1" dirty="0"/>
              <a:t>Federal Government Information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b="1" dirty="0"/>
              <a:t>Since 2007, OSL has overseen the transition of Oregon’s Regional Federal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b="1" dirty="0"/>
              <a:t>Depository Collection from being housed at a single library, to a distributed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b="1" dirty="0"/>
              <a:t>housing arrangement among four partner libraries: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400" b="1" u="sng" dirty="0">
                <a:solidFill>
                  <a:srgbClr val="0070C0"/>
                </a:solidFill>
              </a:rPr>
              <a:t>Portland State University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400" b="1" u="sng" dirty="0">
                <a:solidFill>
                  <a:srgbClr val="0070C0"/>
                </a:solidFill>
              </a:rPr>
              <a:t>University of Oregon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400" b="1" u="sng" dirty="0">
                <a:solidFill>
                  <a:srgbClr val="0070C0"/>
                </a:solidFill>
              </a:rPr>
              <a:t>Oregon State University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400" b="1" u="sng" dirty="0">
                <a:solidFill>
                  <a:srgbClr val="0070C0"/>
                </a:solidFill>
              </a:rPr>
              <a:t>Oregon State Library</a:t>
            </a:r>
          </a:p>
          <a:p>
            <a:pPr marL="0" indent="0">
              <a:buNone/>
            </a:pPr>
            <a:endParaRPr lang="en-US" sz="1400" b="1" dirty="0"/>
          </a:p>
          <a:p>
            <a:pPr marL="0" indent="0">
              <a:buNone/>
            </a:pPr>
            <a:endParaRPr lang="en-US" sz="1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4368" y="2594919"/>
            <a:ext cx="5557793" cy="41683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8897" y="6466703"/>
            <a:ext cx="5947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10"/>
              </a:rPr>
              <a:t>http://www.oregon.gov/OSL/pages/oregonians.aspx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3511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70C0"/>
                </a:solidFill>
                <a:latin typeface="Arial Black" panose="020B0A04020102020204" pitchFamily="34" charset="0"/>
              </a:rPr>
              <a:t>Oregon Blue Book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Is there a State Agency for that?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0357" y="1825625"/>
            <a:ext cx="3216782" cy="483436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3038" y="5774724"/>
            <a:ext cx="39129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http://bluebook.state.or.us/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56055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70C0"/>
                </a:solidFill>
                <a:latin typeface="Arial Black" panose="020B0A04020102020204" pitchFamily="34" charset="0"/>
              </a:rPr>
              <a:t>Nonprofit agencies’ publications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Is there a nonprofit organization researching this issue?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Many nonprofits do policy research on behalf of federal and state government</a:t>
            </a:r>
          </a:p>
          <a:p>
            <a:r>
              <a:rPr lang="en-US" dirty="0"/>
              <a:t>Foundation Center’s </a:t>
            </a:r>
            <a:r>
              <a:rPr lang="en-US" b="1" dirty="0">
                <a:solidFill>
                  <a:srgbClr val="0070C0"/>
                </a:solidFill>
                <a:hlinkClick r:id="rId2"/>
              </a:rPr>
              <a:t>Catalog of Nonprofit Literature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dirty="0"/>
              <a:t>– helps discover what research is being done by which nonprofits</a:t>
            </a:r>
          </a:p>
          <a:p>
            <a:r>
              <a:rPr lang="en-US" b="1" dirty="0"/>
              <a:t>Foundation Directory Online </a:t>
            </a:r>
            <a:r>
              <a:rPr lang="en-US" dirty="0"/>
              <a:t>– even more helpful, but not free </a:t>
            </a:r>
            <a:r>
              <a:rPr lang="en-US" dirty="0">
                <a:sym typeface="Wingdings" panose="05000000000000000000" pitchFamily="2" charset="2"/>
              </a:rPr>
              <a:t>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9285" y="5292714"/>
            <a:ext cx="2573810" cy="117537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8941" y="5880400"/>
            <a:ext cx="3690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/>
              </a:rPr>
              <a:t>http://catalog.foundationcenter.org/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52305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70C0"/>
                </a:solidFill>
                <a:latin typeface="Arial Black" panose="020B0A04020102020204" pitchFamily="34" charset="0"/>
              </a:rPr>
              <a:t>Census Publications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Is there expert analysis of the vast amount of statistical data produced by the U.S. Census?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Census Library</a:t>
            </a:r>
          </a:p>
          <a:p>
            <a:pPr marL="0" indent="0">
              <a:buNone/>
            </a:pPr>
            <a:r>
              <a:rPr lang="en-US" b="1" dirty="0"/>
              <a:t>	and</a:t>
            </a:r>
          </a:p>
          <a:p>
            <a:pPr marL="0" indent="0">
              <a:buNone/>
            </a:pPr>
            <a:r>
              <a:rPr lang="en-US" b="1" dirty="0"/>
              <a:t>American </a:t>
            </a:r>
            <a:r>
              <a:rPr lang="en-US" b="1" dirty="0" err="1"/>
              <a:t>FactFinder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54227" y="6236043"/>
            <a:ext cx="4357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/>
              </a:rPr>
              <a:t>https://census.gov/library/publications.html</a:t>
            </a:r>
            <a:r>
              <a:rPr lang="en-US" dirty="0"/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6930" y="3428659"/>
            <a:ext cx="4235621" cy="3176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075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70C0"/>
                </a:solidFill>
                <a:latin typeface="Arial Black" panose="020B0A04020102020204" pitchFamily="34" charset="0"/>
              </a:rPr>
              <a:t>Congressional Research Service (CRS)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Is there a place to find research being done around current federal legislation and policy issues?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000" dirty="0"/>
              <a:t>CRS provides comprehensive public policy research exclusively for members of Congress, their committees, and staff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8587" y="3918808"/>
            <a:ext cx="6388100" cy="261551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0703" y="5544065"/>
            <a:ext cx="3707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https://www.everycrsreport.com/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72584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1219</TotalTime>
  <Words>194</Words>
  <Application>Microsoft Office PowerPoint</Application>
  <PresentationFormat>Widescreen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verdana</vt:lpstr>
      <vt:lpstr>Wingdings</vt:lpstr>
      <vt:lpstr>Office Theme</vt:lpstr>
      <vt:lpstr>Using Grey Literature for Government Information Reference Research</vt:lpstr>
      <vt:lpstr>State Library of Oregon Resources </vt:lpstr>
      <vt:lpstr>Oregon Blue Book</vt:lpstr>
      <vt:lpstr>Nonprofit agencies’ publications</vt:lpstr>
      <vt:lpstr>Census Publications</vt:lpstr>
      <vt:lpstr>Congressional Research Service (CRS)</vt:lpstr>
    </vt:vector>
  </TitlesOfParts>
  <Company>Oregon State Library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Grey Literature for Government Information Reference Research</dc:title>
  <dc:creator>Natalie Brant</dc:creator>
  <cp:lastModifiedBy>Cllient Services</cp:lastModifiedBy>
  <cp:revision>32</cp:revision>
  <dcterms:created xsi:type="dcterms:W3CDTF">2018-05-24T17:56:47Z</dcterms:created>
  <dcterms:modified xsi:type="dcterms:W3CDTF">2018-06-01T19:46:33Z</dcterms:modified>
</cp:coreProperties>
</file>