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6858000" cy="9144000"/>
  <p:embeddedFontLst>
    <p:embeddedFont>
      <p:font typeface="Roboto"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7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graphs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graphs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80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80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Add slides for: spine stickers, ballot boxes, March Madness, book club, displays, outreach, advertising on website, invite author for event, SRP giveaways (or other giveaways), ILS record set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Send email to check name and workplace - done 4/10</a:t>
            </a:r>
            <a:endParaRPr/>
          </a:p>
          <a:p>
            <a:pPr marL="0" lvl="0" indent="0">
              <a:spcBef>
                <a:spcPts val="0"/>
              </a:spcBef>
              <a:spcAft>
                <a:spcPts val="0"/>
              </a:spcAft>
              <a:buNone/>
            </a:pPr>
            <a:endParaRPr/>
          </a:p>
          <a:p>
            <a:pPr marL="0" lvl="0" indent="0">
              <a:spcBef>
                <a:spcPts val="0"/>
              </a:spcBef>
              <a:spcAft>
                <a:spcPts val="0"/>
              </a:spcAft>
              <a:buNone/>
            </a:pPr>
            <a:r>
              <a:rPr lang="en"/>
              <a:t>Emailed back: Billie, Beth, Elizabeth, Grace, Jen, Bekah</a:t>
            </a:r>
            <a:endParaRPr/>
          </a:p>
          <a:p>
            <a:pPr marL="0" lvl="0" indent="0">
              <a:spcBef>
                <a:spcPts val="0"/>
              </a:spcBef>
              <a:spcAft>
                <a:spcPts val="0"/>
              </a:spcAft>
              <a:buNone/>
            </a:pPr>
            <a:endParaRPr/>
          </a:p>
          <a:p>
            <a:pPr marL="0" lvl="0" indent="0">
              <a:spcBef>
                <a:spcPts val="0"/>
              </a:spcBef>
              <a:spcAft>
                <a:spcPts val="0"/>
              </a:spcAft>
              <a:buNone/>
            </a:pPr>
            <a:r>
              <a:rPr lang="en"/>
              <a:t>Anna on vacation until OLA (came from Happy Valley Library)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Fun things you get to do: read, write booktalks, present at OLA, meet other professionals across the state, contact authors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Roboto"/>
                <a:ea typeface="Roboto"/>
                <a:cs typeface="Roboto"/>
                <a:sym typeface="Roboto"/>
              </a:rPr>
              <a:t>Booktalk: Astrid and Nicole have always been best friend and have always enjoyed doing everything together. Then Astrid’s mom takes them to see the Rose City Rollers roller derby team at Oaks Park in Portland. They look fierce! They have crazy names like The Blast Unicorn and Scald Eagle. They have weird hair, tattoos, strange outfits, and creepy makeup. When the derby starts, the skaters are laughing and having a great time. The jammer Rainbow Bite looks like a superhero. Astrid can’t take her eyes off of the game. Nicole is looking for cute boys. When Astrid signs up for roller derby camp, she assumes that Nicole will, too. But Nicole would rather go to dance camp. Roller derby is tough. Astrid is exhausted, bruised, and frustrated on the first day of camp, but she is determined to keep trying. She gets better, tougher, stronger, and dyes her hair a cool shade of blue. Trying to stay friends with Nicole, who is loving ballet, boys, and her new friend at dance camp, is tough, too. This graphic novel is by Portland author Victoria Jamieson, who is a Rose City Roller herself, and it’s a great book about determination, dealing with the changes life throws at you when you’re growing up and away from who you used to be, and finding the one thing that you want to do more than anything else. Oh yes, and it’s also about lots of skating action, cool socks, and a bunch of characters that everyone can relate to.</a:t>
            </a:r>
            <a:endParaRPr>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Roboto"/>
                <a:ea typeface="Roboto"/>
                <a:cs typeface="Roboto"/>
                <a:sym typeface="Roboto"/>
              </a:rPr>
              <a:t>Booktalk: Ten-year old Ada has spent her whole life trapped in a miserable little apartment in London, sometimes shoved in a cupboard and starving, with her abusive mother and little brother, Jamie. Ada has a clubfoot, and her mother is ashamed of her “crippled” daughter and doesn’t want anybody to know about her disability, so she never lets Ada out. Ada’s only interaction with other people is waving out of the apartment’s tiny, dirty window. When Jamie brings home news from school about the war and about London possibly being bombed, Ada decides to finally take action. Children are being sent out of London to live with families in the country, where it’s safer. If her mother won’t care for her own children, Ada will have to do it herself. But Ada can’t walk without being in pain, so she scoots and crawls most of the way, but the two children finally make it to the train station and to a new house in the country…and Ada’s life changes forever. As Ada begins to realize her own self-worth and all of the things she is capable of, it becomes harder and harder to imagine returning to life in London with her mother. She is not worthless, she is not repulsive, she is not shameful—and she will no longer be willing to be labeled as such. But when her mother shows up to take Ada and Jamie back to London, how can Ada hold on to her new life?</a:t>
            </a:r>
            <a:endParaRPr>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Roboto"/>
                <a:ea typeface="Roboto"/>
                <a:cs typeface="Roboto"/>
                <a:sym typeface="Roboto"/>
              </a:rPr>
              <a:t>Booktalk: Maddy doesn’t leave her house—ever. She only sees her mom and her nurse, Carla, and the front door to the house has an air lock because she is literally allergic to the world. Maddy is content with her life until Olly and his family move in across the street and disappointment in her situation begins when Olly and his sister bring over a bundt cake and Maddy has to refuse the gift. However, Maddy can’t refuse Olly’s attentions for long. They get to know each other by communicating through their bedroom windows, email, instant messaging, and finally in person. Having Olly as a friend changes Maddy’s entire world, and she ends up risking everything by traveling with Olly to Hawaii. It’s only thanks to this exciting the frightening trip that Maddy learns the truth about her condition.</a:t>
            </a:r>
            <a:endParaRPr>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graphs!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Shape 17"/>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6" name="Shape 76"/>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Shape 77"/>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Shape 62"/>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terbrownstudio.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hyperlink" Target="http://dangemeinhart.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hyperlink" Target="https://www.nikkigrimes.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hyperlink" Target="http://www.jenniferholm.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hopelarso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rosanneparry.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hyperlink" Target="http://www.scholastic.com/teachers/authors/richard-peck/"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olugbemisolabooks.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hyperlink" Target="http://www.audreyvernick.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kwamealexander.co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twitter.com/kwamealexander?ref_src=twsrc%5egoogle|twcamp%5eserp|twgr%5eautho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17lzgq6gc2tox.cloudfront.net/downloadable/asset/original/9781616205676_rg.pdf?1505137549"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s://twitter.com/kellybarnhill?lang=en" TargetMode="External"/><Relationship Id="rId4" Type="http://schemas.openxmlformats.org/officeDocument/2006/relationships/hyperlink" Target="http://www.kellybarnhill.wordpress.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faitherinhicks.com" TargetMode="External"/><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images.macmillan.com/folio-assets/teachers-guides/9781626721562TG.pdf" TargetMode="External"/><Relationship Id="rId5" Type="http://schemas.openxmlformats.org/officeDocument/2006/relationships/hyperlink" Target="http://www.faitherinhicks.com/wp-content/uploads/2015/07/hunger-games-MOVIE-review-faith-erin-hicks.jpg" TargetMode="External"/><Relationship Id="rId4" Type="http://schemas.openxmlformats.org/officeDocument/2006/relationships/hyperlink" Target="https://twitter.com/FaithErinHicks?ref_src=twsrc%5egoogle|twcamp%5eserp|twgr%5eautho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brooksbenjamin.com/books" TargetMode="External"/><Relationship Id="rId7"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twitter.com/brooksbenjamin?lang=en" TargetMode="External"/><Relationship Id="rId5" Type="http://schemas.openxmlformats.org/officeDocument/2006/relationships/hyperlink" Target="http://www.brooksbenjamin.com/" TargetMode="External"/><Relationship Id="rId4" Type="http://schemas.openxmlformats.org/officeDocument/2006/relationships/hyperlink" Target="http://docs.wixstatic.com/ugd/46fc7c_c747045459e04ef99fe824b4acf2d5a0.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dia.bloomsbury.com/rep/files/TheSeventhWishK.MessnerEducatorsGuide.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hyperlink" Target="https://twitter.com/KateMessner?ref_src=twsrc%5egoogle|twcamp%5eserp|twgr%5eauthor" TargetMode="External"/><Relationship Id="rId4" Type="http://schemas.openxmlformats.org/officeDocument/2006/relationships/hyperlink" Target="http://www.katemessner.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simonandschuster.com/books/Ghost/Jason-Reynolds/Track/9781481450164/reading_group_guide"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s://twitter.com/JasonReynolds83?ref_src=twsrc%5egoogle|twcamp%5eserp|twgr%5eauthor" TargetMode="External"/><Relationship Id="rId4" Type="http://schemas.openxmlformats.org/officeDocument/2006/relationships/hyperlink" Target="http://www.jasonwritesbooks.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tuibooks.com/wordpres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wingsoffire.scholastic.com/" TargetMode="External"/><Relationship Id="rId4" Type="http://schemas.openxmlformats.org/officeDocument/2006/relationships/hyperlink" Target="https://www.facebook.com/Tui-T-Sutherland-10173283795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penguin.com/wp-content/uploads/2017/05/25690-BeyondBrightSea_DiscGuide1.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hyperlink" Target="https://twitter.com/laurenwolkbooks?lang=en" TargetMode="External"/><Relationship Id="rId4" Type="http://schemas.openxmlformats.org/officeDocument/2006/relationships/hyperlink" Target="http://www.laurenwolk.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racichee.co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hyperlink" Target="http://tracichee.com/fanartcontes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egmedina.co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hyperlink" Target="http://www.candlewick.com/book_files/0763674672.bdg.1.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twitter.com/Mer_Squared?ref_src=twsrc%5egoogle|twcamp%5eserp|twgr%5eauthor"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hyperlink" Target="http://rutasepetys.co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hyperlink" Target="http://rutasepetys.com/wp-content/uploads/2016/06/SalttotheSea_DG1.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toryman.com/"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hyperlink" Target="http://www.simonandschuster.com/books/Scythe/Neal-Shusterman/Arc-of-a-Scythe/9781442472433/reading_group_guid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bkvcomics.com/"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hyperlink" Target="http://www.cliffchiang.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variety.com/2018/film/news/yara-shahidi-sun-is-also-a-star-1202707915/"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hyperlink" Target="http://www.nicolayoon.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jeffzentnerbooks.com/"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hyperlink" Target="https://jeffzentner.bandcamp.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oregonreaderschoiceaward.wordpress.com/resources/"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mlclibrary.wordpress.co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46.xml.rels><?xml version="1.0" encoding="UTF-8" standalone="yes"?>
<Relationships xmlns="http://schemas.openxmlformats.org/package/2006/relationships"><Relationship Id="rId3" Type="http://schemas.openxmlformats.org/officeDocument/2006/relationships/hyperlink" Target="https://oregonreaderschoiceaward.wordpress.com/resources/"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hyperlink" Target="https://www.scholastic.com/teachers/lesson-plans/teaching-content/hold-mock-presidential-election/"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brownbagteacher.com/book-madness-march-book-display/"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image" Target="../media/image38.jpg"/></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ultcolib.bibliocommons.com/list/share/135258321/1030061118"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hyperlink" Target="https://oregonreaderschoiceaward.wordpress.com/resource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oregonreaderschoiceaward.wordpress.com/"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hyperlink" Target="mailto:orca@olaweb.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victoriajamieson.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hyperlink" Target="https://kimberlybrubakerbradleycom.wordpress.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hyperlink" Target="http://www.penguin.com/wp-content/uploads/2015/03/WarThatSavedMyLife_Guide_15_4p_LR.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icolayoon.co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Oregon Reader’s Choice Awards</a:t>
            </a:r>
            <a:endParaRPr/>
          </a:p>
        </p:txBody>
      </p:sp>
      <p:sp>
        <p:nvSpPr>
          <p:cNvPr id="86" name="Shape 86"/>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2018 Winners and 2019 Nominations</a:t>
            </a:r>
            <a:endParaRPr/>
          </a:p>
        </p:txBody>
      </p:sp>
      <p:sp>
        <p:nvSpPr>
          <p:cNvPr id="87" name="Shape 87"/>
          <p:cNvSpPr txBox="1">
            <a:spLocks noGrp="1"/>
          </p:cNvSpPr>
          <p:nvPr>
            <p:ph type="subTitle" idx="1"/>
          </p:nvPr>
        </p:nvSpPr>
        <p:spPr>
          <a:xfrm>
            <a:off x="598100" y="3489750"/>
            <a:ext cx="8222100" cy="115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t>Melanie Hetrick, Tillamook County Library</a:t>
            </a:r>
            <a:endParaRPr sz="1400"/>
          </a:p>
          <a:p>
            <a:pPr marL="0" lvl="0" indent="0">
              <a:spcBef>
                <a:spcPts val="0"/>
              </a:spcBef>
              <a:spcAft>
                <a:spcPts val="0"/>
              </a:spcAft>
              <a:buNone/>
            </a:pPr>
            <a:r>
              <a:rPr lang="en" sz="1400"/>
              <a:t>Kiva Liljequist, Metropolitan Learning Center (Portland)</a:t>
            </a:r>
            <a:endParaRPr sz="1400"/>
          </a:p>
          <a:p>
            <a:pPr marL="0" lvl="0" indent="0" rtl="0">
              <a:spcBef>
                <a:spcPts val="0"/>
              </a:spcBef>
              <a:spcAft>
                <a:spcPts val="0"/>
              </a:spcAft>
              <a:buNone/>
            </a:pPr>
            <a:r>
              <a:rPr lang="en" sz="1400"/>
              <a:t>MacKenzie Ross, Beaverton City Library</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2018 Middle School Voting</a:t>
            </a:r>
            <a:endParaRPr/>
          </a:p>
        </p:txBody>
      </p:sp>
      <p:pic>
        <p:nvPicPr>
          <p:cNvPr id="145" name="Shape 145"/>
          <p:cNvPicPr preferRelativeResize="0"/>
          <p:nvPr/>
        </p:nvPicPr>
        <p:blipFill>
          <a:blip r:embed="rId3">
            <a:alphaModFix/>
          </a:blip>
          <a:stretch>
            <a:fillRect/>
          </a:stretch>
        </p:blipFill>
        <p:spPr>
          <a:xfrm>
            <a:off x="1274775" y="1017800"/>
            <a:ext cx="6594450" cy="3956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2018 High School Voting</a:t>
            </a:r>
            <a:endParaRPr/>
          </a:p>
        </p:txBody>
      </p:sp>
      <p:pic>
        <p:nvPicPr>
          <p:cNvPr id="151" name="Shape 151"/>
          <p:cNvPicPr preferRelativeResize="0"/>
          <p:nvPr/>
        </p:nvPicPr>
        <p:blipFill>
          <a:blip r:embed="rId3">
            <a:alphaModFix/>
          </a:blip>
          <a:stretch>
            <a:fillRect/>
          </a:stretch>
        </p:blipFill>
        <p:spPr>
          <a:xfrm>
            <a:off x="1306900" y="1017800"/>
            <a:ext cx="6530200" cy="3918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2019 Upper Elementary Nominations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The Wild Robot </a:t>
            </a:r>
            <a:r>
              <a:rPr lang="en"/>
              <a:t>by Peter Brown</a:t>
            </a:r>
            <a:endParaRPr/>
          </a:p>
        </p:txBody>
      </p:sp>
      <p:sp>
        <p:nvSpPr>
          <p:cNvPr id="162" name="Shape 162"/>
          <p:cNvSpPr txBox="1">
            <a:spLocks noGrp="1"/>
          </p:cNvSpPr>
          <p:nvPr>
            <p:ph type="body" idx="1"/>
          </p:nvPr>
        </p:nvSpPr>
        <p:spPr>
          <a:xfrm>
            <a:off x="311700" y="1229975"/>
            <a:ext cx="5371200" cy="3765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NCTE Charlotte Huck Award for Outstanding Fiction for Children</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Starred Reviews: Publisher’s Weekly, Booklist, School Library Journal</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Next in Series: </a:t>
            </a:r>
            <a:r>
              <a:rPr lang="en" sz="1200" i="1">
                <a:solidFill>
                  <a:srgbClr val="000000"/>
                </a:solidFill>
              </a:rPr>
              <a:t>The Wild Robot Escapes</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Other books by the author: </a:t>
            </a:r>
            <a:r>
              <a:rPr lang="en" sz="1200" i="1">
                <a:solidFill>
                  <a:srgbClr val="000000"/>
                </a:solidFill>
              </a:rPr>
              <a:t>My Teacher Is a Monster! (No, I Am Not), Children Make Terrible Pets, Creepy Carrots, The Curious Garden, Flight of the Dodo</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Nuts to You</a:t>
            </a:r>
            <a:r>
              <a:rPr lang="en" sz="1200">
                <a:solidFill>
                  <a:srgbClr val="000000"/>
                </a:solidFill>
              </a:rPr>
              <a:t> by Lynne Rae Perkins</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Unusual Chickens for the Exceptional Poultry Farmer </a:t>
            </a:r>
            <a:r>
              <a:rPr lang="en" sz="1200">
                <a:solidFill>
                  <a:srgbClr val="000000"/>
                </a:solidFill>
              </a:rPr>
              <a:t>by Kelly Jones</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Hatchet</a:t>
            </a:r>
            <a:r>
              <a:rPr lang="en" sz="1200">
                <a:solidFill>
                  <a:srgbClr val="000000"/>
                </a:solidFill>
              </a:rPr>
              <a:t> by Gary Paulsen</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The Iron Giant</a:t>
            </a:r>
            <a:r>
              <a:rPr lang="en" sz="1200">
                <a:solidFill>
                  <a:srgbClr val="000000"/>
                </a:solidFill>
              </a:rPr>
              <a:t> by Ted Hughes</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Author Website: </a:t>
            </a:r>
            <a:r>
              <a:rPr lang="en" sz="1200" u="sng">
                <a:solidFill>
                  <a:schemeClr val="hlink"/>
                </a:solidFill>
                <a:hlinkClick r:id="rId3"/>
              </a:rPr>
              <a:t>http://www.peterbrownstudio.com/</a:t>
            </a:r>
            <a:r>
              <a:rPr lang="en" sz="1200">
                <a:solidFill>
                  <a:srgbClr val="000000"/>
                </a:solidFill>
              </a:rPr>
              <a:t> </a:t>
            </a:r>
            <a:endParaRPr/>
          </a:p>
        </p:txBody>
      </p:sp>
      <p:pic>
        <p:nvPicPr>
          <p:cNvPr id="163" name="Shape 163" descr="The Wild Robot (The Wild Robot, #1)"/>
          <p:cNvPicPr preferRelativeResize="0"/>
          <p:nvPr/>
        </p:nvPicPr>
        <p:blipFill>
          <a:blip r:embed="rId4">
            <a:alphaModFix/>
          </a:blip>
          <a:stretch>
            <a:fillRect/>
          </a:stretch>
        </p:blipFill>
        <p:spPr>
          <a:xfrm>
            <a:off x="6129425" y="1017800"/>
            <a:ext cx="2702875" cy="3977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Some Kind of Courage </a:t>
            </a:r>
            <a:r>
              <a:rPr lang="en"/>
              <a:t>by Dan Gemeinhart</a:t>
            </a:r>
            <a:endParaRPr/>
          </a:p>
          <a:p>
            <a:pPr marL="0" lvl="0" indent="0">
              <a:spcBef>
                <a:spcPts val="0"/>
              </a:spcBef>
              <a:spcAft>
                <a:spcPts val="0"/>
              </a:spcAft>
              <a:buNone/>
            </a:pPr>
            <a:endParaRPr/>
          </a:p>
          <a:p>
            <a:pPr marL="0" lvl="0" indent="0">
              <a:spcBef>
                <a:spcPts val="0"/>
              </a:spcBef>
              <a:spcAft>
                <a:spcPts val="0"/>
              </a:spcAft>
              <a:buNone/>
            </a:pPr>
            <a:endParaRPr/>
          </a:p>
        </p:txBody>
      </p:sp>
      <p:sp>
        <p:nvSpPr>
          <p:cNvPr id="169" name="Shape 169"/>
          <p:cNvSpPr txBox="1">
            <a:spLocks noGrp="1"/>
          </p:cNvSpPr>
          <p:nvPr>
            <p:ph type="body" idx="1"/>
          </p:nvPr>
        </p:nvSpPr>
        <p:spPr>
          <a:xfrm>
            <a:off x="381325" y="1229975"/>
            <a:ext cx="5627100" cy="3707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Texas Bluebonnet Award 2017-2018</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Starred Reviews: Booklist</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Also by author: </a:t>
            </a:r>
            <a:r>
              <a:rPr lang="en" sz="1200" i="1">
                <a:solidFill>
                  <a:srgbClr val="000000"/>
                </a:solidFill>
              </a:rPr>
              <a:t>The Honest Truth</a:t>
            </a:r>
            <a:r>
              <a:rPr lang="en" sz="1200">
                <a:solidFill>
                  <a:srgbClr val="000000"/>
                </a:solidFill>
              </a:rPr>
              <a:t>, </a:t>
            </a:r>
            <a:r>
              <a:rPr lang="en" sz="1200" i="1">
                <a:solidFill>
                  <a:srgbClr val="000000"/>
                </a:solidFill>
              </a:rPr>
              <a:t>Scar Island</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All Rise for the Honorable Perry T. Cook </a:t>
            </a:r>
            <a:r>
              <a:rPr lang="en" sz="1200">
                <a:solidFill>
                  <a:srgbClr val="000000"/>
                </a:solidFill>
              </a:rPr>
              <a:t>by Leslie Connor</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Wolf Hollow</a:t>
            </a:r>
            <a:r>
              <a:rPr lang="en" sz="1200">
                <a:solidFill>
                  <a:srgbClr val="000000"/>
                </a:solidFill>
              </a:rPr>
              <a:t> by Lauren Wolk</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When the Sea Turned To Silver by Grace Lin</a:t>
            </a:r>
            <a:endParaRPr sz="1200" i="1">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Wildwood</a:t>
            </a:r>
            <a:r>
              <a:rPr lang="en" sz="1200">
                <a:solidFill>
                  <a:srgbClr val="000000"/>
                </a:solidFill>
              </a:rPr>
              <a:t> by Colin Meloy</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One Dog and His Boy</a:t>
            </a:r>
            <a:r>
              <a:rPr lang="en" sz="1200">
                <a:solidFill>
                  <a:srgbClr val="000000"/>
                </a:solidFill>
              </a:rPr>
              <a:t> by Eva Ibbotson</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Author Website: </a:t>
            </a:r>
            <a:r>
              <a:rPr lang="en" sz="1200" u="sng">
                <a:solidFill>
                  <a:schemeClr val="hlink"/>
                </a:solidFill>
                <a:hlinkClick r:id="rId3"/>
              </a:rPr>
              <a:t>http://dangemeinhart.com/</a:t>
            </a:r>
            <a:r>
              <a:rPr lang="en" sz="1200">
                <a:solidFill>
                  <a:srgbClr val="000000"/>
                </a:solidFill>
              </a:rPr>
              <a:t> </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Fun fact: Dan is a school librarian in Wenatchee, Washington!</a:t>
            </a:r>
            <a:endParaRPr sz="1200">
              <a:solidFill>
                <a:srgbClr val="000000"/>
              </a:solidFill>
            </a:endParaRPr>
          </a:p>
        </p:txBody>
      </p:sp>
      <p:pic>
        <p:nvPicPr>
          <p:cNvPr id="170" name="Shape 170" descr="Some Kind of Courage"/>
          <p:cNvPicPr preferRelativeResize="0"/>
          <p:nvPr/>
        </p:nvPicPr>
        <p:blipFill>
          <a:blip r:embed="rId4">
            <a:alphaModFix/>
          </a:blip>
          <a:stretch>
            <a:fillRect/>
          </a:stretch>
        </p:blipFill>
        <p:spPr>
          <a:xfrm>
            <a:off x="6241025" y="1017800"/>
            <a:ext cx="2591275" cy="3919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Garvey’s Choice </a:t>
            </a:r>
            <a:r>
              <a:rPr lang="en"/>
              <a:t>by Nikki Grimes</a:t>
            </a:r>
            <a:endParaRPr/>
          </a:p>
          <a:p>
            <a:pPr marL="0" lvl="0" indent="0">
              <a:spcBef>
                <a:spcPts val="0"/>
              </a:spcBef>
              <a:spcAft>
                <a:spcPts val="0"/>
              </a:spcAft>
              <a:buNone/>
            </a:pPr>
            <a:endParaRPr/>
          </a:p>
        </p:txBody>
      </p:sp>
      <p:sp>
        <p:nvSpPr>
          <p:cNvPr id="176" name="Shape 176"/>
          <p:cNvSpPr txBox="1">
            <a:spLocks noGrp="1"/>
          </p:cNvSpPr>
          <p:nvPr>
            <p:ph type="body" idx="1"/>
          </p:nvPr>
        </p:nvSpPr>
        <p:spPr>
          <a:xfrm>
            <a:off x="311700" y="1017800"/>
            <a:ext cx="5492100" cy="4041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ALA Notable Children’s Book</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highlight>
                  <a:srgbClr val="FFFFFF"/>
                </a:highlight>
              </a:rPr>
              <a:t>Bank Street College of Education Best Books of the Year list </a:t>
            </a:r>
            <a:endParaRPr sz="1200">
              <a:solidFill>
                <a:srgbClr val="000000"/>
              </a:solidFill>
              <a:highlight>
                <a:srgbClr val="FFFFFF"/>
              </a:highlight>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highlight>
                  <a:srgbClr val="FFFFFF"/>
                </a:highlight>
              </a:rPr>
              <a:t>Booklist</a:t>
            </a:r>
            <a:r>
              <a:rPr lang="en" sz="1200">
                <a:solidFill>
                  <a:srgbClr val="000000"/>
                </a:solidFill>
                <a:highlight>
                  <a:srgbClr val="FFFFFF"/>
                </a:highlight>
              </a:rPr>
              <a:t>: Top 10 Diverse Fiction List</a:t>
            </a:r>
            <a:endParaRPr sz="1200">
              <a:solidFill>
                <a:srgbClr val="000000"/>
              </a:solidFill>
              <a:highlight>
                <a:srgbClr val="FFFFFF"/>
              </a:highlight>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Starred Reviews:</a:t>
            </a:r>
            <a:r>
              <a:rPr lang="en" sz="1200" i="1">
                <a:solidFill>
                  <a:srgbClr val="000000"/>
                </a:solidFill>
              </a:rPr>
              <a:t> School Library Journal</a:t>
            </a:r>
            <a:r>
              <a:rPr lang="en" sz="1200">
                <a:solidFill>
                  <a:srgbClr val="000000"/>
                </a:solidFill>
              </a:rPr>
              <a:t>, </a:t>
            </a:r>
            <a:r>
              <a:rPr lang="en" sz="1200" i="1">
                <a:solidFill>
                  <a:srgbClr val="000000"/>
                </a:solidFill>
              </a:rPr>
              <a:t>School Library Connection, Booklist, Kirkus Reviews, Library Media Connection</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Also by author: </a:t>
            </a:r>
            <a:r>
              <a:rPr lang="en" sz="1200" i="1">
                <a:solidFill>
                  <a:srgbClr val="000000"/>
                </a:solidFill>
              </a:rPr>
              <a:t>Bronx Masquerade, Barack Obama: Son of Promise, Child of Hope, Dark Sons, Poems in the Attic, Words With Wings, Meet Danitra Brown, The Road to Paris, Jasmin’s Notebook, Talkin’ About Bessie, </a:t>
            </a:r>
            <a:r>
              <a:rPr lang="en" sz="1200">
                <a:solidFill>
                  <a:srgbClr val="000000"/>
                </a:solidFill>
              </a:rPr>
              <a:t>and many more.</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Beanball</a:t>
            </a:r>
            <a:r>
              <a:rPr lang="en" sz="1200">
                <a:solidFill>
                  <a:srgbClr val="000000"/>
                </a:solidFill>
              </a:rPr>
              <a:t> by Gene Fehler</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Love That Dog</a:t>
            </a:r>
            <a:r>
              <a:rPr lang="en" sz="1200">
                <a:solidFill>
                  <a:srgbClr val="000000"/>
                </a:solidFill>
              </a:rPr>
              <a:t> by Sharon Creech</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Locomotion </a:t>
            </a:r>
            <a:r>
              <a:rPr lang="en" sz="1200">
                <a:solidFill>
                  <a:srgbClr val="000000"/>
                </a:solidFill>
              </a:rPr>
              <a:t>by Jacqueline Woodson</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Brown Girl Dreaming</a:t>
            </a:r>
            <a:r>
              <a:rPr lang="en" sz="1200">
                <a:solidFill>
                  <a:srgbClr val="000000"/>
                </a:solidFill>
              </a:rPr>
              <a:t> by Jacqueline Woodson</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Author Website: </a:t>
            </a:r>
            <a:r>
              <a:rPr lang="en" sz="1200" u="sng">
                <a:solidFill>
                  <a:schemeClr val="hlink"/>
                </a:solidFill>
                <a:hlinkClick r:id="rId3"/>
              </a:rPr>
              <a:t>https://www.nikkigrimes.com/</a:t>
            </a:r>
            <a:r>
              <a:rPr lang="en" sz="1200">
                <a:solidFill>
                  <a:srgbClr val="000000"/>
                </a:solidFill>
              </a:rPr>
              <a:t> </a:t>
            </a:r>
            <a:endParaRPr/>
          </a:p>
        </p:txBody>
      </p:sp>
      <p:pic>
        <p:nvPicPr>
          <p:cNvPr id="177" name="Shape 177" descr="Garvey's Choice"/>
          <p:cNvPicPr preferRelativeResize="0"/>
          <p:nvPr/>
        </p:nvPicPr>
        <p:blipFill>
          <a:blip r:embed="rId4">
            <a:alphaModFix/>
          </a:blip>
          <a:stretch>
            <a:fillRect/>
          </a:stretch>
        </p:blipFill>
        <p:spPr>
          <a:xfrm>
            <a:off x="6101500" y="1017800"/>
            <a:ext cx="2730800" cy="3915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Full of Beans </a:t>
            </a:r>
            <a:r>
              <a:rPr lang="en"/>
              <a:t>by Jennifer Holm</a:t>
            </a:r>
            <a:endParaRPr/>
          </a:p>
          <a:p>
            <a:pPr marL="0" lvl="0" indent="0">
              <a:spcBef>
                <a:spcPts val="0"/>
              </a:spcBef>
              <a:spcAft>
                <a:spcPts val="0"/>
              </a:spcAft>
              <a:buNone/>
            </a:pPr>
            <a:endParaRPr/>
          </a:p>
        </p:txBody>
      </p:sp>
      <p:sp>
        <p:nvSpPr>
          <p:cNvPr id="183" name="Shape 183"/>
          <p:cNvSpPr txBox="1">
            <a:spLocks noGrp="1"/>
          </p:cNvSpPr>
          <p:nvPr>
            <p:ph type="body" idx="1"/>
          </p:nvPr>
        </p:nvSpPr>
        <p:spPr>
          <a:xfrm>
            <a:off x="311700" y="1153200"/>
            <a:ext cx="5687400" cy="3990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2017 Scott O’Dell Historical Fiction Award</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333333"/>
                </a:solidFill>
                <a:highlight>
                  <a:srgbClr val="FFFFFF"/>
                </a:highlight>
              </a:rPr>
              <a:t>A New York Public Library Best Book for Kids, 2016</a:t>
            </a:r>
            <a:endParaRPr sz="1200">
              <a:solidFill>
                <a:srgbClr val="333333"/>
              </a:solidFill>
              <a:highlight>
                <a:srgbClr val="FFFFFF"/>
              </a:highlight>
            </a:endParaRPr>
          </a:p>
          <a:p>
            <a:pPr marL="457200" lvl="0" indent="-304800" rtl="0">
              <a:lnSpc>
                <a:spcPct val="100000"/>
              </a:lnSpc>
              <a:spcBef>
                <a:spcPts val="0"/>
              </a:spcBef>
              <a:spcAft>
                <a:spcPts val="0"/>
              </a:spcAft>
              <a:buClr>
                <a:srgbClr val="333333"/>
              </a:buClr>
              <a:buSzPts val="1200"/>
              <a:buChar char="❖"/>
            </a:pPr>
            <a:r>
              <a:rPr lang="en" sz="1200">
                <a:solidFill>
                  <a:srgbClr val="333333"/>
                </a:solidFill>
                <a:highlight>
                  <a:srgbClr val="FFFFFF"/>
                </a:highlight>
              </a:rPr>
              <a:t>Starred reviews: Shelf Awareness, Horn Book, Booklist, Kirkus Reviews, Publishers Weekly</a:t>
            </a:r>
            <a:endParaRPr sz="1200">
              <a:solidFill>
                <a:srgbClr val="333333"/>
              </a:solidFill>
              <a:highlight>
                <a:srgbClr val="FFFFFF"/>
              </a:highlight>
            </a:endParaRPr>
          </a:p>
          <a:p>
            <a:pPr marL="0" lvl="0" indent="0" rtl="0">
              <a:lnSpc>
                <a:spcPct val="100000"/>
              </a:lnSpc>
              <a:spcBef>
                <a:spcPts val="1600"/>
              </a:spcBef>
              <a:spcAft>
                <a:spcPts val="0"/>
              </a:spcAft>
              <a:buNone/>
            </a:pPr>
            <a:r>
              <a:rPr lang="en" sz="1200">
                <a:solidFill>
                  <a:srgbClr val="000000"/>
                </a:solidFill>
              </a:rPr>
              <a:t>Other books by author: </a:t>
            </a:r>
            <a:r>
              <a:rPr lang="en" sz="1200" i="1">
                <a:solidFill>
                  <a:srgbClr val="000000"/>
                </a:solidFill>
              </a:rPr>
              <a:t>The Fourteenth Goldfish, Our Only May Amelia, The Trouble With May Amelia, Turtle in Paradise, Boston Jane series, Babymouse</a:t>
            </a:r>
            <a:r>
              <a:rPr lang="en" sz="1200">
                <a:solidFill>
                  <a:srgbClr val="000000"/>
                </a:solidFill>
              </a:rPr>
              <a:t> series, </a:t>
            </a:r>
            <a:r>
              <a:rPr lang="en" sz="1200" i="1">
                <a:solidFill>
                  <a:srgbClr val="000000"/>
                </a:solidFill>
              </a:rPr>
              <a:t>Squish </a:t>
            </a:r>
            <a:r>
              <a:rPr lang="en" sz="1200">
                <a:solidFill>
                  <a:srgbClr val="000000"/>
                </a:solidFill>
              </a:rPr>
              <a:t>series, </a:t>
            </a:r>
            <a:r>
              <a:rPr lang="en" sz="1200" i="1">
                <a:solidFill>
                  <a:srgbClr val="000000"/>
                </a:solidFill>
              </a:rPr>
              <a:t>The Creek, Middle School is Worse Than Meatloaf, Sunny Side Up, Swing It Sunny, Penny From Heaven</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Turtle in Paradise </a:t>
            </a:r>
            <a:r>
              <a:rPr lang="en" sz="1200">
                <a:solidFill>
                  <a:srgbClr val="000000"/>
                </a:solidFill>
              </a:rPr>
              <a:t>by Jennifer Holm</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Wish</a:t>
            </a:r>
            <a:r>
              <a:rPr lang="en" sz="1200">
                <a:solidFill>
                  <a:srgbClr val="000000"/>
                </a:solidFill>
              </a:rPr>
              <a:t> by Barbara O’Connor</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The Terrible Two by Mac Barnett</a:t>
            </a:r>
            <a:endParaRPr sz="1200" i="1">
              <a:solidFill>
                <a:srgbClr val="000000"/>
              </a:solidFill>
            </a:endParaRPr>
          </a:p>
          <a:p>
            <a:pPr marL="0" lvl="0" indent="0" rtl="0">
              <a:lnSpc>
                <a:spcPct val="100000"/>
              </a:lnSpc>
              <a:spcBef>
                <a:spcPts val="1600"/>
              </a:spcBef>
              <a:spcAft>
                <a:spcPts val="1600"/>
              </a:spcAft>
              <a:buNone/>
            </a:pPr>
            <a:r>
              <a:rPr lang="en" sz="1200">
                <a:solidFill>
                  <a:srgbClr val="000000"/>
                </a:solidFill>
              </a:rPr>
              <a:t>Author Website: </a:t>
            </a:r>
            <a:r>
              <a:rPr lang="en" sz="1200" u="sng">
                <a:solidFill>
                  <a:schemeClr val="hlink"/>
                </a:solidFill>
                <a:hlinkClick r:id="rId3"/>
              </a:rPr>
              <a:t>http://www.jenniferholm.com/</a:t>
            </a:r>
            <a:r>
              <a:rPr lang="en" sz="1200">
                <a:solidFill>
                  <a:srgbClr val="000000"/>
                </a:solidFill>
              </a:rPr>
              <a:t> </a:t>
            </a:r>
            <a:endParaRPr/>
          </a:p>
        </p:txBody>
      </p:sp>
      <p:pic>
        <p:nvPicPr>
          <p:cNvPr id="184" name="Shape 184" descr="Full of Beans"/>
          <p:cNvPicPr preferRelativeResize="0"/>
          <p:nvPr/>
        </p:nvPicPr>
        <p:blipFill>
          <a:blip r:embed="rId4">
            <a:alphaModFix/>
          </a:blip>
          <a:stretch>
            <a:fillRect/>
          </a:stretch>
        </p:blipFill>
        <p:spPr>
          <a:xfrm>
            <a:off x="6194525" y="1017800"/>
            <a:ext cx="2637775" cy="39902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Compass South: A Graphic Novel </a:t>
            </a:r>
            <a:r>
              <a:rPr lang="en"/>
              <a:t>by Hope Larson</a:t>
            </a:r>
            <a:endParaRPr/>
          </a:p>
          <a:p>
            <a:pPr marL="0" lvl="0" indent="0">
              <a:spcBef>
                <a:spcPts val="0"/>
              </a:spcBef>
              <a:spcAft>
                <a:spcPts val="0"/>
              </a:spcAft>
              <a:buNone/>
            </a:pPr>
            <a:endParaRPr/>
          </a:p>
        </p:txBody>
      </p:sp>
      <p:sp>
        <p:nvSpPr>
          <p:cNvPr id="190" name="Shape 190"/>
          <p:cNvSpPr txBox="1">
            <a:spLocks noGrp="1"/>
          </p:cNvSpPr>
          <p:nvPr>
            <p:ph type="body" idx="1"/>
          </p:nvPr>
        </p:nvSpPr>
        <p:spPr>
          <a:xfrm>
            <a:off x="311700" y="1229975"/>
            <a:ext cx="5659500" cy="3675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Starred Reviews: Booklist, School Library Journal</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Next in Series: </a:t>
            </a:r>
            <a:r>
              <a:rPr lang="en" sz="1200" i="1">
                <a:solidFill>
                  <a:srgbClr val="000000"/>
                </a:solidFill>
              </a:rPr>
              <a:t>Knife’s Edge</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Other books by author: </a:t>
            </a:r>
            <a:r>
              <a:rPr lang="en" sz="1200" i="1">
                <a:solidFill>
                  <a:srgbClr val="000000"/>
                </a:solidFill>
              </a:rPr>
              <a:t>A Wrinkle In Time, Gray Horses, Salamander Dream, Chiggers, Goldie Vance</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Gregor the Overlander</a:t>
            </a:r>
            <a:r>
              <a:rPr lang="en" sz="1200">
                <a:solidFill>
                  <a:srgbClr val="000000"/>
                </a:solidFill>
              </a:rPr>
              <a:t> by Suzanne Collins</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The Thief</a:t>
            </a:r>
            <a:r>
              <a:rPr lang="en" sz="1200">
                <a:solidFill>
                  <a:srgbClr val="000000"/>
                </a:solidFill>
              </a:rPr>
              <a:t> by Megan Whalen Turner</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Lumberjanes </a:t>
            </a:r>
            <a:r>
              <a:rPr lang="en" sz="1200">
                <a:solidFill>
                  <a:srgbClr val="000000"/>
                </a:solidFill>
              </a:rPr>
              <a:t>by Noelle Stevenson</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Author Website: </a:t>
            </a:r>
            <a:r>
              <a:rPr lang="en" sz="1200" u="sng">
                <a:solidFill>
                  <a:schemeClr val="hlink"/>
                </a:solidFill>
                <a:hlinkClick r:id="rId3"/>
              </a:rPr>
              <a:t>https://twitter.com/hopelarson</a:t>
            </a:r>
            <a:r>
              <a:rPr lang="en" sz="1200">
                <a:solidFill>
                  <a:srgbClr val="000000"/>
                </a:solidFill>
              </a:rPr>
              <a:t> </a:t>
            </a:r>
            <a:endParaRPr/>
          </a:p>
        </p:txBody>
      </p:sp>
      <p:pic>
        <p:nvPicPr>
          <p:cNvPr id="191" name="Shape 191" descr="Compass South (Four Points #1)"/>
          <p:cNvPicPr preferRelativeResize="0"/>
          <p:nvPr/>
        </p:nvPicPr>
        <p:blipFill>
          <a:blip r:embed="rId4">
            <a:alphaModFix/>
          </a:blip>
          <a:stretch>
            <a:fillRect/>
          </a:stretch>
        </p:blipFill>
        <p:spPr>
          <a:xfrm>
            <a:off x="6213125" y="1017800"/>
            <a:ext cx="2619175" cy="3887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The Turn of the Tide </a:t>
            </a:r>
            <a:r>
              <a:rPr lang="en"/>
              <a:t>by Rosanne Parry</a:t>
            </a:r>
            <a:endParaRPr/>
          </a:p>
          <a:p>
            <a:pPr marL="0" lvl="0" indent="0">
              <a:spcBef>
                <a:spcPts val="0"/>
              </a:spcBef>
              <a:spcAft>
                <a:spcPts val="0"/>
              </a:spcAft>
              <a:buNone/>
            </a:pPr>
            <a:endParaRPr/>
          </a:p>
        </p:txBody>
      </p:sp>
      <p:sp>
        <p:nvSpPr>
          <p:cNvPr id="197" name="Shape 197"/>
          <p:cNvSpPr txBox="1">
            <a:spLocks noGrp="1"/>
          </p:cNvSpPr>
          <p:nvPr>
            <p:ph type="body" idx="1"/>
          </p:nvPr>
        </p:nvSpPr>
        <p:spPr>
          <a:xfrm>
            <a:off x="311700" y="1229975"/>
            <a:ext cx="5492100" cy="3755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 and Lists:</a:t>
            </a:r>
            <a:endParaRPr sz="1200">
              <a:solidFill>
                <a:srgbClr val="333333"/>
              </a:solidFill>
              <a:highlight>
                <a:schemeClr val="lt1"/>
              </a:highlight>
            </a:endParaRPr>
          </a:p>
          <a:p>
            <a:pPr marL="457200" lvl="0" indent="-304800" rtl="0">
              <a:lnSpc>
                <a:spcPct val="100000"/>
              </a:lnSpc>
              <a:spcBef>
                <a:spcPts val="1600"/>
              </a:spcBef>
              <a:spcAft>
                <a:spcPts val="0"/>
              </a:spcAft>
              <a:buClr>
                <a:srgbClr val="333333"/>
              </a:buClr>
              <a:buSzPts val="1200"/>
              <a:buChar char="❖"/>
            </a:pPr>
            <a:r>
              <a:rPr lang="en" sz="1200">
                <a:solidFill>
                  <a:srgbClr val="333333"/>
                </a:solidFill>
                <a:highlight>
                  <a:schemeClr val="lt1"/>
                </a:highlight>
              </a:rPr>
              <a:t>Starred reviews: Booklist, School Library Journal</a:t>
            </a:r>
            <a:endParaRPr sz="1200">
              <a:solidFill>
                <a:srgbClr val="333333"/>
              </a:solidFill>
              <a:highlight>
                <a:schemeClr val="lt1"/>
              </a:highlight>
            </a:endParaRPr>
          </a:p>
          <a:p>
            <a:pPr marL="0" lvl="0" indent="0" rtl="0">
              <a:lnSpc>
                <a:spcPct val="100000"/>
              </a:lnSpc>
              <a:spcBef>
                <a:spcPts val="1600"/>
              </a:spcBef>
              <a:spcAft>
                <a:spcPts val="0"/>
              </a:spcAft>
              <a:buNone/>
            </a:pPr>
            <a:r>
              <a:rPr lang="en" sz="1200">
                <a:solidFill>
                  <a:srgbClr val="000000"/>
                </a:solidFill>
              </a:rPr>
              <a:t>Other books by author: </a:t>
            </a:r>
            <a:r>
              <a:rPr lang="en" sz="1200" i="1">
                <a:solidFill>
                  <a:srgbClr val="000000"/>
                </a:solidFill>
              </a:rPr>
              <a:t>Heart of a Shepherd, Second Fiddle, Written in Stone</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The Lightning Queen </a:t>
            </a:r>
            <a:r>
              <a:rPr lang="en" sz="1200">
                <a:solidFill>
                  <a:srgbClr val="000000"/>
                </a:solidFill>
              </a:rPr>
              <a:t>by Laura Resau</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The Seventh Most Important Thing </a:t>
            </a:r>
            <a:r>
              <a:rPr lang="en" sz="1200">
                <a:solidFill>
                  <a:srgbClr val="000000"/>
                </a:solidFill>
              </a:rPr>
              <a:t>by Shelley Pearsall</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Wild Wings</a:t>
            </a:r>
            <a:r>
              <a:rPr lang="en" sz="1200">
                <a:solidFill>
                  <a:srgbClr val="000000"/>
                </a:solidFill>
              </a:rPr>
              <a:t> by Gill Lewis</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Author Website: </a:t>
            </a:r>
            <a:r>
              <a:rPr lang="en" sz="1200" u="sng">
                <a:solidFill>
                  <a:schemeClr val="hlink"/>
                </a:solidFill>
                <a:hlinkClick r:id="rId3"/>
              </a:rPr>
              <a:t>http://rosanneparry.com/</a:t>
            </a:r>
            <a:r>
              <a:rPr lang="en" sz="1200">
                <a:solidFill>
                  <a:srgbClr val="000000"/>
                </a:solidFill>
              </a:rPr>
              <a:t> </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Fun facts: Rosanne lives in Portland, OR!  She also hosts The League of Exceptional Writers at Powell’s Books on Cedar Hills Blvd in Beaverton, “a monthly workshop where authors and illustrators share their writing knowledge with kids, ages 8-18 years old, who are interested in creating books.” (from author’s website)</a:t>
            </a:r>
            <a:endParaRPr sz="1200">
              <a:solidFill>
                <a:srgbClr val="000000"/>
              </a:solidFill>
            </a:endParaRPr>
          </a:p>
        </p:txBody>
      </p:sp>
      <p:pic>
        <p:nvPicPr>
          <p:cNvPr id="198" name="Shape 198" descr="The Turn of the Tide"/>
          <p:cNvPicPr preferRelativeResize="0"/>
          <p:nvPr/>
        </p:nvPicPr>
        <p:blipFill>
          <a:blip r:embed="rId4">
            <a:alphaModFix/>
          </a:blip>
          <a:stretch>
            <a:fillRect/>
          </a:stretch>
        </p:blipFill>
        <p:spPr>
          <a:xfrm>
            <a:off x="6209525" y="1017800"/>
            <a:ext cx="2622775" cy="3967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The Best Man </a:t>
            </a:r>
            <a:r>
              <a:rPr lang="en"/>
              <a:t>by Richard Peck</a:t>
            </a:r>
            <a:endParaRPr/>
          </a:p>
          <a:p>
            <a:pPr marL="0" lvl="0" indent="0">
              <a:spcBef>
                <a:spcPts val="0"/>
              </a:spcBef>
              <a:spcAft>
                <a:spcPts val="0"/>
              </a:spcAft>
              <a:buNone/>
            </a:pPr>
            <a:endParaRPr/>
          </a:p>
        </p:txBody>
      </p:sp>
      <p:sp>
        <p:nvSpPr>
          <p:cNvPr id="204" name="Shape 204"/>
          <p:cNvSpPr txBox="1">
            <a:spLocks noGrp="1"/>
          </p:cNvSpPr>
          <p:nvPr>
            <p:ph type="body" idx="1"/>
          </p:nvPr>
        </p:nvSpPr>
        <p:spPr>
          <a:xfrm>
            <a:off x="311700" y="1229975"/>
            <a:ext cx="5594400" cy="3778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Starred Reviews: School Library Journal, Booklist, Horn Book Guide, Horn Book Magazine, Kirkus Reviews, Publishers Weekly</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Peck has won the Newbery Award, the Margaret A. Edwards Award, the NCTE/Alan Award, and the Edgar Allan Poe Award, among other accolades.</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Other books by author: </a:t>
            </a:r>
            <a:r>
              <a:rPr lang="en" sz="1200" i="1">
                <a:solidFill>
                  <a:srgbClr val="000000"/>
                </a:solidFill>
              </a:rPr>
              <a:t>A Year Down Yonder, A Long Way From Chicago, The River Between Us, The Teacher’s Funeral: A Comedy in Three Parts, Here Lies the Librarian, </a:t>
            </a:r>
            <a:r>
              <a:rPr lang="en" sz="1200">
                <a:solidFill>
                  <a:srgbClr val="000000"/>
                </a:solidFill>
              </a:rPr>
              <a:t>and many others</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Wednesday Wars </a:t>
            </a:r>
            <a:r>
              <a:rPr lang="en" sz="1200">
                <a:solidFill>
                  <a:srgbClr val="000000"/>
                </a:solidFill>
              </a:rPr>
              <a:t>by Gary Schmidt</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As Brave As You </a:t>
            </a:r>
            <a:r>
              <a:rPr lang="en" sz="1200">
                <a:solidFill>
                  <a:srgbClr val="000000"/>
                </a:solidFill>
              </a:rPr>
              <a:t>by Jason Reynolds</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Save Me A Seat</a:t>
            </a:r>
            <a:r>
              <a:rPr lang="en" sz="1200">
                <a:solidFill>
                  <a:srgbClr val="000000"/>
                </a:solidFill>
              </a:rPr>
              <a:t> by Sarah Weeks</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Author Website: </a:t>
            </a:r>
            <a:r>
              <a:rPr lang="en" sz="1200" u="sng">
                <a:solidFill>
                  <a:schemeClr val="hlink"/>
                </a:solidFill>
                <a:hlinkClick r:id="rId3"/>
              </a:rPr>
              <a:t>www.scholastic.com/teachers/authors/richard-peck/</a:t>
            </a:r>
            <a:r>
              <a:rPr lang="en" sz="1200">
                <a:solidFill>
                  <a:srgbClr val="000000"/>
                </a:solidFill>
              </a:rPr>
              <a:t> </a:t>
            </a:r>
            <a:endParaRPr/>
          </a:p>
        </p:txBody>
      </p:sp>
      <p:pic>
        <p:nvPicPr>
          <p:cNvPr id="205" name="Shape 205" descr="The Best Man"/>
          <p:cNvPicPr preferRelativeResize="0"/>
          <p:nvPr/>
        </p:nvPicPr>
        <p:blipFill>
          <a:blip r:embed="rId4">
            <a:alphaModFix/>
          </a:blip>
          <a:stretch>
            <a:fillRect/>
          </a:stretch>
        </p:blipFill>
        <p:spPr>
          <a:xfrm>
            <a:off x="6194525" y="1017800"/>
            <a:ext cx="2637775" cy="39902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ORCA?</a:t>
            </a:r>
            <a:endParaRPr/>
          </a:p>
        </p:txBody>
      </p:sp>
      <p:sp>
        <p:nvSpPr>
          <p:cNvPr id="93" name="Shape 9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Founded in 2010.</a:t>
            </a:r>
            <a:endParaRPr sz="2400"/>
          </a:p>
          <a:p>
            <a:pPr marL="457200" lvl="0" indent="-381000" rtl="0">
              <a:spcBef>
                <a:spcPts val="0"/>
              </a:spcBef>
              <a:spcAft>
                <a:spcPts val="0"/>
              </a:spcAft>
              <a:buSzPts val="2400"/>
              <a:buChar char="●"/>
            </a:pPr>
            <a:r>
              <a:rPr lang="en" sz="2400"/>
              <a:t>Fun and exciting way for Oregon youth in grades 3-12 to become enthusiastic and discriminating readers.</a:t>
            </a:r>
            <a:endParaRPr sz="2400"/>
          </a:p>
          <a:p>
            <a:pPr marL="457200" lvl="0" indent="-381000">
              <a:spcBef>
                <a:spcPts val="0"/>
              </a:spcBef>
              <a:spcAft>
                <a:spcPts val="0"/>
              </a:spcAft>
              <a:buSzPts val="2400"/>
              <a:buChar char="●"/>
            </a:pPr>
            <a:r>
              <a:rPr lang="en" sz="2400"/>
              <a:t>Students choose their favorite book in a real-life democratic process.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Two Naomis </a:t>
            </a:r>
            <a:r>
              <a:rPr lang="en"/>
              <a:t>by Olugbemisola Rhuday-Perkovich and Audrey Vernick</a:t>
            </a:r>
            <a:endParaRPr/>
          </a:p>
          <a:p>
            <a:pPr marL="0" lvl="0" indent="0">
              <a:spcBef>
                <a:spcPts val="0"/>
              </a:spcBef>
              <a:spcAft>
                <a:spcPts val="0"/>
              </a:spcAft>
              <a:buNone/>
            </a:pPr>
            <a:endParaRPr/>
          </a:p>
          <a:p>
            <a:pPr marL="0" lvl="0" indent="0">
              <a:spcBef>
                <a:spcPts val="0"/>
              </a:spcBef>
              <a:spcAft>
                <a:spcPts val="0"/>
              </a:spcAft>
              <a:buNone/>
            </a:pPr>
            <a:endParaRPr/>
          </a:p>
        </p:txBody>
      </p:sp>
      <p:sp>
        <p:nvSpPr>
          <p:cNvPr id="211" name="Shape 211"/>
          <p:cNvSpPr txBox="1">
            <a:spLocks noGrp="1"/>
          </p:cNvSpPr>
          <p:nvPr>
            <p:ph type="body" idx="1"/>
          </p:nvPr>
        </p:nvSpPr>
        <p:spPr>
          <a:xfrm>
            <a:off x="311700" y="1516075"/>
            <a:ext cx="5743200" cy="3523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Starred reviews: Booklist, Kirkus Reviews, </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Other books by Olugbemisola Rhuday-Perkovich: </a:t>
            </a:r>
            <a:r>
              <a:rPr lang="en" sz="1200" i="1">
                <a:solidFill>
                  <a:srgbClr val="000000"/>
                </a:solidFill>
              </a:rPr>
              <a:t>Eighth-Grade Superzero</a:t>
            </a:r>
            <a:r>
              <a:rPr lang="en" sz="1200">
                <a:solidFill>
                  <a:srgbClr val="000000"/>
                </a:solidFill>
              </a:rPr>
              <a:t>, </a:t>
            </a:r>
            <a:r>
              <a:rPr lang="en" sz="1200" i="1">
                <a:solidFill>
                  <a:srgbClr val="000000"/>
                </a:solidFill>
              </a:rPr>
              <a:t>Open Mic</a:t>
            </a:r>
            <a:r>
              <a:rPr lang="en" sz="1200">
                <a:solidFill>
                  <a:srgbClr val="000000"/>
                </a:solidFill>
              </a:rPr>
              <a:t> (contributor)</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Other books by Audrey Vernick: </a:t>
            </a:r>
            <a:r>
              <a:rPr lang="en" sz="1200" i="1">
                <a:solidFill>
                  <a:srgbClr val="000000"/>
                </a:solidFill>
              </a:rPr>
              <a:t>Water Balloon</a:t>
            </a:r>
            <a:r>
              <a:rPr lang="en" sz="1200">
                <a:solidFill>
                  <a:srgbClr val="000000"/>
                </a:solidFill>
              </a:rPr>
              <a:t>, </a:t>
            </a:r>
            <a:r>
              <a:rPr lang="en" sz="1200" i="1">
                <a:solidFill>
                  <a:srgbClr val="000000"/>
                </a:solidFill>
              </a:rPr>
              <a:t>Screaming at the Ump</a:t>
            </a:r>
            <a:r>
              <a:rPr lang="en" sz="1200">
                <a:solidFill>
                  <a:srgbClr val="000000"/>
                </a:solidFill>
              </a:rPr>
              <a:t>, </a:t>
            </a:r>
            <a:r>
              <a:rPr lang="en" sz="1200" i="1">
                <a:solidFill>
                  <a:srgbClr val="000000"/>
                </a:solidFill>
              </a:rPr>
              <a:t>Brothers at Bat</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One Crazy Summer</a:t>
            </a:r>
            <a:r>
              <a:rPr lang="en" sz="1200">
                <a:solidFill>
                  <a:srgbClr val="000000"/>
                </a:solidFill>
              </a:rPr>
              <a:t> by Rita Williams-Garcia</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The Great Treehouse War </a:t>
            </a:r>
            <a:r>
              <a:rPr lang="en" sz="1200">
                <a:solidFill>
                  <a:srgbClr val="000000"/>
                </a:solidFill>
              </a:rPr>
              <a:t> by Lisa Graff</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Summer of the Gypsy Moths</a:t>
            </a:r>
            <a:r>
              <a:rPr lang="en" sz="1200">
                <a:solidFill>
                  <a:srgbClr val="000000"/>
                </a:solidFill>
              </a:rPr>
              <a:t> by Sara Pennypacker</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Author Websites: </a:t>
            </a:r>
            <a:r>
              <a:rPr lang="en" sz="1200" u="sng">
                <a:solidFill>
                  <a:schemeClr val="hlink"/>
                </a:solidFill>
                <a:hlinkClick r:id="rId3"/>
              </a:rPr>
              <a:t>https://olugbemisolabooks.com/</a:t>
            </a:r>
            <a:r>
              <a:rPr lang="en" sz="1200">
                <a:solidFill>
                  <a:srgbClr val="000000"/>
                </a:solidFill>
              </a:rPr>
              <a:t> and </a:t>
            </a:r>
            <a:r>
              <a:rPr lang="en" sz="1200" u="sng">
                <a:solidFill>
                  <a:schemeClr val="hlink"/>
                </a:solidFill>
                <a:hlinkClick r:id="rId4"/>
              </a:rPr>
              <a:t>www.audreyvernick.com/</a:t>
            </a:r>
            <a:r>
              <a:rPr lang="en" sz="1200">
                <a:solidFill>
                  <a:srgbClr val="000000"/>
                </a:solidFill>
              </a:rPr>
              <a:t> </a:t>
            </a:r>
            <a:endParaRPr/>
          </a:p>
        </p:txBody>
      </p:sp>
      <p:pic>
        <p:nvPicPr>
          <p:cNvPr id="212" name="Shape 212" descr="Two Naomis"/>
          <p:cNvPicPr preferRelativeResize="0"/>
          <p:nvPr/>
        </p:nvPicPr>
        <p:blipFill>
          <a:blip r:embed="rId5">
            <a:alphaModFix/>
          </a:blip>
          <a:stretch>
            <a:fillRect/>
          </a:stretch>
        </p:blipFill>
        <p:spPr>
          <a:xfrm>
            <a:off x="6384375" y="1229975"/>
            <a:ext cx="2447925" cy="381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2019 Middle School Nominations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16195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Booked </a:t>
            </a:r>
            <a:r>
              <a:rPr lang="en"/>
              <a:t>by Kwame Alexander</a:t>
            </a:r>
            <a:endParaRPr/>
          </a:p>
          <a:p>
            <a:pPr marL="0" lvl="0" indent="0" rtl="0">
              <a:spcBef>
                <a:spcPts val="0"/>
              </a:spcBef>
              <a:spcAft>
                <a:spcPts val="0"/>
              </a:spcAft>
              <a:buNone/>
            </a:pPr>
            <a:endParaRPr/>
          </a:p>
        </p:txBody>
      </p:sp>
      <p:sp>
        <p:nvSpPr>
          <p:cNvPr id="223" name="Shape 223"/>
          <p:cNvSpPr txBox="1">
            <a:spLocks noGrp="1"/>
          </p:cNvSpPr>
          <p:nvPr>
            <p:ph type="body" idx="1"/>
          </p:nvPr>
        </p:nvSpPr>
        <p:spPr>
          <a:xfrm>
            <a:off x="311700" y="769750"/>
            <a:ext cx="5367000" cy="3863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Awards and Lists:</a:t>
            </a:r>
            <a:endParaRPr/>
          </a:p>
          <a:p>
            <a:pPr marL="457200" lvl="0" indent="-317500" rtl="0">
              <a:spcBef>
                <a:spcPts val="0"/>
              </a:spcBef>
              <a:spcAft>
                <a:spcPts val="0"/>
              </a:spcAft>
              <a:buSzPts val="1400"/>
              <a:buChar char="❖"/>
            </a:pPr>
            <a:r>
              <a:rPr lang="en"/>
              <a:t>New York Times Bestseller</a:t>
            </a:r>
            <a:endParaRPr/>
          </a:p>
          <a:p>
            <a:pPr marL="457200" lvl="0" indent="-317500" rtl="0">
              <a:spcBef>
                <a:spcPts val="0"/>
              </a:spcBef>
              <a:spcAft>
                <a:spcPts val="0"/>
              </a:spcAft>
              <a:buSzPts val="1400"/>
              <a:buChar char="❖"/>
            </a:pPr>
            <a:r>
              <a:rPr lang="en"/>
              <a:t>National Book Award long list</a:t>
            </a:r>
            <a:endParaRPr/>
          </a:p>
          <a:p>
            <a:pPr marL="457200" lvl="0" indent="-317500" rtl="0">
              <a:spcBef>
                <a:spcPts val="0"/>
              </a:spcBef>
              <a:spcAft>
                <a:spcPts val="0"/>
              </a:spcAft>
              <a:buSzPts val="1400"/>
              <a:buChar char="❖"/>
            </a:pPr>
            <a:r>
              <a:rPr lang="en"/>
              <a:t>ALA Notable Children’s Book</a:t>
            </a:r>
            <a:endParaRPr/>
          </a:p>
          <a:p>
            <a:pPr marL="457200" lvl="0" indent="-317500" rtl="0">
              <a:spcBef>
                <a:spcPts val="0"/>
              </a:spcBef>
              <a:spcAft>
                <a:spcPts val="0"/>
              </a:spcAft>
              <a:buSzPts val="1400"/>
              <a:buChar char="❖"/>
            </a:pPr>
            <a:r>
              <a:rPr lang="en"/>
              <a:t>ALA Quick Pick for Reluctant Young Adult Readers</a:t>
            </a:r>
            <a:endParaRPr/>
          </a:p>
          <a:p>
            <a:pPr marL="0" lvl="0" indent="0" rtl="0">
              <a:spcBef>
                <a:spcPts val="0"/>
              </a:spcBef>
              <a:spcAft>
                <a:spcPts val="0"/>
              </a:spcAft>
              <a:buNone/>
            </a:pPr>
            <a:endParaRPr/>
          </a:p>
          <a:p>
            <a:pPr marL="0" lvl="0" indent="0" rtl="0">
              <a:spcBef>
                <a:spcPts val="0"/>
              </a:spcBef>
              <a:spcAft>
                <a:spcPts val="0"/>
              </a:spcAft>
              <a:buNone/>
            </a:pPr>
            <a:r>
              <a:rPr lang="en"/>
              <a:t>Also by author: </a:t>
            </a:r>
            <a:r>
              <a:rPr lang="en" i="1"/>
              <a:t>The Crossover</a:t>
            </a:r>
            <a:r>
              <a:rPr lang="en"/>
              <a:t>, </a:t>
            </a:r>
            <a:r>
              <a:rPr lang="en" i="1"/>
              <a:t>Rebound</a:t>
            </a:r>
            <a:endParaRPr i="1"/>
          </a:p>
          <a:p>
            <a:pPr marL="0" lvl="0" indent="0" rtl="0">
              <a:spcBef>
                <a:spcPts val="0"/>
              </a:spcBef>
              <a:spcAft>
                <a:spcPts val="0"/>
              </a:spcAft>
              <a:buNone/>
            </a:pPr>
            <a:endParaRPr/>
          </a:p>
          <a:p>
            <a:pPr marL="0" lvl="0" indent="0" rtl="0">
              <a:spcBef>
                <a:spcPts val="0"/>
              </a:spcBef>
              <a:spcAft>
                <a:spcPts val="0"/>
              </a:spcAft>
              <a:buNone/>
            </a:pPr>
            <a:r>
              <a:rPr lang="en"/>
              <a:t>Readalikes:</a:t>
            </a:r>
            <a:endParaRPr/>
          </a:p>
          <a:p>
            <a:pPr marL="457200" lvl="0" indent="-317500" rtl="0">
              <a:spcBef>
                <a:spcPts val="0"/>
              </a:spcBef>
              <a:spcAft>
                <a:spcPts val="0"/>
              </a:spcAft>
              <a:buSzPts val="1400"/>
              <a:buChar char="●"/>
            </a:pPr>
            <a:r>
              <a:rPr lang="en" i="1"/>
              <a:t>Words With Wings </a:t>
            </a:r>
            <a:r>
              <a:rPr lang="en"/>
              <a:t>by Nikki Grimes</a:t>
            </a:r>
            <a:endParaRPr/>
          </a:p>
          <a:p>
            <a:pPr marL="457200" lvl="0" indent="-317500" rtl="0">
              <a:spcBef>
                <a:spcPts val="0"/>
              </a:spcBef>
              <a:spcAft>
                <a:spcPts val="0"/>
              </a:spcAft>
              <a:buSzPts val="1400"/>
              <a:buChar char="●"/>
            </a:pPr>
            <a:r>
              <a:rPr lang="en" i="1"/>
              <a:t>Word Nerd </a:t>
            </a:r>
            <a:r>
              <a:rPr lang="en"/>
              <a:t>by Susin Nielsen-Fernlund</a:t>
            </a:r>
            <a:endParaRPr/>
          </a:p>
          <a:p>
            <a:pPr marL="457200" lvl="0" indent="-317500" rtl="0">
              <a:spcBef>
                <a:spcPts val="0"/>
              </a:spcBef>
              <a:spcAft>
                <a:spcPts val="0"/>
              </a:spcAft>
              <a:buSzPts val="1400"/>
              <a:buChar char="●"/>
            </a:pPr>
            <a:r>
              <a:rPr lang="en" i="1"/>
              <a:t>Brown Girl Dreaming </a:t>
            </a:r>
            <a:r>
              <a:rPr lang="en"/>
              <a:t>by Jacqueline Woodson</a:t>
            </a:r>
            <a:endParaRPr/>
          </a:p>
          <a:p>
            <a:pPr marL="0" lvl="0" indent="0" rtl="0">
              <a:spcBef>
                <a:spcPts val="0"/>
              </a:spcBef>
              <a:spcAft>
                <a:spcPts val="0"/>
              </a:spcAft>
              <a:buNone/>
            </a:pPr>
            <a:endParaRPr/>
          </a:p>
          <a:p>
            <a:pPr marL="0" lvl="0" indent="0" rtl="0">
              <a:spcBef>
                <a:spcPts val="0"/>
              </a:spcBef>
              <a:spcAft>
                <a:spcPts val="0"/>
              </a:spcAft>
              <a:buNone/>
            </a:pPr>
            <a:r>
              <a:rPr lang="en"/>
              <a:t>Author Website: </a:t>
            </a:r>
            <a:r>
              <a:rPr lang="en" u="sng">
                <a:solidFill>
                  <a:schemeClr val="hlink"/>
                </a:solidFill>
                <a:hlinkClick r:id="rId3"/>
              </a:rPr>
              <a:t>www.kwamealexander.com</a:t>
            </a:r>
            <a:endParaRPr/>
          </a:p>
          <a:p>
            <a:pPr marL="0" lvl="0" indent="0" rtl="0">
              <a:spcBef>
                <a:spcPts val="0"/>
              </a:spcBef>
              <a:spcAft>
                <a:spcPts val="0"/>
              </a:spcAft>
              <a:buNone/>
            </a:pPr>
            <a:endParaRPr/>
          </a:p>
          <a:p>
            <a:pPr marL="0" lvl="0" indent="0" rtl="0">
              <a:spcBef>
                <a:spcPts val="0"/>
              </a:spcBef>
              <a:spcAft>
                <a:spcPts val="0"/>
              </a:spcAft>
              <a:buNone/>
            </a:pPr>
            <a:r>
              <a:rPr lang="en"/>
              <a:t>Twitter: </a:t>
            </a:r>
            <a:r>
              <a:rPr lang="en" u="sng">
                <a:solidFill>
                  <a:schemeClr val="hlink"/>
                </a:solidFill>
                <a:hlinkClick r:id="rId4"/>
              </a:rPr>
              <a:t>@kwamealexander</a:t>
            </a:r>
            <a:endParaRPr/>
          </a:p>
        </p:txBody>
      </p:sp>
      <p:pic>
        <p:nvPicPr>
          <p:cNvPr id="224" name="Shape 224"/>
          <p:cNvPicPr preferRelativeResize="0"/>
          <p:nvPr/>
        </p:nvPicPr>
        <p:blipFill>
          <a:blip r:embed="rId5">
            <a:alphaModFix/>
          </a:blip>
          <a:stretch>
            <a:fillRect/>
          </a:stretch>
        </p:blipFill>
        <p:spPr>
          <a:xfrm>
            <a:off x="5812875" y="769750"/>
            <a:ext cx="3019425" cy="4164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12945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i="1"/>
              <a:t>The Girl Who Drank the Moon </a:t>
            </a:r>
            <a:r>
              <a:rPr lang="en" sz="2800"/>
              <a:t>by Kelly Regan Barnhill</a:t>
            </a:r>
            <a:endParaRPr sz="2800"/>
          </a:p>
          <a:p>
            <a:pPr marL="0" lvl="0" indent="0" rtl="0">
              <a:spcBef>
                <a:spcPts val="0"/>
              </a:spcBef>
              <a:spcAft>
                <a:spcPts val="0"/>
              </a:spcAft>
              <a:buNone/>
            </a:pPr>
            <a:endParaRPr/>
          </a:p>
        </p:txBody>
      </p:sp>
      <p:sp>
        <p:nvSpPr>
          <p:cNvPr id="230" name="Shape 230"/>
          <p:cNvSpPr txBox="1">
            <a:spLocks noGrp="1"/>
          </p:cNvSpPr>
          <p:nvPr>
            <p:ph type="body" idx="1"/>
          </p:nvPr>
        </p:nvSpPr>
        <p:spPr>
          <a:xfrm>
            <a:off x="311700" y="663525"/>
            <a:ext cx="5417700" cy="41862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1300"/>
              <a:t>Awards and Lists:</a:t>
            </a:r>
            <a:endParaRPr sz="1300"/>
          </a:p>
          <a:p>
            <a:pPr marL="457200" lvl="0" indent="-311150" rtl="0">
              <a:lnSpc>
                <a:spcPct val="100000"/>
              </a:lnSpc>
              <a:spcBef>
                <a:spcPts val="0"/>
              </a:spcBef>
              <a:spcAft>
                <a:spcPts val="0"/>
              </a:spcAft>
              <a:buSzPts val="1300"/>
              <a:buChar char="❖"/>
            </a:pPr>
            <a:r>
              <a:rPr lang="en" sz="1300"/>
              <a:t>Newbery Medal</a:t>
            </a:r>
            <a:endParaRPr sz="1300"/>
          </a:p>
          <a:p>
            <a:pPr marL="457200" lvl="0" indent="-311150" rtl="0">
              <a:lnSpc>
                <a:spcPct val="100000"/>
              </a:lnSpc>
              <a:spcBef>
                <a:spcPts val="0"/>
              </a:spcBef>
              <a:spcAft>
                <a:spcPts val="0"/>
              </a:spcAft>
              <a:buSzPts val="1300"/>
              <a:buChar char="❖"/>
            </a:pPr>
            <a:r>
              <a:rPr lang="en" sz="1300"/>
              <a:t>Dorothy Canfield Fisher Children’s Book Award Nominee</a:t>
            </a:r>
            <a:endParaRPr sz="1300"/>
          </a:p>
          <a:p>
            <a:pPr marL="457200" lvl="0" indent="-311150" rtl="0">
              <a:lnSpc>
                <a:spcPct val="100000"/>
              </a:lnSpc>
              <a:spcBef>
                <a:spcPts val="0"/>
              </a:spcBef>
              <a:spcAft>
                <a:spcPts val="0"/>
              </a:spcAft>
              <a:buSzPts val="1300"/>
              <a:buChar char="❖"/>
            </a:pPr>
            <a:r>
              <a:rPr lang="en" sz="1300"/>
              <a:t>Andre Norton Award Nominee for YA Science Fiction &amp; Fantasy</a:t>
            </a:r>
            <a:endParaRPr sz="1300"/>
          </a:p>
          <a:p>
            <a:pPr marL="457200" lvl="0" indent="-311150" rtl="0">
              <a:lnSpc>
                <a:spcPct val="100000"/>
              </a:lnSpc>
              <a:spcBef>
                <a:spcPts val="0"/>
              </a:spcBef>
              <a:spcAft>
                <a:spcPts val="0"/>
              </a:spcAft>
              <a:buSzPts val="1300"/>
              <a:buChar char="❖"/>
            </a:pPr>
            <a:r>
              <a:rPr lang="en" sz="1300"/>
              <a:t>New York Public Library Best Book</a:t>
            </a:r>
            <a:endParaRPr sz="1300"/>
          </a:p>
          <a:p>
            <a:pPr marL="0" lvl="0" indent="0" rtl="0">
              <a:lnSpc>
                <a:spcPct val="100000"/>
              </a:lnSpc>
              <a:spcBef>
                <a:spcPts val="0"/>
              </a:spcBef>
              <a:spcAft>
                <a:spcPts val="0"/>
              </a:spcAft>
              <a:buNone/>
            </a:pPr>
            <a:endParaRPr sz="1300"/>
          </a:p>
          <a:p>
            <a:pPr marL="0" lvl="0" indent="0" rtl="0">
              <a:lnSpc>
                <a:spcPct val="100000"/>
              </a:lnSpc>
              <a:spcBef>
                <a:spcPts val="0"/>
              </a:spcBef>
              <a:spcAft>
                <a:spcPts val="0"/>
              </a:spcAft>
              <a:buNone/>
            </a:pPr>
            <a:endParaRPr sz="1300"/>
          </a:p>
          <a:p>
            <a:pPr marL="0" lvl="0" indent="0" rtl="0">
              <a:lnSpc>
                <a:spcPct val="100000"/>
              </a:lnSpc>
              <a:spcBef>
                <a:spcPts val="0"/>
              </a:spcBef>
              <a:spcAft>
                <a:spcPts val="0"/>
              </a:spcAft>
              <a:buNone/>
            </a:pPr>
            <a:r>
              <a:rPr lang="en" sz="1300"/>
              <a:t>Also by author: </a:t>
            </a:r>
            <a:r>
              <a:rPr lang="en" sz="1300" i="1"/>
              <a:t>The Witch’s Boy</a:t>
            </a:r>
            <a:r>
              <a:rPr lang="en" sz="1300"/>
              <a:t>, </a:t>
            </a:r>
            <a:r>
              <a:rPr lang="en" sz="1300" i="1"/>
              <a:t>Iron Hearted Violet,</a:t>
            </a:r>
            <a:r>
              <a:rPr lang="en" sz="1300"/>
              <a:t> </a:t>
            </a:r>
            <a:r>
              <a:rPr lang="en" sz="1300" i="1"/>
              <a:t>The Mostly True Story of Jack</a:t>
            </a:r>
            <a:endParaRPr sz="1300" i="1"/>
          </a:p>
          <a:p>
            <a:pPr marL="0" lvl="0" indent="0" rtl="0">
              <a:lnSpc>
                <a:spcPct val="100000"/>
              </a:lnSpc>
              <a:spcBef>
                <a:spcPts val="0"/>
              </a:spcBef>
              <a:spcAft>
                <a:spcPts val="0"/>
              </a:spcAft>
              <a:buNone/>
            </a:pPr>
            <a:endParaRPr sz="1300"/>
          </a:p>
          <a:p>
            <a:pPr marL="0" lvl="0" indent="0" rtl="0">
              <a:lnSpc>
                <a:spcPct val="100000"/>
              </a:lnSpc>
              <a:spcBef>
                <a:spcPts val="0"/>
              </a:spcBef>
              <a:spcAft>
                <a:spcPts val="0"/>
              </a:spcAft>
              <a:buNone/>
            </a:pPr>
            <a:r>
              <a:rPr lang="en" sz="1300"/>
              <a:t>Read Alikes:</a:t>
            </a:r>
            <a:endParaRPr sz="1300"/>
          </a:p>
          <a:p>
            <a:pPr marL="457200" lvl="0" indent="-311150" rtl="0">
              <a:lnSpc>
                <a:spcPct val="100000"/>
              </a:lnSpc>
              <a:spcBef>
                <a:spcPts val="0"/>
              </a:spcBef>
              <a:spcAft>
                <a:spcPts val="0"/>
              </a:spcAft>
              <a:buSzPts val="1300"/>
              <a:buChar char="●"/>
            </a:pPr>
            <a:r>
              <a:rPr lang="en" sz="1300" i="1"/>
              <a:t>Ravenous</a:t>
            </a:r>
            <a:r>
              <a:rPr lang="en" sz="1300"/>
              <a:t> by MarcyKate Connolly</a:t>
            </a:r>
            <a:endParaRPr sz="1300"/>
          </a:p>
          <a:p>
            <a:pPr marL="457200" lvl="0" indent="-311150" rtl="0">
              <a:lnSpc>
                <a:spcPct val="100000"/>
              </a:lnSpc>
              <a:spcBef>
                <a:spcPts val="0"/>
              </a:spcBef>
              <a:spcAft>
                <a:spcPts val="0"/>
              </a:spcAft>
              <a:buSzPts val="1300"/>
              <a:buChar char="●"/>
            </a:pPr>
            <a:r>
              <a:rPr lang="en" sz="1300" i="1"/>
              <a:t>Thickety: A Path Begins</a:t>
            </a:r>
            <a:r>
              <a:rPr lang="en" sz="1300"/>
              <a:t> by J.A. White</a:t>
            </a:r>
            <a:endParaRPr sz="1300"/>
          </a:p>
          <a:p>
            <a:pPr marL="0" lvl="0" indent="0" rtl="0">
              <a:lnSpc>
                <a:spcPct val="100000"/>
              </a:lnSpc>
              <a:spcBef>
                <a:spcPts val="0"/>
              </a:spcBef>
              <a:spcAft>
                <a:spcPts val="0"/>
              </a:spcAft>
              <a:buNone/>
            </a:pPr>
            <a:endParaRPr sz="1300"/>
          </a:p>
          <a:p>
            <a:pPr marL="0" lvl="0" indent="0" rtl="0">
              <a:lnSpc>
                <a:spcPct val="100000"/>
              </a:lnSpc>
              <a:spcBef>
                <a:spcPts val="0"/>
              </a:spcBef>
              <a:spcAft>
                <a:spcPts val="0"/>
              </a:spcAft>
              <a:buNone/>
            </a:pPr>
            <a:r>
              <a:rPr lang="en" sz="1300"/>
              <a:t>Readers Guide</a:t>
            </a:r>
            <a:endParaRPr sz="1300"/>
          </a:p>
          <a:p>
            <a:pPr marL="0" lvl="0" indent="0" rtl="0">
              <a:lnSpc>
                <a:spcPct val="100000"/>
              </a:lnSpc>
              <a:spcBef>
                <a:spcPts val="0"/>
              </a:spcBef>
              <a:spcAft>
                <a:spcPts val="0"/>
              </a:spcAft>
              <a:buNone/>
            </a:pPr>
            <a:r>
              <a:rPr lang="en" sz="1300" u="sng">
                <a:solidFill>
                  <a:schemeClr val="hlink"/>
                </a:solidFill>
                <a:hlinkClick r:id="rId3"/>
              </a:rPr>
              <a:t>https://d17lzgq6gc2tox.cloudfront.net/downloadable/asset/original/9781616205676_rg.pdf?1505137549</a:t>
            </a:r>
            <a:endParaRPr sz="1300"/>
          </a:p>
          <a:p>
            <a:pPr marL="0" lvl="0" indent="0" rtl="0">
              <a:lnSpc>
                <a:spcPct val="100000"/>
              </a:lnSpc>
              <a:spcBef>
                <a:spcPts val="0"/>
              </a:spcBef>
              <a:spcAft>
                <a:spcPts val="0"/>
              </a:spcAft>
              <a:buNone/>
            </a:pPr>
            <a:endParaRPr sz="1300"/>
          </a:p>
          <a:p>
            <a:pPr marL="0" lvl="0" indent="0">
              <a:lnSpc>
                <a:spcPct val="100000"/>
              </a:lnSpc>
              <a:spcBef>
                <a:spcPts val="0"/>
              </a:spcBef>
              <a:spcAft>
                <a:spcPts val="0"/>
              </a:spcAft>
              <a:buNone/>
            </a:pPr>
            <a:r>
              <a:rPr lang="en" sz="1300"/>
              <a:t>Author Website: </a:t>
            </a:r>
            <a:r>
              <a:rPr lang="en" sz="1300" u="sng">
                <a:solidFill>
                  <a:schemeClr val="hlink"/>
                </a:solidFill>
                <a:hlinkClick r:id="rId4"/>
              </a:rPr>
              <a:t>www.kellybarnhill.wordpress.com</a:t>
            </a:r>
            <a:r>
              <a:rPr lang="en" sz="1300"/>
              <a:t> </a:t>
            </a:r>
            <a:endParaRPr sz="1300"/>
          </a:p>
          <a:p>
            <a:pPr marL="0" lvl="0" indent="0" rtl="0">
              <a:spcBef>
                <a:spcPts val="0"/>
              </a:spcBef>
              <a:spcAft>
                <a:spcPts val="0"/>
              </a:spcAft>
              <a:buNone/>
            </a:pPr>
            <a:endParaRPr sz="1300"/>
          </a:p>
          <a:p>
            <a:pPr marL="0" lvl="0" indent="0" rtl="0">
              <a:spcBef>
                <a:spcPts val="0"/>
              </a:spcBef>
              <a:spcAft>
                <a:spcPts val="0"/>
              </a:spcAft>
              <a:buNone/>
            </a:pPr>
            <a:r>
              <a:rPr lang="en" sz="1300"/>
              <a:t>Twitter: </a:t>
            </a:r>
            <a:r>
              <a:rPr lang="en" sz="1300" u="sng">
                <a:solidFill>
                  <a:schemeClr val="hlink"/>
                </a:solidFill>
                <a:hlinkClick r:id="rId5"/>
              </a:rPr>
              <a:t>@kellybarnhill</a:t>
            </a:r>
            <a:endParaRPr sz="1300"/>
          </a:p>
        </p:txBody>
      </p:sp>
      <p:pic>
        <p:nvPicPr>
          <p:cNvPr id="231" name="Shape 231"/>
          <p:cNvPicPr preferRelativeResize="0"/>
          <p:nvPr/>
        </p:nvPicPr>
        <p:blipFill>
          <a:blip r:embed="rId6">
            <a:alphaModFix/>
          </a:blip>
          <a:stretch>
            <a:fillRect/>
          </a:stretch>
        </p:blipFill>
        <p:spPr>
          <a:xfrm>
            <a:off x="5876625" y="1017800"/>
            <a:ext cx="3133725" cy="3930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64075" y="169075"/>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Nameless City </a:t>
            </a:r>
            <a:r>
              <a:rPr lang="en"/>
              <a:t>by Faith Erin Hicks</a:t>
            </a:r>
            <a:endParaRPr/>
          </a:p>
          <a:p>
            <a:pPr marL="0" lvl="0" indent="0" rtl="0">
              <a:spcBef>
                <a:spcPts val="0"/>
              </a:spcBef>
              <a:spcAft>
                <a:spcPts val="0"/>
              </a:spcAft>
              <a:buNone/>
            </a:pPr>
            <a:endParaRPr/>
          </a:p>
        </p:txBody>
      </p:sp>
      <p:sp>
        <p:nvSpPr>
          <p:cNvPr id="237" name="Shape 237"/>
          <p:cNvSpPr txBox="1">
            <a:spLocks noGrp="1"/>
          </p:cNvSpPr>
          <p:nvPr>
            <p:ph type="body" idx="1"/>
          </p:nvPr>
        </p:nvSpPr>
        <p:spPr>
          <a:xfrm>
            <a:off x="311700" y="827475"/>
            <a:ext cx="5438700" cy="4063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Also by Author: The Bigfoot Boy, Friends With Boys</a:t>
            </a:r>
            <a:endParaRPr sz="1200"/>
          </a:p>
          <a:p>
            <a:pPr marL="0" lvl="0" indent="0" rtl="0">
              <a:spcBef>
                <a:spcPts val="0"/>
              </a:spcBef>
              <a:spcAft>
                <a:spcPts val="0"/>
              </a:spcAft>
              <a:buNone/>
            </a:pPr>
            <a:endParaRPr sz="1200"/>
          </a:p>
          <a:p>
            <a:pPr marL="0" lvl="0" indent="0" rtl="0">
              <a:spcBef>
                <a:spcPts val="0"/>
              </a:spcBef>
              <a:spcAft>
                <a:spcPts val="0"/>
              </a:spcAft>
              <a:buNone/>
            </a:pPr>
            <a:r>
              <a:rPr lang="en" sz="1200"/>
              <a:t>First in a trilogy: 2) </a:t>
            </a:r>
            <a:r>
              <a:rPr lang="en" sz="1200" i="1"/>
              <a:t>The Stone Heart </a:t>
            </a:r>
            <a:r>
              <a:rPr lang="en" sz="1200"/>
              <a:t>3) </a:t>
            </a:r>
            <a:r>
              <a:rPr lang="en" sz="1200" i="1"/>
              <a:t>The Divided Earth</a:t>
            </a:r>
            <a:endParaRPr sz="1200" i="1"/>
          </a:p>
          <a:p>
            <a:pPr marL="0" lvl="0" indent="0">
              <a:spcBef>
                <a:spcPts val="0"/>
              </a:spcBef>
              <a:spcAft>
                <a:spcPts val="0"/>
              </a:spcAft>
              <a:buNone/>
            </a:pPr>
            <a:endParaRPr sz="1200"/>
          </a:p>
          <a:p>
            <a:pPr marL="0" lvl="0" indent="0" rtl="0">
              <a:spcBef>
                <a:spcPts val="0"/>
              </a:spcBef>
              <a:spcAft>
                <a:spcPts val="0"/>
              </a:spcAft>
              <a:buNone/>
            </a:pPr>
            <a:r>
              <a:rPr lang="en" sz="1200"/>
              <a:t>Read alikes:</a:t>
            </a:r>
            <a:endParaRPr sz="1200"/>
          </a:p>
          <a:p>
            <a:pPr marL="457200" lvl="0" indent="-304800" rtl="0">
              <a:spcBef>
                <a:spcPts val="0"/>
              </a:spcBef>
              <a:spcAft>
                <a:spcPts val="0"/>
              </a:spcAft>
              <a:buSzPts val="1200"/>
              <a:buChar char="●"/>
            </a:pPr>
            <a:r>
              <a:rPr lang="en" sz="1200" i="1"/>
              <a:t>Cleopatra In Space </a:t>
            </a:r>
            <a:r>
              <a:rPr lang="en" sz="1200"/>
              <a:t>by Mike Maihack</a:t>
            </a:r>
            <a:endParaRPr sz="1200"/>
          </a:p>
          <a:p>
            <a:pPr marL="457200" lvl="0" indent="-304800" rtl="0">
              <a:spcBef>
                <a:spcPts val="0"/>
              </a:spcBef>
              <a:spcAft>
                <a:spcPts val="0"/>
              </a:spcAft>
              <a:buSzPts val="1200"/>
              <a:buChar char="●"/>
            </a:pPr>
            <a:r>
              <a:rPr lang="en" sz="1200" i="1"/>
              <a:t>Zita the Spacegirl </a:t>
            </a:r>
            <a:r>
              <a:rPr lang="en" sz="1200"/>
              <a:t>by Ben Hatke</a:t>
            </a:r>
            <a:endParaRPr sz="1200"/>
          </a:p>
          <a:p>
            <a:pPr marL="457200" lvl="0" indent="-304800" rtl="0">
              <a:spcBef>
                <a:spcPts val="0"/>
              </a:spcBef>
              <a:spcAft>
                <a:spcPts val="0"/>
              </a:spcAft>
              <a:buSzPts val="1200"/>
              <a:buChar char="●"/>
            </a:pPr>
            <a:r>
              <a:rPr lang="en" sz="1200" i="1"/>
              <a:t>The Sand Warrior </a:t>
            </a:r>
            <a:r>
              <a:rPr lang="en" sz="1200"/>
              <a:t>by Mark Siegel</a:t>
            </a:r>
            <a:endParaRPr sz="1200"/>
          </a:p>
          <a:p>
            <a:pPr marL="0" lvl="0" indent="0" rtl="0">
              <a:spcBef>
                <a:spcPts val="0"/>
              </a:spcBef>
              <a:spcAft>
                <a:spcPts val="0"/>
              </a:spcAft>
              <a:buNone/>
            </a:pPr>
            <a:endParaRPr sz="1200"/>
          </a:p>
          <a:p>
            <a:pPr marL="0" lvl="0" indent="0">
              <a:spcBef>
                <a:spcPts val="0"/>
              </a:spcBef>
              <a:spcAft>
                <a:spcPts val="0"/>
              </a:spcAft>
              <a:buNone/>
            </a:pPr>
            <a:r>
              <a:rPr lang="en" sz="1200"/>
              <a:t>Author Website: </a:t>
            </a:r>
            <a:r>
              <a:rPr lang="en" sz="1200" u="sng">
                <a:solidFill>
                  <a:schemeClr val="hlink"/>
                </a:solidFill>
                <a:hlinkClick r:id="rId3"/>
              </a:rPr>
              <a:t>www.faitherinhicks.com</a:t>
            </a:r>
            <a:endParaRPr sz="1200"/>
          </a:p>
          <a:p>
            <a:pPr marL="0" lvl="0" indent="0" rtl="0">
              <a:spcBef>
                <a:spcPts val="0"/>
              </a:spcBef>
              <a:spcAft>
                <a:spcPts val="0"/>
              </a:spcAft>
              <a:buNone/>
            </a:pPr>
            <a:endParaRPr sz="1200"/>
          </a:p>
          <a:p>
            <a:pPr marL="0" lvl="0" indent="0" rtl="0">
              <a:spcBef>
                <a:spcPts val="0"/>
              </a:spcBef>
              <a:spcAft>
                <a:spcPts val="0"/>
              </a:spcAft>
              <a:buNone/>
            </a:pPr>
            <a:r>
              <a:rPr lang="en" sz="1200"/>
              <a:t>Twitter: </a:t>
            </a:r>
            <a:r>
              <a:rPr lang="en" sz="1200" u="sng">
                <a:solidFill>
                  <a:schemeClr val="hlink"/>
                </a:solidFill>
                <a:hlinkClick r:id="rId4"/>
              </a:rPr>
              <a:t>@FaithErinHicks</a:t>
            </a:r>
            <a:endParaRPr sz="1200"/>
          </a:p>
          <a:p>
            <a:pPr marL="0" lvl="0" indent="0" rtl="0">
              <a:spcBef>
                <a:spcPts val="0"/>
              </a:spcBef>
              <a:spcAft>
                <a:spcPts val="0"/>
              </a:spcAft>
              <a:buNone/>
            </a:pPr>
            <a:endParaRPr sz="1200"/>
          </a:p>
          <a:p>
            <a:pPr marL="0" lvl="0" indent="0" rtl="0">
              <a:spcBef>
                <a:spcPts val="0"/>
              </a:spcBef>
              <a:spcAft>
                <a:spcPts val="0"/>
              </a:spcAft>
              <a:buNone/>
            </a:pPr>
            <a:r>
              <a:rPr lang="en" sz="1200"/>
              <a:t>Interesting info: Hicks has a section for “mini comics” on her webpage. One available mini comic: “</a:t>
            </a:r>
            <a:r>
              <a:rPr lang="en" sz="1200" u="sng">
                <a:solidFill>
                  <a:schemeClr val="hlink"/>
                </a:solidFill>
                <a:hlinkClick r:id="rId5"/>
              </a:rPr>
              <a:t>The Hunger Games movie - what did I think</a:t>
            </a:r>
            <a:r>
              <a:rPr lang="en" sz="1200"/>
              <a:t>?”</a:t>
            </a:r>
            <a:endParaRPr sz="1200"/>
          </a:p>
          <a:p>
            <a:pPr marL="0" lvl="0" indent="0" rtl="0">
              <a:spcBef>
                <a:spcPts val="0"/>
              </a:spcBef>
              <a:spcAft>
                <a:spcPts val="0"/>
              </a:spcAft>
              <a:buNone/>
            </a:pPr>
            <a:endParaRPr sz="1200"/>
          </a:p>
          <a:p>
            <a:pPr marL="0" lvl="0" indent="0" rtl="0">
              <a:spcBef>
                <a:spcPts val="0"/>
              </a:spcBef>
              <a:spcAft>
                <a:spcPts val="0"/>
              </a:spcAft>
              <a:buNone/>
            </a:pPr>
            <a:r>
              <a:rPr lang="en" sz="1200"/>
              <a:t>Reading Guide:</a:t>
            </a:r>
            <a:endParaRPr sz="1200"/>
          </a:p>
          <a:p>
            <a:pPr marL="0" lvl="0" indent="0" rtl="0">
              <a:spcBef>
                <a:spcPts val="0"/>
              </a:spcBef>
              <a:spcAft>
                <a:spcPts val="0"/>
              </a:spcAft>
              <a:buNone/>
            </a:pPr>
            <a:r>
              <a:rPr lang="en" sz="1200" u="sng">
                <a:solidFill>
                  <a:schemeClr val="hlink"/>
                </a:solidFill>
                <a:hlinkClick r:id="rId6"/>
              </a:rPr>
              <a:t>https://images.macmillan.com/folio-assets/teachers-guides/9781626721562TG.pdf</a:t>
            </a:r>
            <a:endParaRPr sz="1200"/>
          </a:p>
        </p:txBody>
      </p:sp>
      <p:pic>
        <p:nvPicPr>
          <p:cNvPr id="238" name="Shape 238"/>
          <p:cNvPicPr preferRelativeResize="0"/>
          <p:nvPr/>
        </p:nvPicPr>
        <p:blipFill>
          <a:blip r:embed="rId7">
            <a:alphaModFix/>
          </a:blip>
          <a:stretch>
            <a:fillRect/>
          </a:stretch>
        </p:blipFill>
        <p:spPr>
          <a:xfrm>
            <a:off x="5974800" y="927925"/>
            <a:ext cx="2990850" cy="4125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59875" y="176775"/>
            <a:ext cx="8520600" cy="712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i="1"/>
              <a:t>My Seventh-Grade Life in Tights </a:t>
            </a:r>
            <a:r>
              <a:rPr lang="en" sz="2800"/>
              <a:t>by Brooks Benjamin</a:t>
            </a:r>
            <a:endParaRPr sz="2800"/>
          </a:p>
          <a:p>
            <a:pPr marL="0" lvl="0" indent="0" rtl="0">
              <a:spcBef>
                <a:spcPts val="0"/>
              </a:spcBef>
              <a:spcAft>
                <a:spcPts val="0"/>
              </a:spcAft>
              <a:buNone/>
            </a:pPr>
            <a:endParaRPr/>
          </a:p>
        </p:txBody>
      </p:sp>
      <p:sp>
        <p:nvSpPr>
          <p:cNvPr id="244" name="Shape 244"/>
          <p:cNvSpPr txBox="1">
            <a:spLocks noGrp="1"/>
          </p:cNvSpPr>
          <p:nvPr>
            <p:ph type="body" idx="1"/>
          </p:nvPr>
        </p:nvSpPr>
        <p:spPr>
          <a:xfrm>
            <a:off x="311700" y="734175"/>
            <a:ext cx="5640900" cy="4232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Book Trailer: </a:t>
            </a:r>
            <a:r>
              <a:rPr lang="en" u="sng">
                <a:solidFill>
                  <a:schemeClr val="hlink"/>
                </a:solidFill>
                <a:hlinkClick r:id="rId3"/>
              </a:rPr>
              <a:t>http://www.brooksbenjamin.com/books</a:t>
            </a:r>
            <a:endParaRPr/>
          </a:p>
          <a:p>
            <a:pPr marL="0" lvl="0" indent="0">
              <a:lnSpc>
                <a:spcPct val="100000"/>
              </a:lnSpc>
              <a:spcBef>
                <a:spcPts val="0"/>
              </a:spcBef>
              <a:spcAft>
                <a:spcPts val="0"/>
              </a:spcAft>
              <a:buNone/>
            </a:pPr>
            <a:endParaRPr/>
          </a:p>
          <a:p>
            <a:pPr marL="0" lvl="0" indent="0" rtl="0">
              <a:lnSpc>
                <a:spcPct val="100000"/>
              </a:lnSpc>
              <a:spcBef>
                <a:spcPts val="0"/>
              </a:spcBef>
              <a:spcAft>
                <a:spcPts val="0"/>
              </a:spcAft>
              <a:buNone/>
            </a:pPr>
            <a:r>
              <a:rPr lang="en">
                <a:solidFill>
                  <a:srgbClr val="000000"/>
                </a:solidFill>
              </a:rPr>
              <a:t>“Equal parts jazz hands and karate chop, with a dash of football and a pirouette of pure heart. Dillon and the Dizzee Freekz are en pointe. </a:t>
            </a:r>
            <a:r>
              <a:rPr lang="en" b="1">
                <a:solidFill>
                  <a:srgbClr val="000000"/>
                </a:solidFill>
              </a:rPr>
              <a:t>This book will rock you</a:t>
            </a:r>
            <a:r>
              <a:rPr lang="en">
                <a:solidFill>
                  <a:srgbClr val="000000"/>
                </a:solidFill>
              </a:rPr>
              <a:t>! “–Kristin O’Donnell Tubb, author of </a:t>
            </a:r>
            <a:r>
              <a:rPr lang="en" i="1">
                <a:solidFill>
                  <a:srgbClr val="000000"/>
                </a:solidFill>
              </a:rPr>
              <a:t>The 13th Sign</a:t>
            </a:r>
            <a:endParaRPr i="1">
              <a:solidFill>
                <a:srgbClr val="000000"/>
              </a:solidFill>
            </a:endParaRPr>
          </a:p>
          <a:p>
            <a:pPr marL="0" lvl="0" indent="0">
              <a:lnSpc>
                <a:spcPct val="100000"/>
              </a:lnSpc>
              <a:spcBef>
                <a:spcPts val="0"/>
              </a:spcBef>
              <a:spcAft>
                <a:spcPts val="0"/>
              </a:spcAft>
              <a:buNone/>
            </a:pPr>
            <a:endParaRPr>
              <a:solidFill>
                <a:srgbClr val="000000"/>
              </a:solidFill>
            </a:endParaRPr>
          </a:p>
          <a:p>
            <a:pPr marL="0" lvl="0" indent="0" rtl="0">
              <a:lnSpc>
                <a:spcPct val="100000"/>
              </a:lnSpc>
              <a:spcBef>
                <a:spcPts val="0"/>
              </a:spcBef>
              <a:spcAft>
                <a:spcPts val="0"/>
              </a:spcAft>
              <a:buNone/>
            </a:pPr>
            <a:r>
              <a:rPr lang="en">
                <a:solidFill>
                  <a:srgbClr val="000000"/>
                </a:solidFill>
              </a:rPr>
              <a:t>Read Alikes:</a:t>
            </a:r>
            <a:endParaRPr>
              <a:solidFill>
                <a:srgbClr val="000000"/>
              </a:solidFill>
            </a:endParaRPr>
          </a:p>
          <a:p>
            <a:pPr marL="457200" lvl="0" indent="-317500" rtl="0">
              <a:lnSpc>
                <a:spcPct val="100000"/>
              </a:lnSpc>
              <a:spcBef>
                <a:spcPts val="0"/>
              </a:spcBef>
              <a:spcAft>
                <a:spcPts val="0"/>
              </a:spcAft>
              <a:buClr>
                <a:srgbClr val="000000"/>
              </a:buClr>
              <a:buSzPts val="1400"/>
              <a:buChar char="●"/>
            </a:pPr>
            <a:r>
              <a:rPr lang="en" i="1">
                <a:solidFill>
                  <a:srgbClr val="000000"/>
                </a:solidFill>
              </a:rPr>
              <a:t>Better Nate Than Ever</a:t>
            </a:r>
            <a:r>
              <a:rPr lang="en">
                <a:solidFill>
                  <a:srgbClr val="000000"/>
                </a:solidFill>
              </a:rPr>
              <a:t> by Tim Federle</a:t>
            </a:r>
            <a:endParaRPr>
              <a:solidFill>
                <a:srgbClr val="000000"/>
              </a:solidFill>
            </a:endParaRPr>
          </a:p>
          <a:p>
            <a:pPr marL="457200" lvl="0" indent="-317500" rtl="0">
              <a:lnSpc>
                <a:spcPct val="100000"/>
              </a:lnSpc>
              <a:spcBef>
                <a:spcPts val="0"/>
              </a:spcBef>
              <a:spcAft>
                <a:spcPts val="0"/>
              </a:spcAft>
              <a:buClr>
                <a:srgbClr val="000000"/>
              </a:buClr>
              <a:buSzPts val="1400"/>
              <a:buChar char="●"/>
            </a:pPr>
            <a:r>
              <a:rPr lang="en" i="1">
                <a:solidFill>
                  <a:srgbClr val="000000"/>
                </a:solidFill>
              </a:rPr>
              <a:t>How to Stage a Catastrophe </a:t>
            </a:r>
            <a:r>
              <a:rPr lang="en">
                <a:solidFill>
                  <a:srgbClr val="000000"/>
                </a:solidFill>
              </a:rPr>
              <a:t>by Rebecca Donnelly</a:t>
            </a:r>
            <a:endParaRPr>
              <a:solidFill>
                <a:srgbClr val="000000"/>
              </a:solidFill>
            </a:endParaRPr>
          </a:p>
          <a:p>
            <a:pPr marL="0" lvl="0" indent="0">
              <a:lnSpc>
                <a:spcPct val="100000"/>
              </a:lnSpc>
              <a:spcBef>
                <a:spcPts val="0"/>
              </a:spcBef>
              <a:spcAft>
                <a:spcPts val="0"/>
              </a:spcAft>
              <a:buNone/>
            </a:pPr>
            <a:endParaRPr>
              <a:solidFill>
                <a:srgbClr val="000000"/>
              </a:solidFill>
            </a:endParaRPr>
          </a:p>
          <a:p>
            <a:pPr marL="0" lvl="0" indent="0" rtl="0">
              <a:lnSpc>
                <a:spcPct val="100000"/>
              </a:lnSpc>
              <a:spcBef>
                <a:spcPts val="0"/>
              </a:spcBef>
              <a:spcAft>
                <a:spcPts val="0"/>
              </a:spcAft>
              <a:buNone/>
            </a:pPr>
            <a:r>
              <a:rPr lang="en">
                <a:solidFill>
                  <a:srgbClr val="000000"/>
                </a:solidFill>
              </a:rPr>
              <a:t>Educator Guide: </a:t>
            </a:r>
            <a:r>
              <a:rPr lang="en" u="sng">
                <a:solidFill>
                  <a:schemeClr val="hlink"/>
                </a:solidFill>
                <a:hlinkClick r:id="rId4"/>
              </a:rPr>
              <a:t>http://docs.wixstatic.com/ugd/46fc7c_c747045459e04ef99fe824b4acf2d5a0.pdf</a:t>
            </a:r>
            <a:endParaRPr>
              <a:solidFill>
                <a:srgbClr val="000000"/>
              </a:solidFill>
            </a:endParaRPr>
          </a:p>
          <a:p>
            <a:pPr marL="0" lvl="0" indent="0">
              <a:lnSpc>
                <a:spcPct val="100000"/>
              </a:lnSpc>
              <a:spcBef>
                <a:spcPts val="0"/>
              </a:spcBef>
              <a:spcAft>
                <a:spcPts val="0"/>
              </a:spcAft>
              <a:buNone/>
            </a:pPr>
            <a:endParaRPr>
              <a:solidFill>
                <a:srgbClr val="000000"/>
              </a:solidFill>
            </a:endParaRPr>
          </a:p>
          <a:p>
            <a:pPr marL="0" lvl="0" indent="0" rtl="0">
              <a:lnSpc>
                <a:spcPct val="100000"/>
              </a:lnSpc>
              <a:spcBef>
                <a:spcPts val="0"/>
              </a:spcBef>
              <a:spcAft>
                <a:spcPts val="0"/>
              </a:spcAft>
              <a:buNone/>
            </a:pPr>
            <a:r>
              <a:rPr lang="en"/>
              <a:t>Author Website: </a:t>
            </a:r>
            <a:r>
              <a:rPr lang="en" u="sng">
                <a:solidFill>
                  <a:schemeClr val="accent5"/>
                </a:solidFill>
                <a:hlinkClick r:id="rId5"/>
              </a:rPr>
              <a:t>http://www.brooksbenjamin.com/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Twitter: </a:t>
            </a:r>
            <a:r>
              <a:rPr lang="en" u="sng">
                <a:solidFill>
                  <a:schemeClr val="hlink"/>
                </a:solidFill>
                <a:hlinkClick r:id="rId6"/>
              </a:rPr>
              <a:t>@brooksbenjamin</a:t>
            </a:r>
            <a:endParaRPr/>
          </a:p>
          <a:p>
            <a:pPr marL="0" lvl="0" indent="0" rtl="0">
              <a:lnSpc>
                <a:spcPct val="100000"/>
              </a:lnSpc>
              <a:spcBef>
                <a:spcPts val="0"/>
              </a:spcBef>
              <a:spcAft>
                <a:spcPts val="0"/>
              </a:spcAft>
              <a:buNone/>
            </a:pPr>
            <a:endParaRPr>
              <a:solidFill>
                <a:srgbClr val="000000"/>
              </a:solidFill>
            </a:endParaRPr>
          </a:p>
        </p:txBody>
      </p:sp>
      <p:pic>
        <p:nvPicPr>
          <p:cNvPr id="245" name="Shape 245" descr="My Seventh-Grade Life in Tights"/>
          <p:cNvPicPr preferRelativeResize="0"/>
          <p:nvPr/>
        </p:nvPicPr>
        <p:blipFill>
          <a:blip r:embed="rId7">
            <a:alphaModFix/>
          </a:blip>
          <a:stretch>
            <a:fillRect/>
          </a:stretch>
        </p:blipFill>
        <p:spPr>
          <a:xfrm>
            <a:off x="6202850" y="734175"/>
            <a:ext cx="2629450" cy="4288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11700" y="97325"/>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t>The Seventh Wish </a:t>
            </a:r>
            <a:r>
              <a:rPr lang="en"/>
              <a:t>by Kate Messner</a:t>
            </a:r>
            <a:endParaRPr/>
          </a:p>
          <a:p>
            <a:pPr marL="0" lvl="0" indent="0" rtl="0">
              <a:spcBef>
                <a:spcPts val="0"/>
              </a:spcBef>
              <a:spcAft>
                <a:spcPts val="0"/>
              </a:spcAft>
              <a:buNone/>
            </a:pPr>
            <a:endParaRPr/>
          </a:p>
        </p:txBody>
      </p:sp>
      <p:sp>
        <p:nvSpPr>
          <p:cNvPr id="251" name="Shape 251"/>
          <p:cNvSpPr txBox="1">
            <a:spLocks noGrp="1"/>
          </p:cNvSpPr>
          <p:nvPr>
            <p:ph type="body" idx="1"/>
          </p:nvPr>
        </p:nvSpPr>
        <p:spPr>
          <a:xfrm>
            <a:off x="311700" y="705125"/>
            <a:ext cx="5566500" cy="4370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Also by Author: </a:t>
            </a:r>
            <a:r>
              <a:rPr lang="en" i="1"/>
              <a:t>Ranger in Time </a:t>
            </a:r>
            <a:r>
              <a:rPr lang="en"/>
              <a:t>series, </a:t>
            </a:r>
            <a:r>
              <a:rPr lang="en" i="1"/>
              <a:t>The Silver Jaguar Society Mysteries</a:t>
            </a:r>
            <a:r>
              <a:rPr lang="en"/>
              <a:t>, </a:t>
            </a:r>
            <a:r>
              <a:rPr lang="en" i="1"/>
              <a:t>Marty McGuire </a:t>
            </a:r>
            <a:r>
              <a:rPr lang="en"/>
              <a:t>series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Read Alikes:</a:t>
            </a:r>
            <a:endParaRPr/>
          </a:p>
          <a:p>
            <a:pPr marL="457200" lvl="0" indent="-317500" rtl="0">
              <a:lnSpc>
                <a:spcPct val="100000"/>
              </a:lnSpc>
              <a:spcBef>
                <a:spcPts val="0"/>
              </a:spcBef>
              <a:spcAft>
                <a:spcPts val="0"/>
              </a:spcAft>
              <a:buSzPts val="1400"/>
              <a:buChar char="●"/>
            </a:pPr>
            <a:r>
              <a:rPr lang="en" i="1"/>
              <a:t>Wishing Day </a:t>
            </a:r>
            <a:r>
              <a:rPr lang="en"/>
              <a:t>by Lauren Myracle</a:t>
            </a:r>
            <a:endParaRPr/>
          </a:p>
          <a:p>
            <a:pPr marL="457200" lvl="0" indent="-317500" rtl="0">
              <a:lnSpc>
                <a:spcPct val="100000"/>
              </a:lnSpc>
              <a:spcBef>
                <a:spcPts val="0"/>
              </a:spcBef>
              <a:spcAft>
                <a:spcPts val="0"/>
              </a:spcAft>
              <a:buSzPts val="1400"/>
              <a:buChar char="●"/>
            </a:pPr>
            <a:r>
              <a:rPr lang="en" i="1"/>
              <a:t>Genuine Sweet </a:t>
            </a:r>
            <a:r>
              <a:rPr lang="en"/>
              <a:t>by Faith Harkey</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“An empathetic, beautiful, magical fiercely necessary book that stares unflinchingly at the the very real challenges contemporary kids face and gently assures them they are not alone. Kate Messner gives her readers a story to cherish.”</a:t>
            </a:r>
            <a:endParaRPr/>
          </a:p>
          <a:p>
            <a:pPr marL="0" lvl="0" indent="0" rtl="0">
              <a:lnSpc>
                <a:spcPct val="100000"/>
              </a:lnSpc>
              <a:spcBef>
                <a:spcPts val="0"/>
              </a:spcBef>
              <a:spcAft>
                <a:spcPts val="0"/>
              </a:spcAft>
              <a:buNone/>
            </a:pPr>
            <a:r>
              <a:rPr lang="en"/>
              <a:t>~Anne Ursu, author of </a:t>
            </a:r>
            <a:r>
              <a:rPr lang="en" i="1"/>
              <a:t>The Real Boy</a:t>
            </a:r>
            <a:r>
              <a:rPr lang="en"/>
              <a:t> and </a:t>
            </a:r>
            <a:r>
              <a:rPr lang="en" i="1"/>
              <a:t>Breadcrumbs</a:t>
            </a:r>
            <a:endParaRPr i="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Educator’s Guide:</a:t>
            </a:r>
            <a:endParaRPr/>
          </a:p>
          <a:p>
            <a:pPr marL="0" lvl="0" indent="0" rtl="0">
              <a:lnSpc>
                <a:spcPct val="100000"/>
              </a:lnSpc>
              <a:spcBef>
                <a:spcPts val="0"/>
              </a:spcBef>
              <a:spcAft>
                <a:spcPts val="0"/>
              </a:spcAft>
              <a:buNone/>
            </a:pPr>
            <a:r>
              <a:rPr lang="en" u="sng">
                <a:solidFill>
                  <a:schemeClr val="hlink"/>
                </a:solidFill>
                <a:hlinkClick r:id="rId3"/>
              </a:rPr>
              <a:t>https://media.bloomsbury.com/rep/files/TheSeventhWishK.MessnerEducatorsGuide.pdf</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Author Website: </a:t>
            </a:r>
            <a:r>
              <a:rPr lang="en" u="sng">
                <a:solidFill>
                  <a:schemeClr val="hlink"/>
                </a:solidFill>
                <a:hlinkClick r:id="rId4"/>
              </a:rPr>
              <a:t>www.katemessner.com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Twitter: </a:t>
            </a:r>
            <a:r>
              <a:rPr lang="en" u="sng">
                <a:solidFill>
                  <a:schemeClr val="hlink"/>
                </a:solidFill>
                <a:hlinkClick r:id="rId5"/>
              </a:rPr>
              <a:t>@KateMessner</a:t>
            </a:r>
            <a:endParaRPr/>
          </a:p>
        </p:txBody>
      </p:sp>
      <p:pic>
        <p:nvPicPr>
          <p:cNvPr id="252" name="Shape 252" descr="The Seventh Wish"/>
          <p:cNvPicPr preferRelativeResize="0"/>
          <p:nvPr/>
        </p:nvPicPr>
        <p:blipFill>
          <a:blip r:embed="rId6">
            <a:alphaModFix/>
          </a:blip>
          <a:stretch>
            <a:fillRect/>
          </a:stretch>
        </p:blipFill>
        <p:spPr>
          <a:xfrm>
            <a:off x="6188850" y="1017800"/>
            <a:ext cx="2643450" cy="3986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149325"/>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Ghost </a:t>
            </a:r>
            <a:r>
              <a:rPr lang="en"/>
              <a:t>by Jason Reynolds</a:t>
            </a:r>
            <a:endParaRPr/>
          </a:p>
          <a:p>
            <a:pPr marL="0" lvl="0" indent="0" rtl="0">
              <a:spcBef>
                <a:spcPts val="0"/>
              </a:spcBef>
              <a:spcAft>
                <a:spcPts val="0"/>
              </a:spcAft>
              <a:buNone/>
            </a:pPr>
            <a:endParaRPr/>
          </a:p>
        </p:txBody>
      </p:sp>
      <p:sp>
        <p:nvSpPr>
          <p:cNvPr id="258" name="Shape 258"/>
          <p:cNvSpPr txBox="1">
            <a:spLocks noGrp="1"/>
          </p:cNvSpPr>
          <p:nvPr>
            <p:ph type="body" idx="1"/>
          </p:nvPr>
        </p:nvSpPr>
        <p:spPr>
          <a:xfrm>
            <a:off x="146650" y="756950"/>
            <a:ext cx="5980800" cy="42183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1200"/>
              <a:t>Awards and Lists:</a:t>
            </a:r>
            <a:endParaRPr sz="1200"/>
          </a:p>
          <a:p>
            <a:pPr marL="457200" lvl="0" indent="-304800" rtl="0">
              <a:lnSpc>
                <a:spcPct val="100000"/>
              </a:lnSpc>
              <a:spcBef>
                <a:spcPts val="0"/>
              </a:spcBef>
              <a:spcAft>
                <a:spcPts val="0"/>
              </a:spcAft>
              <a:buSzPts val="1200"/>
              <a:buChar char="❖"/>
            </a:pPr>
            <a:r>
              <a:rPr lang="en" sz="1200"/>
              <a:t>National Book Award Finalist</a:t>
            </a:r>
            <a:endParaRPr sz="1200"/>
          </a:p>
          <a:p>
            <a:pPr marL="457200" lvl="0" indent="-304800" rtl="0">
              <a:lnSpc>
                <a:spcPct val="100000"/>
              </a:lnSpc>
              <a:spcBef>
                <a:spcPts val="0"/>
              </a:spcBef>
              <a:spcAft>
                <a:spcPts val="0"/>
              </a:spcAft>
              <a:buSzPts val="1200"/>
              <a:buChar char="❖"/>
            </a:pPr>
            <a:r>
              <a:rPr lang="en" sz="1200"/>
              <a:t>Odyssey Award Nominee</a:t>
            </a:r>
            <a:endParaRPr sz="1200"/>
          </a:p>
          <a:p>
            <a:pPr marL="457200" lvl="0" indent="-304800" rtl="0">
              <a:lnSpc>
                <a:spcPct val="100000"/>
              </a:lnSpc>
              <a:spcBef>
                <a:spcPts val="0"/>
              </a:spcBef>
              <a:spcAft>
                <a:spcPts val="0"/>
              </a:spcAft>
              <a:buSzPts val="1200"/>
              <a:buChar char="❖"/>
            </a:pPr>
            <a:r>
              <a:rPr lang="en" sz="1200"/>
              <a:t>Rebecca Caudill Young Readers</a:t>
            </a:r>
            <a:endParaRPr sz="1200"/>
          </a:p>
          <a:p>
            <a:pPr marL="457200" lvl="0" indent="-304800" rtl="0">
              <a:lnSpc>
                <a:spcPct val="100000"/>
              </a:lnSpc>
              <a:spcBef>
                <a:spcPts val="0"/>
              </a:spcBef>
              <a:spcAft>
                <a:spcPts val="0"/>
              </a:spcAft>
              <a:buSzPts val="1200"/>
              <a:buChar char="❖"/>
            </a:pPr>
            <a:r>
              <a:rPr lang="en" sz="1200"/>
              <a:t>Dorothy Canfield Fisher Children's Book award Nominee</a:t>
            </a:r>
            <a:endParaRPr sz="1200"/>
          </a:p>
          <a:p>
            <a:pPr marL="457200" lvl="0" indent="-304800" rtl="0">
              <a:lnSpc>
                <a:spcPct val="100000"/>
              </a:lnSpc>
              <a:spcBef>
                <a:spcPts val="0"/>
              </a:spcBef>
              <a:spcAft>
                <a:spcPts val="0"/>
              </a:spcAft>
              <a:buSzPts val="1200"/>
              <a:buChar char="❖"/>
            </a:pPr>
            <a:r>
              <a:rPr lang="en" sz="1200"/>
              <a:t>NAIBA Book of the Year for Middle Readers</a:t>
            </a:r>
            <a:endParaRPr sz="1200"/>
          </a:p>
          <a:p>
            <a:pPr marL="457200" lvl="0" indent="-304800" rtl="0">
              <a:lnSpc>
                <a:spcPct val="100000"/>
              </a:lnSpc>
              <a:spcBef>
                <a:spcPts val="0"/>
              </a:spcBef>
              <a:spcAft>
                <a:spcPts val="0"/>
              </a:spcAft>
              <a:buSzPts val="1200"/>
              <a:buChar char="❖"/>
            </a:pPr>
            <a:r>
              <a:rPr lang="en" sz="1200"/>
              <a:t>NCTE Charlotte Huck Award</a:t>
            </a:r>
            <a:endParaRPr sz="1200"/>
          </a:p>
          <a:p>
            <a:pPr marL="0" lvl="0" indent="0" rtl="0">
              <a:lnSpc>
                <a:spcPct val="100000"/>
              </a:lnSpc>
              <a:spcBef>
                <a:spcPts val="0"/>
              </a:spcBef>
              <a:spcAft>
                <a:spcPts val="0"/>
              </a:spcAft>
              <a:buNone/>
            </a:pPr>
            <a:endParaRPr sz="1200"/>
          </a:p>
          <a:p>
            <a:pPr marL="0" lvl="0" indent="0" rtl="0">
              <a:lnSpc>
                <a:spcPct val="100000"/>
              </a:lnSpc>
              <a:spcBef>
                <a:spcPts val="0"/>
              </a:spcBef>
              <a:spcAft>
                <a:spcPts val="0"/>
              </a:spcAft>
              <a:buNone/>
            </a:pPr>
            <a:r>
              <a:rPr lang="en" sz="1200"/>
              <a:t>First in a trilogy: 2) </a:t>
            </a:r>
            <a:r>
              <a:rPr lang="en" sz="1200" i="1"/>
              <a:t>Patina</a:t>
            </a:r>
            <a:r>
              <a:rPr lang="en" sz="1200"/>
              <a:t> 3) </a:t>
            </a:r>
            <a:r>
              <a:rPr lang="en" sz="1200" i="1"/>
              <a:t>Sunny</a:t>
            </a:r>
            <a:endParaRPr sz="1200" i="1"/>
          </a:p>
          <a:p>
            <a:pPr marL="0" lvl="0" indent="0" rtl="0">
              <a:lnSpc>
                <a:spcPct val="100000"/>
              </a:lnSpc>
              <a:spcBef>
                <a:spcPts val="0"/>
              </a:spcBef>
              <a:spcAft>
                <a:spcPts val="0"/>
              </a:spcAft>
              <a:buNone/>
            </a:pPr>
            <a:endParaRPr sz="1200"/>
          </a:p>
          <a:p>
            <a:pPr marL="0" lvl="0" indent="0" rtl="0">
              <a:lnSpc>
                <a:spcPct val="100000"/>
              </a:lnSpc>
              <a:spcBef>
                <a:spcPts val="0"/>
              </a:spcBef>
              <a:spcAft>
                <a:spcPts val="0"/>
              </a:spcAft>
              <a:buNone/>
            </a:pPr>
            <a:r>
              <a:rPr lang="en" sz="1200"/>
              <a:t>Also by author: </a:t>
            </a:r>
            <a:r>
              <a:rPr lang="en" sz="1200" i="1"/>
              <a:t>All American Boys</a:t>
            </a:r>
            <a:r>
              <a:rPr lang="en" sz="1200"/>
              <a:t>, </a:t>
            </a:r>
            <a:r>
              <a:rPr lang="en" sz="1200" i="1"/>
              <a:t>Long Way Down</a:t>
            </a:r>
            <a:endParaRPr sz="1200" i="1"/>
          </a:p>
          <a:p>
            <a:pPr marL="0" lvl="0" indent="0" rtl="0">
              <a:lnSpc>
                <a:spcPct val="100000"/>
              </a:lnSpc>
              <a:spcBef>
                <a:spcPts val="0"/>
              </a:spcBef>
              <a:spcAft>
                <a:spcPts val="0"/>
              </a:spcAft>
              <a:buNone/>
            </a:pPr>
            <a:endParaRPr sz="1200"/>
          </a:p>
          <a:p>
            <a:pPr marL="0" lvl="0" indent="0" rtl="0">
              <a:lnSpc>
                <a:spcPct val="100000"/>
              </a:lnSpc>
              <a:spcBef>
                <a:spcPts val="0"/>
              </a:spcBef>
              <a:spcAft>
                <a:spcPts val="0"/>
              </a:spcAft>
              <a:buNone/>
            </a:pPr>
            <a:r>
              <a:rPr lang="en" sz="1200"/>
              <a:t>Read alikes</a:t>
            </a:r>
            <a:endParaRPr sz="1200"/>
          </a:p>
          <a:p>
            <a:pPr marL="457200" lvl="0" indent="-304800" rtl="0">
              <a:lnSpc>
                <a:spcPct val="100000"/>
              </a:lnSpc>
              <a:spcBef>
                <a:spcPts val="0"/>
              </a:spcBef>
              <a:spcAft>
                <a:spcPts val="0"/>
              </a:spcAft>
              <a:buSzPts val="1200"/>
              <a:buChar char="●"/>
            </a:pPr>
            <a:r>
              <a:rPr lang="en" sz="1200" i="1"/>
              <a:t>One Crazy Summer </a:t>
            </a:r>
            <a:r>
              <a:rPr lang="en" sz="1200"/>
              <a:t>by Rita Williams-Garcia</a:t>
            </a:r>
            <a:endParaRPr sz="1200"/>
          </a:p>
          <a:p>
            <a:pPr marL="457200" lvl="0" indent="-304800" rtl="0">
              <a:lnSpc>
                <a:spcPct val="100000"/>
              </a:lnSpc>
              <a:spcBef>
                <a:spcPts val="0"/>
              </a:spcBef>
              <a:spcAft>
                <a:spcPts val="0"/>
              </a:spcAft>
              <a:buSzPts val="1200"/>
              <a:buChar char="●"/>
            </a:pPr>
            <a:r>
              <a:rPr lang="en" sz="1200" i="1"/>
              <a:t>Orbiting Jupiter</a:t>
            </a:r>
            <a:r>
              <a:rPr lang="en" sz="1200"/>
              <a:t> by Gary D. Schmidt</a:t>
            </a:r>
            <a:endParaRPr sz="1200"/>
          </a:p>
          <a:p>
            <a:pPr marL="0" lvl="0" indent="0" rtl="0">
              <a:lnSpc>
                <a:spcPct val="100000"/>
              </a:lnSpc>
              <a:spcBef>
                <a:spcPts val="0"/>
              </a:spcBef>
              <a:spcAft>
                <a:spcPts val="0"/>
              </a:spcAft>
              <a:buNone/>
            </a:pPr>
            <a:endParaRPr sz="1200"/>
          </a:p>
          <a:p>
            <a:pPr marL="0" lvl="0" indent="0">
              <a:lnSpc>
                <a:spcPct val="100000"/>
              </a:lnSpc>
              <a:spcBef>
                <a:spcPts val="0"/>
              </a:spcBef>
              <a:spcAft>
                <a:spcPts val="0"/>
              </a:spcAft>
              <a:buNone/>
            </a:pPr>
            <a:r>
              <a:rPr lang="en" sz="1200"/>
              <a:t>Reading group guide:</a:t>
            </a:r>
            <a:endParaRPr sz="1200"/>
          </a:p>
          <a:p>
            <a:pPr marL="0" lvl="0" indent="0" rtl="0">
              <a:lnSpc>
                <a:spcPct val="100000"/>
              </a:lnSpc>
              <a:spcBef>
                <a:spcPts val="0"/>
              </a:spcBef>
              <a:spcAft>
                <a:spcPts val="0"/>
              </a:spcAft>
              <a:buNone/>
            </a:pPr>
            <a:r>
              <a:rPr lang="en" sz="1200" u="sng">
                <a:solidFill>
                  <a:schemeClr val="hlink"/>
                </a:solidFill>
                <a:hlinkClick r:id="rId3"/>
              </a:rPr>
              <a:t>http://www.simonandschuster.com/books/Ghost/Jason-Reynolds/Track/9781481450164/reading_group_guide</a:t>
            </a:r>
            <a:endParaRPr sz="1200"/>
          </a:p>
          <a:p>
            <a:pPr marL="0" lvl="0" indent="0" rtl="0">
              <a:lnSpc>
                <a:spcPct val="100000"/>
              </a:lnSpc>
              <a:spcBef>
                <a:spcPts val="0"/>
              </a:spcBef>
              <a:spcAft>
                <a:spcPts val="0"/>
              </a:spcAft>
              <a:buNone/>
            </a:pPr>
            <a:endParaRPr sz="1200"/>
          </a:p>
          <a:p>
            <a:pPr marL="0" lvl="0" indent="0" rtl="0">
              <a:lnSpc>
                <a:spcPct val="100000"/>
              </a:lnSpc>
              <a:spcBef>
                <a:spcPts val="0"/>
              </a:spcBef>
              <a:spcAft>
                <a:spcPts val="0"/>
              </a:spcAft>
              <a:buNone/>
            </a:pPr>
            <a:r>
              <a:rPr lang="en" sz="1200"/>
              <a:t>Website: </a:t>
            </a:r>
            <a:r>
              <a:rPr lang="en" sz="1200" u="sng">
                <a:solidFill>
                  <a:schemeClr val="hlink"/>
                </a:solidFill>
                <a:hlinkClick r:id="rId4"/>
              </a:rPr>
              <a:t>www.jasonwritesbooks.com</a:t>
            </a:r>
            <a:endParaRPr sz="1200"/>
          </a:p>
          <a:p>
            <a:pPr marL="0" lvl="0" indent="0" rtl="0">
              <a:lnSpc>
                <a:spcPct val="100000"/>
              </a:lnSpc>
              <a:spcBef>
                <a:spcPts val="0"/>
              </a:spcBef>
              <a:spcAft>
                <a:spcPts val="0"/>
              </a:spcAft>
              <a:buNone/>
            </a:pPr>
            <a:endParaRPr sz="1200"/>
          </a:p>
          <a:p>
            <a:pPr marL="0" lvl="0" indent="0" rtl="0">
              <a:lnSpc>
                <a:spcPct val="100000"/>
              </a:lnSpc>
              <a:spcBef>
                <a:spcPts val="0"/>
              </a:spcBef>
              <a:spcAft>
                <a:spcPts val="0"/>
              </a:spcAft>
              <a:buNone/>
            </a:pPr>
            <a:r>
              <a:rPr lang="en" sz="1200"/>
              <a:t>Twitter: </a:t>
            </a:r>
            <a:r>
              <a:rPr lang="en" sz="1200" u="sng">
                <a:solidFill>
                  <a:schemeClr val="hlink"/>
                </a:solidFill>
                <a:hlinkClick r:id="rId5"/>
              </a:rPr>
              <a:t>@JasonReynolds83</a:t>
            </a:r>
            <a:endParaRPr sz="1200"/>
          </a:p>
        </p:txBody>
      </p:sp>
      <p:pic>
        <p:nvPicPr>
          <p:cNvPr id="259" name="Shape 259"/>
          <p:cNvPicPr preferRelativeResize="0"/>
          <p:nvPr/>
        </p:nvPicPr>
        <p:blipFill>
          <a:blip r:embed="rId6">
            <a:alphaModFix/>
          </a:blip>
          <a:stretch>
            <a:fillRect/>
          </a:stretch>
        </p:blipFill>
        <p:spPr>
          <a:xfrm>
            <a:off x="6196125" y="756950"/>
            <a:ext cx="2856126" cy="40528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202925" y="1303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t>Darkstalker</a:t>
            </a:r>
            <a:r>
              <a:rPr lang="en"/>
              <a:t> by Tui Sutherland</a:t>
            </a:r>
            <a:endParaRPr/>
          </a:p>
        </p:txBody>
      </p:sp>
      <p:sp>
        <p:nvSpPr>
          <p:cNvPr id="265" name="Shape 265"/>
          <p:cNvSpPr txBox="1">
            <a:spLocks noGrp="1"/>
          </p:cNvSpPr>
          <p:nvPr>
            <p:ph type="body" idx="1"/>
          </p:nvPr>
        </p:nvSpPr>
        <p:spPr>
          <a:xfrm>
            <a:off x="311700" y="806525"/>
            <a:ext cx="5235900" cy="3762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Also by the author: </a:t>
            </a:r>
            <a:r>
              <a:rPr lang="en" i="1"/>
              <a:t>Wings of Fire </a:t>
            </a:r>
            <a:r>
              <a:rPr lang="en"/>
              <a:t>series, </a:t>
            </a:r>
            <a:r>
              <a:rPr lang="en" i="1"/>
              <a:t>The Menagerie </a:t>
            </a:r>
            <a:r>
              <a:rPr lang="en"/>
              <a:t>series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Read alikes:</a:t>
            </a:r>
            <a:endParaRPr/>
          </a:p>
          <a:p>
            <a:pPr marL="457200" lvl="0" indent="-317500" rtl="0">
              <a:lnSpc>
                <a:spcPct val="100000"/>
              </a:lnSpc>
              <a:spcBef>
                <a:spcPts val="0"/>
              </a:spcBef>
              <a:spcAft>
                <a:spcPts val="0"/>
              </a:spcAft>
              <a:buSzPts val="1400"/>
              <a:buChar char="●"/>
            </a:pPr>
            <a:r>
              <a:rPr lang="en"/>
              <a:t>The original </a:t>
            </a:r>
            <a:r>
              <a:rPr lang="en" i="1"/>
              <a:t>Wings of Fire s</a:t>
            </a:r>
            <a:r>
              <a:rPr lang="en"/>
              <a:t>eries</a:t>
            </a:r>
            <a:endParaRPr/>
          </a:p>
          <a:p>
            <a:pPr marL="457200" lvl="0" indent="-317500" rtl="0">
              <a:lnSpc>
                <a:spcPct val="100000"/>
              </a:lnSpc>
              <a:spcBef>
                <a:spcPts val="0"/>
              </a:spcBef>
              <a:spcAft>
                <a:spcPts val="0"/>
              </a:spcAft>
              <a:buSzPts val="1400"/>
              <a:buChar char="●"/>
            </a:pPr>
            <a:r>
              <a:rPr lang="en" i="1"/>
              <a:t>The Last Dragon Chronicles </a:t>
            </a:r>
            <a:r>
              <a:rPr lang="en"/>
              <a:t>by Chris D’Lacey</a:t>
            </a:r>
            <a:endParaRPr/>
          </a:p>
          <a:p>
            <a:pPr marL="457200" lvl="0" indent="-317500" rtl="0">
              <a:lnSpc>
                <a:spcPct val="100000"/>
              </a:lnSpc>
              <a:spcBef>
                <a:spcPts val="0"/>
              </a:spcBef>
              <a:spcAft>
                <a:spcPts val="0"/>
              </a:spcAft>
              <a:buSzPts val="1400"/>
              <a:buChar char="●"/>
            </a:pPr>
            <a:r>
              <a:rPr lang="en" i="1"/>
              <a:t>Septimus Heap </a:t>
            </a:r>
            <a:r>
              <a:rPr lang="en"/>
              <a:t>by Angie Sage</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Author’s Webpage: </a:t>
            </a:r>
            <a:r>
              <a:rPr lang="en" u="sng">
                <a:solidFill>
                  <a:schemeClr val="hlink"/>
                </a:solidFill>
                <a:hlinkClick r:id="rId3"/>
              </a:rPr>
              <a:t>http://tuibooks.com/wordpress/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Facebook: </a:t>
            </a:r>
            <a:r>
              <a:rPr lang="en" u="sng">
                <a:solidFill>
                  <a:schemeClr val="hlink"/>
                </a:solidFill>
                <a:hlinkClick r:id="rId4"/>
              </a:rPr>
              <a:t>https://www.facebook.com/Tui-T-Sutherland-101732837959/</a:t>
            </a:r>
            <a:r>
              <a:rPr lang="en"/>
              <a:t>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Publisher page dedicated to the series:</a:t>
            </a:r>
            <a:endParaRPr/>
          </a:p>
          <a:p>
            <a:pPr marL="0" lvl="0" indent="0" rtl="0">
              <a:lnSpc>
                <a:spcPct val="100000"/>
              </a:lnSpc>
              <a:spcBef>
                <a:spcPts val="0"/>
              </a:spcBef>
              <a:spcAft>
                <a:spcPts val="0"/>
              </a:spcAft>
              <a:buNone/>
            </a:pPr>
            <a:r>
              <a:rPr lang="en" u="sng">
                <a:solidFill>
                  <a:schemeClr val="hlink"/>
                </a:solidFill>
                <a:hlinkClick r:id="rId5"/>
              </a:rPr>
              <a:t>http://wingsoffire.scholastic.com/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Also published as...Erin Hunter?! (and others)</a:t>
            </a:r>
            <a:endParaRPr/>
          </a:p>
        </p:txBody>
      </p:sp>
      <p:pic>
        <p:nvPicPr>
          <p:cNvPr id="266" name="Shape 266"/>
          <p:cNvPicPr preferRelativeResize="0"/>
          <p:nvPr/>
        </p:nvPicPr>
        <p:blipFill>
          <a:blip r:embed="rId6">
            <a:alphaModFix/>
          </a:blip>
          <a:stretch>
            <a:fillRect/>
          </a:stretch>
        </p:blipFill>
        <p:spPr>
          <a:xfrm>
            <a:off x="5783125" y="806525"/>
            <a:ext cx="2803475" cy="3985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121725"/>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Wolf Hollow </a:t>
            </a:r>
            <a:r>
              <a:rPr lang="en"/>
              <a:t>by Lauren Wolk</a:t>
            </a:r>
            <a:endParaRPr/>
          </a:p>
          <a:p>
            <a:pPr marL="0" lvl="0" indent="0" rtl="0">
              <a:spcBef>
                <a:spcPts val="0"/>
              </a:spcBef>
              <a:spcAft>
                <a:spcPts val="0"/>
              </a:spcAft>
              <a:buNone/>
            </a:pPr>
            <a:endParaRPr/>
          </a:p>
        </p:txBody>
      </p:sp>
      <p:sp>
        <p:nvSpPr>
          <p:cNvPr id="272" name="Shape 272"/>
          <p:cNvSpPr txBox="1">
            <a:spLocks noGrp="1"/>
          </p:cNvSpPr>
          <p:nvPr>
            <p:ph type="body" idx="1"/>
          </p:nvPr>
        </p:nvSpPr>
        <p:spPr>
          <a:xfrm>
            <a:off x="311700" y="593925"/>
            <a:ext cx="5681700" cy="4483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latin typeface="Arial"/>
                <a:ea typeface="Arial"/>
                <a:cs typeface="Arial"/>
                <a:sym typeface="Arial"/>
              </a:rPr>
              <a:t>Awards and Lists:</a:t>
            </a:r>
            <a:endParaRPr sz="1200">
              <a:solidFill>
                <a:srgbClr val="000000"/>
              </a:solidFill>
              <a:latin typeface="Arial"/>
              <a:ea typeface="Arial"/>
              <a:cs typeface="Arial"/>
              <a:sym typeface="Arial"/>
            </a:endParaRPr>
          </a:p>
          <a:p>
            <a:pPr marL="457200" lvl="0" indent="-304800" rtl="0">
              <a:lnSpc>
                <a:spcPct val="1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2017 Newbery Honor Book</a:t>
            </a:r>
            <a:endParaRPr sz="1200">
              <a:solidFill>
                <a:srgbClr val="000000"/>
              </a:solidFill>
              <a:latin typeface="Arial"/>
              <a:ea typeface="Arial"/>
              <a:cs typeface="Arial"/>
              <a:sym typeface="Arial"/>
            </a:endParaRPr>
          </a:p>
          <a:p>
            <a:pPr marL="457200" lvl="0" indent="-304800" rtl="0">
              <a:lnSpc>
                <a:spcPct val="1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New York Times Bestseller</a:t>
            </a:r>
            <a:endParaRPr sz="1200">
              <a:solidFill>
                <a:srgbClr val="000000"/>
              </a:solidFill>
              <a:latin typeface="Arial"/>
              <a:ea typeface="Arial"/>
              <a:cs typeface="Arial"/>
              <a:sym typeface="Arial"/>
            </a:endParaRPr>
          </a:p>
          <a:p>
            <a:pPr marL="457200" lvl="0" indent="-304800">
              <a:lnSpc>
                <a:spcPct val="1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 An NPR Best Book of the Year</a:t>
            </a:r>
            <a:endParaRPr sz="1200">
              <a:solidFill>
                <a:srgbClr val="000000"/>
              </a:solidFill>
              <a:latin typeface="Arial"/>
              <a:ea typeface="Arial"/>
              <a:cs typeface="Arial"/>
              <a:sym typeface="Arial"/>
            </a:endParaRPr>
          </a:p>
          <a:p>
            <a:pPr marL="457200" lvl="0" indent="-304800">
              <a:lnSpc>
                <a:spcPct val="1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 </a:t>
            </a:r>
            <a:r>
              <a:rPr lang="en" sz="1200" i="1">
                <a:solidFill>
                  <a:srgbClr val="000000"/>
                </a:solidFill>
                <a:latin typeface="Arial"/>
                <a:ea typeface="Arial"/>
                <a:cs typeface="Arial"/>
                <a:sym typeface="Arial"/>
              </a:rPr>
              <a:t>Booklist</a:t>
            </a:r>
            <a:r>
              <a:rPr lang="en" sz="1200">
                <a:solidFill>
                  <a:srgbClr val="000000"/>
                </a:solidFill>
                <a:latin typeface="Arial"/>
                <a:ea typeface="Arial"/>
                <a:cs typeface="Arial"/>
                <a:sym typeface="Arial"/>
              </a:rPr>
              <a:t> Best Book of the Year</a:t>
            </a:r>
            <a:endParaRPr sz="1200">
              <a:solidFill>
                <a:srgbClr val="000000"/>
              </a:solidFill>
              <a:latin typeface="Arial"/>
              <a:ea typeface="Arial"/>
              <a:cs typeface="Arial"/>
              <a:sym typeface="Arial"/>
            </a:endParaRPr>
          </a:p>
          <a:p>
            <a:pPr marL="457200" lvl="0" indent="-304800">
              <a:lnSpc>
                <a:spcPct val="1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 </a:t>
            </a:r>
            <a:r>
              <a:rPr lang="en" sz="1200" i="1">
                <a:solidFill>
                  <a:srgbClr val="000000"/>
                </a:solidFill>
                <a:latin typeface="Arial"/>
                <a:ea typeface="Arial"/>
                <a:cs typeface="Arial"/>
                <a:sym typeface="Arial"/>
              </a:rPr>
              <a:t>Kirkus Reviews </a:t>
            </a:r>
            <a:r>
              <a:rPr lang="en" sz="1200">
                <a:solidFill>
                  <a:srgbClr val="000000"/>
                </a:solidFill>
                <a:latin typeface="Arial"/>
                <a:ea typeface="Arial"/>
                <a:cs typeface="Arial"/>
                <a:sym typeface="Arial"/>
              </a:rPr>
              <a:t>Best Book of the Year</a:t>
            </a:r>
            <a:endParaRPr sz="1200">
              <a:solidFill>
                <a:srgbClr val="000000"/>
              </a:solidFill>
              <a:latin typeface="Arial"/>
              <a:ea typeface="Arial"/>
              <a:cs typeface="Arial"/>
              <a:sym typeface="Arial"/>
            </a:endParaRPr>
          </a:p>
          <a:p>
            <a:pPr marL="457200" lvl="0" indent="-304800" rtl="0">
              <a:lnSpc>
                <a:spcPct val="1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 </a:t>
            </a:r>
            <a:r>
              <a:rPr lang="en" sz="1200" i="1">
                <a:solidFill>
                  <a:srgbClr val="000000"/>
                </a:solidFill>
                <a:latin typeface="Arial"/>
                <a:ea typeface="Arial"/>
                <a:cs typeface="Arial"/>
                <a:sym typeface="Arial"/>
              </a:rPr>
              <a:t>Shelf Awareness </a:t>
            </a:r>
            <a:r>
              <a:rPr lang="en" sz="1200">
                <a:solidFill>
                  <a:srgbClr val="000000"/>
                </a:solidFill>
                <a:latin typeface="Arial"/>
                <a:ea typeface="Arial"/>
                <a:cs typeface="Arial"/>
                <a:sym typeface="Arial"/>
              </a:rPr>
              <a:t>Best Book of the Year</a:t>
            </a:r>
            <a:endParaRPr sz="1200">
              <a:solidFill>
                <a:srgbClr val="000000"/>
              </a:solidFill>
              <a:latin typeface="Arial"/>
              <a:ea typeface="Arial"/>
              <a:cs typeface="Arial"/>
              <a:sym typeface="Arial"/>
            </a:endParaRPr>
          </a:p>
          <a:p>
            <a:pPr marL="457200" lvl="0" indent="-304800">
              <a:lnSpc>
                <a:spcPct val="1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 </a:t>
            </a:r>
            <a:r>
              <a:rPr lang="en" sz="1200" i="1">
                <a:solidFill>
                  <a:srgbClr val="000000"/>
                </a:solidFill>
                <a:latin typeface="Arial"/>
                <a:ea typeface="Arial"/>
                <a:cs typeface="Arial"/>
                <a:sym typeface="Arial"/>
              </a:rPr>
              <a:t>School Library Journal </a:t>
            </a:r>
            <a:r>
              <a:rPr lang="en" sz="1200">
                <a:solidFill>
                  <a:srgbClr val="000000"/>
                </a:solidFill>
                <a:latin typeface="Arial"/>
                <a:ea typeface="Arial"/>
                <a:cs typeface="Arial"/>
                <a:sym typeface="Arial"/>
              </a:rPr>
              <a:t>Best Book of the Year</a:t>
            </a:r>
            <a:endParaRPr sz="1200">
              <a:solidFill>
                <a:srgbClr val="000000"/>
              </a:solidFill>
              <a:latin typeface="Arial"/>
              <a:ea typeface="Arial"/>
              <a:cs typeface="Arial"/>
              <a:sym typeface="Arial"/>
            </a:endParaRPr>
          </a:p>
          <a:p>
            <a:pPr marL="457200" lvl="0" indent="-304800">
              <a:lnSpc>
                <a:spcPct val="1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An ALA Notable Children's Book</a:t>
            </a:r>
            <a:endParaRPr sz="1200">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1200"/>
          </a:p>
          <a:p>
            <a:pPr marL="0" lvl="0" indent="0" rtl="0">
              <a:lnSpc>
                <a:spcPct val="100000"/>
              </a:lnSpc>
              <a:spcBef>
                <a:spcPts val="0"/>
              </a:spcBef>
              <a:spcAft>
                <a:spcPts val="0"/>
              </a:spcAft>
              <a:buNone/>
            </a:pPr>
            <a:r>
              <a:rPr lang="en" sz="1200"/>
              <a:t>Also by Author: </a:t>
            </a:r>
            <a:r>
              <a:rPr lang="en" sz="1200" i="1"/>
              <a:t>Beyond the Bright Sea</a:t>
            </a:r>
            <a:endParaRPr sz="1200" i="1"/>
          </a:p>
          <a:p>
            <a:pPr marL="0" lvl="0" indent="0" rtl="0">
              <a:lnSpc>
                <a:spcPct val="100000"/>
              </a:lnSpc>
              <a:spcBef>
                <a:spcPts val="0"/>
              </a:spcBef>
              <a:spcAft>
                <a:spcPts val="0"/>
              </a:spcAft>
              <a:buNone/>
            </a:pPr>
            <a:endParaRPr sz="1200"/>
          </a:p>
          <a:p>
            <a:pPr marL="0" lvl="0" indent="0" rtl="0">
              <a:lnSpc>
                <a:spcPct val="100000"/>
              </a:lnSpc>
              <a:spcBef>
                <a:spcPts val="0"/>
              </a:spcBef>
              <a:spcAft>
                <a:spcPts val="0"/>
              </a:spcAft>
              <a:buNone/>
            </a:pPr>
            <a:r>
              <a:rPr lang="en" sz="1200"/>
              <a:t>Read Alikes:</a:t>
            </a:r>
            <a:endParaRPr sz="1200"/>
          </a:p>
          <a:p>
            <a:pPr marL="457200" lvl="0" indent="-304800" rtl="0">
              <a:lnSpc>
                <a:spcPct val="100000"/>
              </a:lnSpc>
              <a:spcBef>
                <a:spcPts val="0"/>
              </a:spcBef>
              <a:spcAft>
                <a:spcPts val="0"/>
              </a:spcAft>
              <a:buSzPts val="1200"/>
              <a:buChar char="●"/>
            </a:pPr>
            <a:r>
              <a:rPr lang="en" sz="1200" i="1"/>
              <a:t>The War That Saved My Life </a:t>
            </a:r>
            <a:r>
              <a:rPr lang="en" sz="1200"/>
              <a:t>by Kimberly Brubaker Bradley</a:t>
            </a:r>
            <a:endParaRPr sz="1200"/>
          </a:p>
          <a:p>
            <a:pPr marL="457200" lvl="0" indent="-304800" rtl="0">
              <a:lnSpc>
                <a:spcPct val="100000"/>
              </a:lnSpc>
              <a:spcBef>
                <a:spcPts val="0"/>
              </a:spcBef>
              <a:spcAft>
                <a:spcPts val="0"/>
              </a:spcAft>
              <a:buSzPts val="1200"/>
              <a:buChar char="●"/>
            </a:pPr>
            <a:r>
              <a:rPr lang="en" sz="1200" i="1"/>
              <a:t>Number the Stars </a:t>
            </a:r>
            <a:r>
              <a:rPr lang="en" sz="1200"/>
              <a:t>by Lois Lowry</a:t>
            </a:r>
            <a:endParaRPr sz="1200"/>
          </a:p>
          <a:p>
            <a:pPr marL="0" lvl="0" indent="0" rtl="0">
              <a:lnSpc>
                <a:spcPct val="100000"/>
              </a:lnSpc>
              <a:spcBef>
                <a:spcPts val="0"/>
              </a:spcBef>
              <a:spcAft>
                <a:spcPts val="0"/>
              </a:spcAft>
              <a:buNone/>
            </a:pPr>
            <a:endParaRPr sz="1200"/>
          </a:p>
          <a:p>
            <a:pPr marL="0" lvl="0" indent="0" rtl="0">
              <a:lnSpc>
                <a:spcPct val="100000"/>
              </a:lnSpc>
              <a:spcBef>
                <a:spcPts val="0"/>
              </a:spcBef>
              <a:spcAft>
                <a:spcPts val="0"/>
              </a:spcAft>
              <a:buNone/>
            </a:pPr>
            <a:r>
              <a:rPr lang="en" sz="1200"/>
              <a:t>Discussion Guide: </a:t>
            </a:r>
            <a:r>
              <a:rPr lang="en" sz="1200" u="sng">
                <a:solidFill>
                  <a:schemeClr val="hlink"/>
                </a:solidFill>
                <a:hlinkClick r:id="rId3"/>
              </a:rPr>
              <a:t>http://www.penguin.com/wp-content/uploads/2017/05/25690-BeyondBrightSea_DiscGuide1.pdf</a:t>
            </a:r>
            <a:endParaRPr sz="1200"/>
          </a:p>
          <a:p>
            <a:pPr marL="0" lvl="0" indent="0" rtl="0">
              <a:lnSpc>
                <a:spcPct val="100000"/>
              </a:lnSpc>
              <a:spcBef>
                <a:spcPts val="0"/>
              </a:spcBef>
              <a:spcAft>
                <a:spcPts val="0"/>
              </a:spcAft>
              <a:buNone/>
            </a:pPr>
            <a:endParaRPr sz="1200"/>
          </a:p>
          <a:p>
            <a:pPr marL="0" lvl="0" indent="0" rtl="0">
              <a:lnSpc>
                <a:spcPct val="100000"/>
              </a:lnSpc>
              <a:spcBef>
                <a:spcPts val="0"/>
              </a:spcBef>
              <a:spcAft>
                <a:spcPts val="0"/>
              </a:spcAft>
              <a:buNone/>
            </a:pPr>
            <a:r>
              <a:rPr lang="en" sz="1200"/>
              <a:t>Author Website: </a:t>
            </a:r>
            <a:r>
              <a:rPr lang="en" sz="1200" u="sng">
                <a:solidFill>
                  <a:schemeClr val="hlink"/>
                </a:solidFill>
                <a:hlinkClick r:id="rId4"/>
              </a:rPr>
              <a:t>www.laurenwolk.com</a:t>
            </a:r>
            <a:r>
              <a:rPr lang="en" sz="1200"/>
              <a:t> </a:t>
            </a:r>
            <a:endParaRPr sz="1200"/>
          </a:p>
          <a:p>
            <a:pPr marL="0" lvl="0" indent="0" rtl="0">
              <a:lnSpc>
                <a:spcPct val="100000"/>
              </a:lnSpc>
              <a:spcBef>
                <a:spcPts val="0"/>
              </a:spcBef>
              <a:spcAft>
                <a:spcPts val="0"/>
              </a:spcAft>
              <a:buNone/>
            </a:pPr>
            <a:r>
              <a:rPr lang="en" sz="1200"/>
              <a:t>Twitter: </a:t>
            </a:r>
            <a:r>
              <a:rPr lang="en" sz="1200" u="sng">
                <a:solidFill>
                  <a:schemeClr val="hlink"/>
                </a:solidFill>
                <a:hlinkClick r:id="rId5"/>
              </a:rPr>
              <a:t>@LaurenWolkBooks</a:t>
            </a:r>
            <a:endParaRPr sz="1200"/>
          </a:p>
        </p:txBody>
      </p:sp>
      <p:pic>
        <p:nvPicPr>
          <p:cNvPr id="273" name="Shape 273"/>
          <p:cNvPicPr preferRelativeResize="0"/>
          <p:nvPr/>
        </p:nvPicPr>
        <p:blipFill>
          <a:blip r:embed="rId6">
            <a:alphaModFix/>
          </a:blip>
          <a:stretch>
            <a:fillRect/>
          </a:stretch>
        </p:blipFill>
        <p:spPr>
          <a:xfrm>
            <a:off x="6080000" y="729523"/>
            <a:ext cx="2990850" cy="3975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are the books chosen?</a:t>
            </a:r>
            <a:endParaRPr/>
          </a:p>
        </p:txBody>
      </p:sp>
      <p:sp>
        <p:nvSpPr>
          <p:cNvPr id="99" name="Shape 9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Oregon students, teachers, and librarians may nominate titles.</a:t>
            </a:r>
            <a:endParaRPr sz="2400"/>
          </a:p>
          <a:p>
            <a:pPr marL="457200" lvl="0" indent="-381000" rtl="0">
              <a:spcBef>
                <a:spcPts val="0"/>
              </a:spcBef>
              <a:spcAft>
                <a:spcPts val="0"/>
              </a:spcAft>
              <a:buSzPts val="2400"/>
              <a:buChar char="●"/>
            </a:pPr>
            <a:r>
              <a:rPr lang="en" sz="2400"/>
              <a:t>Copyright date must be three years prior to when the winners are announced.</a:t>
            </a:r>
            <a:endParaRPr sz="2400"/>
          </a:p>
          <a:p>
            <a:pPr marL="457200" lvl="0" indent="-381000" rtl="0">
              <a:spcBef>
                <a:spcPts val="0"/>
              </a:spcBef>
              <a:spcAft>
                <a:spcPts val="0"/>
              </a:spcAft>
              <a:buSzPts val="2400"/>
              <a:buChar char="●"/>
            </a:pPr>
            <a:r>
              <a:rPr lang="en" sz="2400"/>
              <a:t>Nominations are reviewed by a committee of Oregon librarians, educators, and booksellers.</a:t>
            </a:r>
            <a:endParaRPr sz="2400"/>
          </a:p>
          <a:p>
            <a:pPr marL="457200" lvl="0" indent="-381000">
              <a:spcBef>
                <a:spcPts val="0"/>
              </a:spcBef>
              <a:spcAft>
                <a:spcPts val="0"/>
              </a:spcAft>
              <a:buSzPts val="2400"/>
              <a:buChar char="●"/>
            </a:pPr>
            <a:r>
              <a:rPr lang="en" sz="2400"/>
              <a:t>Committee creates the final list!</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2019 High School Nominations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t>The Reader </a:t>
            </a:r>
            <a:r>
              <a:rPr lang="en"/>
              <a:t>by Traci Chee</a:t>
            </a:r>
            <a:endParaRPr/>
          </a:p>
        </p:txBody>
      </p:sp>
      <p:sp>
        <p:nvSpPr>
          <p:cNvPr id="284" name="Shape 284"/>
          <p:cNvSpPr txBox="1">
            <a:spLocks noGrp="1"/>
          </p:cNvSpPr>
          <p:nvPr>
            <p:ph type="body" idx="1"/>
          </p:nvPr>
        </p:nvSpPr>
        <p:spPr>
          <a:xfrm>
            <a:off x="311700" y="1017800"/>
            <a:ext cx="5609100" cy="39465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#ownvoices</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Kirkus Award Finalist</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Goodreads Choice Award Nominee for Debut Goodreads Author</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NPR Best Book of the Year</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Bustle</a:t>
            </a:r>
            <a:r>
              <a:rPr lang="en" sz="1200">
                <a:solidFill>
                  <a:srgbClr val="000000"/>
                </a:solidFill>
              </a:rPr>
              <a:t> Best YA Book of the Year</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Next in Series: </a:t>
            </a:r>
            <a:r>
              <a:rPr lang="en" sz="1200" i="1">
                <a:solidFill>
                  <a:srgbClr val="000000"/>
                </a:solidFill>
              </a:rPr>
              <a:t>The Speaker </a:t>
            </a:r>
            <a:r>
              <a:rPr lang="en" sz="1200">
                <a:solidFill>
                  <a:srgbClr val="000000"/>
                </a:solidFill>
              </a:rPr>
              <a:t>and </a:t>
            </a:r>
            <a:r>
              <a:rPr lang="en" sz="1200" i="1">
                <a:solidFill>
                  <a:srgbClr val="000000"/>
                </a:solidFill>
              </a:rPr>
              <a:t>The Storyteller </a:t>
            </a:r>
            <a:r>
              <a:rPr lang="en" sz="1200">
                <a:solidFill>
                  <a:srgbClr val="000000"/>
                </a:solidFill>
              </a:rPr>
              <a:t>(November 2018)</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Ink and Bone</a:t>
            </a:r>
            <a:r>
              <a:rPr lang="en" sz="1200">
                <a:solidFill>
                  <a:srgbClr val="000000"/>
                </a:solidFill>
              </a:rPr>
              <a:t> by Rachel Caine</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The Girl From Everywhere</a:t>
            </a:r>
            <a:r>
              <a:rPr lang="en" sz="1200">
                <a:solidFill>
                  <a:srgbClr val="000000"/>
                </a:solidFill>
              </a:rPr>
              <a:t> by Heidi Heilig</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Carry On</a:t>
            </a:r>
            <a:r>
              <a:rPr lang="en" sz="1200">
                <a:solidFill>
                  <a:srgbClr val="000000"/>
                </a:solidFill>
              </a:rPr>
              <a:t> and </a:t>
            </a:r>
            <a:r>
              <a:rPr lang="en" sz="1200" i="1">
                <a:solidFill>
                  <a:srgbClr val="000000"/>
                </a:solidFill>
              </a:rPr>
              <a:t>Fangirl</a:t>
            </a:r>
            <a:r>
              <a:rPr lang="en" sz="1200">
                <a:solidFill>
                  <a:srgbClr val="000000"/>
                </a:solidFill>
              </a:rPr>
              <a:t> by Rainbow Rowell</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Author Website: </a:t>
            </a:r>
            <a:r>
              <a:rPr lang="en" sz="1200" u="sng">
                <a:solidFill>
                  <a:schemeClr val="accent5"/>
                </a:solidFill>
                <a:hlinkClick r:id="rId3"/>
              </a:rPr>
              <a:t>http://tracichee.com/</a:t>
            </a:r>
            <a:r>
              <a:rPr lang="en" sz="1200">
                <a:solidFill>
                  <a:srgbClr val="000000"/>
                </a:solidFill>
              </a:rPr>
              <a:t> </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Traci Chee’s Fan Art Contest: </a:t>
            </a:r>
            <a:r>
              <a:rPr lang="en" sz="1200" u="sng">
                <a:solidFill>
                  <a:schemeClr val="hlink"/>
                </a:solidFill>
                <a:hlinkClick r:id="rId4"/>
              </a:rPr>
              <a:t>http://tracichee.com/fanartcontest</a:t>
            </a:r>
            <a:r>
              <a:rPr lang="en" sz="1200">
                <a:solidFill>
                  <a:srgbClr val="000000"/>
                </a:solidFill>
              </a:rPr>
              <a:t> </a:t>
            </a:r>
            <a:endParaRPr sz="1200">
              <a:solidFill>
                <a:srgbClr val="000000"/>
              </a:solidFill>
            </a:endParaRPr>
          </a:p>
        </p:txBody>
      </p:sp>
      <p:pic>
        <p:nvPicPr>
          <p:cNvPr id="285" name="Shape 285" descr="The Reader (Sea of Ink and Gold, #1)"/>
          <p:cNvPicPr preferRelativeResize="0"/>
          <p:nvPr/>
        </p:nvPicPr>
        <p:blipFill>
          <a:blip r:embed="rId5">
            <a:alphaModFix/>
          </a:blip>
          <a:stretch>
            <a:fillRect/>
          </a:stretch>
        </p:blipFill>
        <p:spPr>
          <a:xfrm>
            <a:off x="6231725" y="1017800"/>
            <a:ext cx="2600575" cy="39465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t>Burn Baby Burn </a:t>
            </a:r>
            <a:r>
              <a:rPr lang="en"/>
              <a:t>by Meg Medina</a:t>
            </a:r>
            <a:endParaRPr/>
          </a:p>
        </p:txBody>
      </p:sp>
      <p:sp>
        <p:nvSpPr>
          <p:cNvPr id="291" name="Shape 291"/>
          <p:cNvSpPr txBox="1">
            <a:spLocks noGrp="1"/>
          </p:cNvSpPr>
          <p:nvPr>
            <p:ph type="body" idx="1"/>
          </p:nvPr>
        </p:nvSpPr>
        <p:spPr>
          <a:xfrm>
            <a:off x="311700" y="1017800"/>
            <a:ext cx="5733900" cy="3551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#ownvoices</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Kirkus Award Finalist</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Amelia Bloomer Top Ten</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OBOB 2018-19 List</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Also by Author: </a:t>
            </a:r>
            <a:r>
              <a:rPr lang="en" sz="1200" i="1">
                <a:solidFill>
                  <a:srgbClr val="000000"/>
                </a:solidFill>
              </a:rPr>
              <a:t>Yaqui Delgado Wants to Kick Your Ass</a:t>
            </a:r>
            <a:r>
              <a:rPr lang="en" sz="1200">
                <a:solidFill>
                  <a:srgbClr val="000000"/>
                </a:solidFill>
              </a:rPr>
              <a:t> and </a:t>
            </a:r>
            <a:r>
              <a:rPr lang="en" sz="1200" i="1">
                <a:solidFill>
                  <a:srgbClr val="000000"/>
                </a:solidFill>
              </a:rPr>
              <a:t>The Girl Who Could Silence the Wind</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Girl in the Blue Coat</a:t>
            </a:r>
            <a:r>
              <a:rPr lang="en" sz="1200">
                <a:solidFill>
                  <a:srgbClr val="000000"/>
                </a:solidFill>
              </a:rPr>
              <a:t> by Monica Hesse</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The Smell of Other People’s Houses</a:t>
            </a:r>
            <a:r>
              <a:rPr lang="en" sz="1200">
                <a:solidFill>
                  <a:srgbClr val="000000"/>
                </a:solidFill>
              </a:rPr>
              <a:t> by Bonnie-Sue Hitchcock</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Author Website: </a:t>
            </a:r>
            <a:r>
              <a:rPr lang="en" sz="1200" u="sng">
                <a:solidFill>
                  <a:schemeClr val="hlink"/>
                </a:solidFill>
                <a:hlinkClick r:id="rId3"/>
              </a:rPr>
              <a:t>https://megmedina.com/</a:t>
            </a:r>
            <a:r>
              <a:rPr lang="en" sz="1200">
                <a:solidFill>
                  <a:srgbClr val="000000"/>
                </a:solidFill>
              </a:rPr>
              <a:t> </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Discussion Guide: </a:t>
            </a:r>
            <a:r>
              <a:rPr lang="en" sz="1200" u="sng">
                <a:solidFill>
                  <a:schemeClr val="hlink"/>
                </a:solidFill>
                <a:hlinkClick r:id="rId4"/>
              </a:rPr>
              <a:t>http://www.candlewick.com/book_files/0763674672.bdg.1.pdf</a:t>
            </a:r>
            <a:r>
              <a:rPr lang="en" sz="1200">
                <a:solidFill>
                  <a:srgbClr val="000000"/>
                </a:solidFill>
              </a:rPr>
              <a:t> </a:t>
            </a:r>
            <a:endParaRPr sz="1200">
              <a:solidFill>
                <a:srgbClr val="000000"/>
              </a:solidFill>
            </a:endParaRPr>
          </a:p>
        </p:txBody>
      </p:sp>
      <p:pic>
        <p:nvPicPr>
          <p:cNvPr id="292" name="Shape 292" descr="Burn Baby Burn"/>
          <p:cNvPicPr preferRelativeResize="0"/>
          <p:nvPr/>
        </p:nvPicPr>
        <p:blipFill>
          <a:blip r:embed="rId5">
            <a:alphaModFix/>
          </a:blip>
          <a:stretch>
            <a:fillRect/>
          </a:stretch>
        </p:blipFill>
        <p:spPr>
          <a:xfrm>
            <a:off x="6213125" y="1017800"/>
            <a:ext cx="2619175" cy="3962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t>If I Was Your Girl</a:t>
            </a:r>
            <a:r>
              <a:rPr lang="en"/>
              <a:t> by Meredith Russo</a:t>
            </a:r>
            <a:endParaRPr/>
          </a:p>
        </p:txBody>
      </p:sp>
      <p:sp>
        <p:nvSpPr>
          <p:cNvPr id="298" name="Shape 298"/>
          <p:cNvSpPr txBox="1">
            <a:spLocks noGrp="1"/>
          </p:cNvSpPr>
          <p:nvPr>
            <p:ph type="body" idx="1"/>
          </p:nvPr>
        </p:nvSpPr>
        <p:spPr>
          <a:xfrm>
            <a:off x="311700" y="1017800"/>
            <a:ext cx="5221200" cy="3551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#ownvoices</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Stonewell Book Award</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Goodreads Choice Award Nominee for Young Adult Fiction</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IndieNext Top 10 List</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Bustle</a:t>
            </a:r>
            <a:r>
              <a:rPr lang="en" sz="1200">
                <a:solidFill>
                  <a:srgbClr val="000000"/>
                </a:solidFill>
              </a:rPr>
              <a:t> Best YA Books of the Year</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Starred reviews from </a:t>
            </a:r>
            <a:r>
              <a:rPr lang="en" sz="1200" i="1">
                <a:solidFill>
                  <a:srgbClr val="000000"/>
                </a:solidFill>
              </a:rPr>
              <a:t>Publisher’s Weekly</a:t>
            </a:r>
            <a:r>
              <a:rPr lang="en" sz="1200">
                <a:solidFill>
                  <a:srgbClr val="000000"/>
                </a:solidFill>
              </a:rPr>
              <a:t> and </a:t>
            </a:r>
            <a:r>
              <a:rPr lang="en" sz="1200" i="1">
                <a:solidFill>
                  <a:srgbClr val="000000"/>
                </a:solidFill>
              </a:rPr>
              <a:t>Kirkus</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Also by Author: </a:t>
            </a:r>
            <a:r>
              <a:rPr lang="en" sz="1200" i="1">
                <a:solidFill>
                  <a:srgbClr val="000000"/>
                </a:solidFill>
              </a:rPr>
              <a:t>Meet Cute: Some People Are Destined to Meet</a:t>
            </a:r>
            <a:r>
              <a:rPr lang="en" sz="1200">
                <a:solidFill>
                  <a:srgbClr val="000000"/>
                </a:solidFill>
              </a:rPr>
              <a:t> (contributor)</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When the Moon Was Ours</a:t>
            </a:r>
            <a:r>
              <a:rPr lang="en" sz="1200">
                <a:solidFill>
                  <a:srgbClr val="000000"/>
                </a:solidFill>
              </a:rPr>
              <a:t> by Anna-Marie McLemore</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Beautiful Music for Ugly Children</a:t>
            </a:r>
            <a:r>
              <a:rPr lang="en" sz="1200">
                <a:solidFill>
                  <a:srgbClr val="000000"/>
                </a:solidFill>
              </a:rPr>
              <a:t> by Kirstin Cronn-Mills</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The Art of Being Normal</a:t>
            </a:r>
            <a:r>
              <a:rPr lang="en" sz="1200">
                <a:solidFill>
                  <a:srgbClr val="000000"/>
                </a:solidFill>
              </a:rPr>
              <a:t> by Lisa Williamson</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Author on Twitter: </a:t>
            </a:r>
            <a:r>
              <a:rPr lang="en" sz="1200" u="sng">
                <a:solidFill>
                  <a:schemeClr val="hlink"/>
                </a:solidFill>
                <a:hlinkClick r:id="rId3"/>
              </a:rPr>
              <a:t>@Mer_Squared</a:t>
            </a:r>
            <a:endParaRPr sz="1200">
              <a:solidFill>
                <a:srgbClr val="000000"/>
              </a:solidFill>
            </a:endParaRPr>
          </a:p>
        </p:txBody>
      </p:sp>
      <p:pic>
        <p:nvPicPr>
          <p:cNvPr id="299" name="Shape 299" descr="If I Was Your Girl"/>
          <p:cNvPicPr preferRelativeResize="0"/>
          <p:nvPr/>
        </p:nvPicPr>
        <p:blipFill>
          <a:blip r:embed="rId4">
            <a:alphaModFix/>
          </a:blip>
          <a:stretch>
            <a:fillRect/>
          </a:stretch>
        </p:blipFill>
        <p:spPr>
          <a:xfrm>
            <a:off x="6157324" y="1017800"/>
            <a:ext cx="2674975" cy="40082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t>Salt to the Sea </a:t>
            </a:r>
            <a:r>
              <a:rPr lang="en"/>
              <a:t>by Ruta Sepetys</a:t>
            </a:r>
            <a:endParaRPr/>
          </a:p>
        </p:txBody>
      </p:sp>
      <p:sp>
        <p:nvSpPr>
          <p:cNvPr id="305" name="Shape 305"/>
          <p:cNvSpPr txBox="1">
            <a:spLocks noGrp="1"/>
          </p:cNvSpPr>
          <p:nvPr>
            <p:ph type="body" idx="1"/>
          </p:nvPr>
        </p:nvSpPr>
        <p:spPr>
          <a:xfrm>
            <a:off x="311700" y="1017800"/>
            <a:ext cx="5892000" cy="3551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CILIP Carnegie Medal Winner</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SCBWI Golden Kite Award Winner for Fiction</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OBOB 2018-19 List</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Also by Author: </a:t>
            </a:r>
            <a:r>
              <a:rPr lang="en" sz="1200" i="1">
                <a:solidFill>
                  <a:srgbClr val="000000"/>
                </a:solidFill>
              </a:rPr>
              <a:t>Between Shades of Gray</a:t>
            </a:r>
            <a:r>
              <a:rPr lang="en" sz="1200">
                <a:solidFill>
                  <a:srgbClr val="000000"/>
                </a:solidFill>
              </a:rPr>
              <a:t> and </a:t>
            </a:r>
            <a:r>
              <a:rPr lang="en" sz="1200" i="1">
                <a:solidFill>
                  <a:srgbClr val="000000"/>
                </a:solidFill>
              </a:rPr>
              <a:t>Out of the Easy</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The Passion of Dolssa</a:t>
            </a:r>
            <a:r>
              <a:rPr lang="en" sz="1200">
                <a:solidFill>
                  <a:srgbClr val="000000"/>
                </a:solidFill>
              </a:rPr>
              <a:t> by Julie Berry</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Every Falling Star</a:t>
            </a:r>
            <a:r>
              <a:rPr lang="en" sz="1200">
                <a:solidFill>
                  <a:srgbClr val="000000"/>
                </a:solidFill>
              </a:rPr>
              <a:t> by Sungju Lee</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IMDB says movie is “in development”</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Author Website: </a:t>
            </a:r>
            <a:r>
              <a:rPr lang="en" sz="1200" u="sng">
                <a:solidFill>
                  <a:schemeClr val="hlink"/>
                </a:solidFill>
                <a:hlinkClick r:id="rId3"/>
              </a:rPr>
              <a:t>http://rutasepetys.com/</a:t>
            </a:r>
            <a:r>
              <a:rPr lang="en" sz="1200">
                <a:solidFill>
                  <a:srgbClr val="000000"/>
                </a:solidFill>
              </a:rPr>
              <a:t> </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Discussion Guide: </a:t>
            </a:r>
            <a:r>
              <a:rPr lang="en" sz="1200" u="sng">
                <a:solidFill>
                  <a:schemeClr val="hlink"/>
                </a:solidFill>
                <a:hlinkClick r:id="rId4"/>
              </a:rPr>
              <a:t>http://rutasepetys.com/wp-content/uploads/2016/06/SalttotheSea_DG1.pdf</a:t>
            </a:r>
            <a:r>
              <a:rPr lang="en" sz="1200">
                <a:solidFill>
                  <a:srgbClr val="000000"/>
                </a:solidFill>
              </a:rPr>
              <a:t> </a:t>
            </a:r>
            <a:endParaRPr sz="1200">
              <a:solidFill>
                <a:srgbClr val="000000"/>
              </a:solidFill>
            </a:endParaRPr>
          </a:p>
          <a:p>
            <a:pPr marL="0" lvl="0" indent="0" rtl="0">
              <a:lnSpc>
                <a:spcPct val="100000"/>
              </a:lnSpc>
              <a:spcBef>
                <a:spcPts val="1600"/>
              </a:spcBef>
              <a:spcAft>
                <a:spcPts val="1600"/>
              </a:spcAft>
              <a:buNone/>
            </a:pPr>
            <a:endParaRPr sz="1200">
              <a:solidFill>
                <a:srgbClr val="000000"/>
              </a:solidFill>
            </a:endParaRPr>
          </a:p>
        </p:txBody>
      </p:sp>
      <p:pic>
        <p:nvPicPr>
          <p:cNvPr id="306" name="Shape 306" descr="Salt to the Sea"/>
          <p:cNvPicPr preferRelativeResize="0"/>
          <p:nvPr/>
        </p:nvPicPr>
        <p:blipFill>
          <a:blip r:embed="rId5">
            <a:alphaModFix/>
          </a:blip>
          <a:stretch>
            <a:fillRect/>
          </a:stretch>
        </p:blipFill>
        <p:spPr>
          <a:xfrm>
            <a:off x="6203700" y="1017800"/>
            <a:ext cx="2628600" cy="3942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t>Scythe</a:t>
            </a:r>
            <a:r>
              <a:rPr lang="en"/>
              <a:t> by Neal Shusterman</a:t>
            </a:r>
            <a:endParaRPr/>
          </a:p>
        </p:txBody>
      </p:sp>
      <p:sp>
        <p:nvSpPr>
          <p:cNvPr id="312" name="Shape 312"/>
          <p:cNvSpPr txBox="1">
            <a:spLocks noGrp="1"/>
          </p:cNvSpPr>
          <p:nvPr>
            <p:ph type="body" idx="1"/>
          </p:nvPr>
        </p:nvSpPr>
        <p:spPr>
          <a:xfrm>
            <a:off x="311700" y="1017800"/>
            <a:ext cx="5586900" cy="3551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Printz Honor</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OBOB 2018-19 List</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Next in Series: </a:t>
            </a:r>
            <a:r>
              <a:rPr lang="en" sz="1200" i="1">
                <a:solidFill>
                  <a:srgbClr val="000000"/>
                </a:solidFill>
              </a:rPr>
              <a:t>Thunderhead</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Graceling</a:t>
            </a:r>
            <a:r>
              <a:rPr lang="en" sz="1200">
                <a:solidFill>
                  <a:srgbClr val="000000"/>
                </a:solidFill>
              </a:rPr>
              <a:t> by Kristin Cashore</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The Scorpion Rules</a:t>
            </a:r>
            <a:r>
              <a:rPr lang="en" sz="1200">
                <a:solidFill>
                  <a:srgbClr val="000000"/>
                </a:solidFill>
              </a:rPr>
              <a:t> by Erin Bow</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Monstress, Vol. 1</a:t>
            </a:r>
            <a:r>
              <a:rPr lang="en" sz="1200">
                <a:solidFill>
                  <a:srgbClr val="000000"/>
                </a:solidFill>
              </a:rPr>
              <a:t> by Marjorie Liu</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IMDB says movie is “in development”</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Author Website:</a:t>
            </a:r>
            <a:r>
              <a:rPr lang="en" sz="1200"/>
              <a:t> </a:t>
            </a:r>
            <a:r>
              <a:rPr lang="en" sz="1200" u="sng">
                <a:solidFill>
                  <a:schemeClr val="accent5"/>
                </a:solidFill>
                <a:hlinkClick r:id="rId3"/>
              </a:rPr>
              <a:t>http://www.storyman.com/</a:t>
            </a:r>
            <a:r>
              <a:rPr lang="en" sz="1200">
                <a:solidFill>
                  <a:srgbClr val="000000"/>
                </a:solidFill>
              </a:rPr>
              <a:t> </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Reading Group Guide:  </a:t>
            </a:r>
            <a:r>
              <a:rPr lang="en" sz="1200" u="sng">
                <a:solidFill>
                  <a:schemeClr val="accent5"/>
                </a:solidFill>
                <a:hlinkClick r:id="rId4"/>
              </a:rPr>
              <a:t>http://www.simonandschuster.com/books/Scythe/Neal-Shusterman/Arc-of-a-Scythe/9781442472433/reading_group_guide</a:t>
            </a:r>
            <a:r>
              <a:rPr lang="en" sz="1200">
                <a:solidFill>
                  <a:srgbClr val="000000"/>
                </a:solidFill>
              </a:rPr>
              <a:t> </a:t>
            </a:r>
            <a:endParaRPr sz="1200">
              <a:solidFill>
                <a:srgbClr val="000000"/>
              </a:solidFill>
            </a:endParaRPr>
          </a:p>
          <a:p>
            <a:pPr marL="0" lvl="0" indent="0" rtl="0">
              <a:lnSpc>
                <a:spcPct val="100000"/>
              </a:lnSpc>
              <a:spcBef>
                <a:spcPts val="1600"/>
              </a:spcBef>
              <a:spcAft>
                <a:spcPts val="1600"/>
              </a:spcAft>
              <a:buNone/>
            </a:pPr>
            <a:endParaRPr sz="1200"/>
          </a:p>
        </p:txBody>
      </p:sp>
      <p:pic>
        <p:nvPicPr>
          <p:cNvPr id="313" name="Shape 313" descr="Scythe (Arc of a Scythe, #1)"/>
          <p:cNvPicPr preferRelativeResize="0"/>
          <p:nvPr/>
        </p:nvPicPr>
        <p:blipFill>
          <a:blip r:embed="rId5">
            <a:alphaModFix/>
          </a:blip>
          <a:stretch>
            <a:fillRect/>
          </a:stretch>
        </p:blipFill>
        <p:spPr>
          <a:xfrm>
            <a:off x="6184925" y="1017800"/>
            <a:ext cx="2647375" cy="4004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t>Paper Girls, Vol. 1</a:t>
            </a:r>
            <a:r>
              <a:rPr lang="en"/>
              <a:t> by Brian K. Vaughan</a:t>
            </a:r>
            <a:endParaRPr/>
          </a:p>
        </p:txBody>
      </p:sp>
      <p:sp>
        <p:nvSpPr>
          <p:cNvPr id="319" name="Shape 319"/>
          <p:cNvSpPr txBox="1">
            <a:spLocks noGrp="1"/>
          </p:cNvSpPr>
          <p:nvPr>
            <p:ph type="body" idx="1"/>
          </p:nvPr>
        </p:nvSpPr>
        <p:spPr>
          <a:xfrm>
            <a:off x="311700" y="1017800"/>
            <a:ext cx="5558400" cy="3551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Awards: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Will Eisner Comic Industry Award</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Goodreads Choice Award Nominee for Graphic Novels &amp; Comics</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Next in Series: </a:t>
            </a:r>
            <a:r>
              <a:rPr lang="en" sz="1200" i="1">
                <a:solidFill>
                  <a:srgbClr val="000000"/>
                </a:solidFill>
              </a:rPr>
              <a:t>Paper Girls, Vol. 2-4</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Also by Author: </a:t>
            </a:r>
            <a:r>
              <a:rPr lang="en" sz="1200" i="1">
                <a:solidFill>
                  <a:srgbClr val="000000"/>
                </a:solidFill>
              </a:rPr>
              <a:t>Runaways</a:t>
            </a:r>
            <a:r>
              <a:rPr lang="en" sz="1200">
                <a:solidFill>
                  <a:srgbClr val="000000"/>
                </a:solidFill>
              </a:rPr>
              <a:t>, </a:t>
            </a:r>
            <a:r>
              <a:rPr lang="en" sz="1200" i="1">
                <a:solidFill>
                  <a:srgbClr val="000000"/>
                </a:solidFill>
              </a:rPr>
              <a:t>We Stand on Guard</a:t>
            </a:r>
            <a:r>
              <a:rPr lang="en" sz="1200">
                <a:solidFill>
                  <a:srgbClr val="000000"/>
                </a:solidFill>
              </a:rPr>
              <a:t>, </a:t>
            </a:r>
            <a:r>
              <a:rPr lang="en" sz="1200" i="1">
                <a:solidFill>
                  <a:srgbClr val="000000"/>
                </a:solidFill>
              </a:rPr>
              <a:t>Saga</a:t>
            </a:r>
            <a:endParaRPr sz="1200" i="1">
              <a:solidFill>
                <a:srgbClr val="000000"/>
              </a:solidFill>
            </a:endParaRPr>
          </a:p>
          <a:p>
            <a:pPr marL="0" lvl="0" indent="0" rtl="0">
              <a:lnSpc>
                <a:spcPct val="100000"/>
              </a:lnSpc>
              <a:spcBef>
                <a:spcPts val="1600"/>
              </a:spcBef>
              <a:spcAft>
                <a:spcPts val="0"/>
              </a:spcAft>
              <a:buNone/>
            </a:pPr>
            <a:r>
              <a:rPr lang="en" sz="1200">
                <a:solidFill>
                  <a:srgbClr val="000000"/>
                </a:solidFill>
              </a:rPr>
              <a:t>Book Readalikes and Media Watch-alikes: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Lumberjanes</a:t>
            </a:r>
            <a:r>
              <a:rPr lang="en" sz="1200">
                <a:solidFill>
                  <a:srgbClr val="000000"/>
                </a:solidFill>
              </a:rPr>
              <a:t> by Noelle Stevenson</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Ready Player One</a:t>
            </a:r>
            <a:r>
              <a:rPr lang="en" sz="1200">
                <a:solidFill>
                  <a:srgbClr val="000000"/>
                </a:solidFill>
              </a:rPr>
              <a:t> by Ernest Cline</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Netflix: </a:t>
            </a:r>
            <a:r>
              <a:rPr lang="en" sz="1200" i="1">
                <a:solidFill>
                  <a:srgbClr val="000000"/>
                </a:solidFill>
              </a:rPr>
              <a:t>Stranger Things</a:t>
            </a:r>
            <a:r>
              <a:rPr lang="en" sz="1200">
                <a:solidFill>
                  <a:srgbClr val="000000"/>
                </a:solidFill>
              </a:rPr>
              <a:t> and </a:t>
            </a:r>
            <a:r>
              <a:rPr lang="en" sz="1200" i="1">
                <a:solidFill>
                  <a:srgbClr val="000000"/>
                </a:solidFill>
              </a:rPr>
              <a:t>Dark</a:t>
            </a:r>
            <a:r>
              <a:rPr lang="en" sz="1200">
                <a:solidFill>
                  <a:srgbClr val="000000"/>
                </a:solidFill>
              </a:rPr>
              <a:t> and </a:t>
            </a:r>
            <a:r>
              <a:rPr lang="en" sz="1200" i="1">
                <a:solidFill>
                  <a:srgbClr val="000000"/>
                </a:solidFill>
              </a:rPr>
              <a:t>The OA</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Author Website:  </a:t>
            </a:r>
            <a:r>
              <a:rPr lang="en" sz="1200" u="sng">
                <a:solidFill>
                  <a:schemeClr val="accent5"/>
                </a:solidFill>
                <a:hlinkClick r:id="rId3"/>
              </a:rPr>
              <a:t>http://bkvcomics.com/</a:t>
            </a:r>
            <a:r>
              <a:rPr lang="en" sz="1200">
                <a:solidFill>
                  <a:srgbClr val="000000"/>
                </a:solidFill>
              </a:rPr>
              <a:t> </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Illustrator Website: </a:t>
            </a:r>
            <a:r>
              <a:rPr lang="en" sz="1200" u="sng">
                <a:solidFill>
                  <a:schemeClr val="accent5"/>
                </a:solidFill>
                <a:hlinkClick r:id="rId4"/>
              </a:rPr>
              <a:t>http://www.cliffchiang.com/</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Hot Tip: Image Comics has their HQ in Portland, and they host an Expo event!</a:t>
            </a:r>
            <a:endParaRPr sz="1200">
              <a:solidFill>
                <a:srgbClr val="000000"/>
              </a:solidFill>
            </a:endParaRPr>
          </a:p>
        </p:txBody>
      </p:sp>
      <p:pic>
        <p:nvPicPr>
          <p:cNvPr id="320" name="Shape 320" descr="Paper Girls, Vol. 1 (Paper Girls, #1)"/>
          <p:cNvPicPr preferRelativeResize="0"/>
          <p:nvPr/>
        </p:nvPicPr>
        <p:blipFill>
          <a:blip r:embed="rId5">
            <a:alphaModFix/>
          </a:blip>
          <a:stretch>
            <a:fillRect/>
          </a:stretch>
        </p:blipFill>
        <p:spPr>
          <a:xfrm>
            <a:off x="6205374" y="1017800"/>
            <a:ext cx="2626925" cy="4051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t>The Sun Is Also a Star</a:t>
            </a:r>
            <a:r>
              <a:rPr lang="en"/>
              <a:t> by Nicola Yoon</a:t>
            </a:r>
            <a:endParaRPr/>
          </a:p>
        </p:txBody>
      </p:sp>
      <p:sp>
        <p:nvSpPr>
          <p:cNvPr id="326" name="Shape 326"/>
          <p:cNvSpPr txBox="1">
            <a:spLocks noGrp="1"/>
          </p:cNvSpPr>
          <p:nvPr>
            <p:ph type="body" idx="1"/>
          </p:nvPr>
        </p:nvSpPr>
        <p:spPr>
          <a:xfrm>
            <a:off x="311700" y="1017800"/>
            <a:ext cx="5631000" cy="39165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rgbClr val="000000"/>
                </a:solidFill>
              </a:rPr>
              <a:t>#ownvoices</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Printz honor</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Coretta Scott King New Talent Award</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Goodreads Choice Award Nominee for Young Adult Fiction</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Also by Author: </a:t>
            </a:r>
            <a:r>
              <a:rPr lang="en" sz="1200" i="1">
                <a:solidFill>
                  <a:srgbClr val="000000"/>
                </a:solidFill>
              </a:rPr>
              <a:t>Everything, Everything</a:t>
            </a:r>
            <a:r>
              <a:rPr lang="en" sz="1200">
                <a:solidFill>
                  <a:srgbClr val="000000"/>
                </a:solidFill>
              </a:rPr>
              <a:t> and </a:t>
            </a:r>
            <a:r>
              <a:rPr lang="en" sz="1200" i="1">
                <a:solidFill>
                  <a:srgbClr val="000000"/>
                </a:solidFill>
              </a:rPr>
              <a:t>Meet Cute: Some People Are Destined to Meet</a:t>
            </a:r>
            <a:r>
              <a:rPr lang="en" sz="1200">
                <a:solidFill>
                  <a:srgbClr val="000000"/>
                </a:solidFill>
              </a:rPr>
              <a:t> (contributor)</a:t>
            </a:r>
            <a:endParaRPr sz="1200">
              <a:solidFill>
                <a:srgbClr val="000000"/>
              </a:solidFill>
            </a:endParaRPr>
          </a:p>
          <a:p>
            <a:pPr marL="0" lvl="0" indent="0" rtl="0">
              <a:lnSpc>
                <a:spcPct val="100000"/>
              </a:lnSpc>
              <a:spcBef>
                <a:spcPts val="1600"/>
              </a:spcBef>
              <a:spcAft>
                <a:spcPts val="0"/>
              </a:spcAft>
              <a:buNone/>
            </a:pPr>
            <a:r>
              <a:rPr lang="en" sz="1200" u="sng">
                <a:solidFill>
                  <a:schemeClr val="hlink"/>
                </a:solidFill>
                <a:hlinkClick r:id="rId3"/>
              </a:rPr>
              <a:t>Yara Shahidi in Negotiations to Star in [...] Movie Adaptation</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Eleanor and Park</a:t>
            </a:r>
            <a:r>
              <a:rPr lang="en" sz="1200">
                <a:solidFill>
                  <a:srgbClr val="000000"/>
                </a:solidFill>
              </a:rPr>
              <a:t> by Rainbow Rowell</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i="1">
                <a:solidFill>
                  <a:srgbClr val="000000"/>
                </a:solidFill>
              </a:rPr>
              <a:t>You Bring the Distant Near</a:t>
            </a:r>
            <a:r>
              <a:rPr lang="en" sz="1200">
                <a:solidFill>
                  <a:srgbClr val="000000"/>
                </a:solidFill>
              </a:rPr>
              <a:t> by Mitali Perkins</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Author Website:  </a:t>
            </a:r>
            <a:r>
              <a:rPr lang="en" sz="1200" u="sng">
                <a:solidFill>
                  <a:schemeClr val="accent5"/>
                </a:solidFill>
                <a:hlinkClick r:id="rId4"/>
              </a:rPr>
              <a:t>http://www.nicolayoon.com/</a:t>
            </a:r>
            <a:r>
              <a:rPr lang="en" sz="1200">
                <a:solidFill>
                  <a:srgbClr val="000000"/>
                </a:solidFill>
              </a:rPr>
              <a:t> </a:t>
            </a:r>
            <a:endParaRPr sz="1200">
              <a:solidFill>
                <a:srgbClr val="000000"/>
              </a:solidFill>
            </a:endParaRPr>
          </a:p>
          <a:p>
            <a:pPr marL="0" lvl="0" indent="0" rtl="0">
              <a:lnSpc>
                <a:spcPct val="100000"/>
              </a:lnSpc>
              <a:spcBef>
                <a:spcPts val="1600"/>
              </a:spcBef>
              <a:spcAft>
                <a:spcPts val="1600"/>
              </a:spcAft>
              <a:buNone/>
            </a:pPr>
            <a:endParaRPr sz="1200">
              <a:solidFill>
                <a:srgbClr val="000000"/>
              </a:solidFill>
            </a:endParaRPr>
          </a:p>
        </p:txBody>
      </p:sp>
      <p:pic>
        <p:nvPicPr>
          <p:cNvPr id="327" name="Shape 327" descr="The Sun Is Also a Star"/>
          <p:cNvPicPr preferRelativeResize="0"/>
          <p:nvPr/>
        </p:nvPicPr>
        <p:blipFill>
          <a:blip r:embed="rId5">
            <a:alphaModFix/>
          </a:blip>
          <a:stretch>
            <a:fillRect/>
          </a:stretch>
        </p:blipFill>
        <p:spPr>
          <a:xfrm>
            <a:off x="6175925" y="1017800"/>
            <a:ext cx="2656375" cy="4005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t>The Serpent King </a:t>
            </a:r>
            <a:r>
              <a:rPr lang="en"/>
              <a:t>by Jeff Zentner</a:t>
            </a:r>
            <a:endParaRPr/>
          </a:p>
        </p:txBody>
      </p:sp>
      <p:sp>
        <p:nvSpPr>
          <p:cNvPr id="333" name="Shape 333"/>
          <p:cNvSpPr txBox="1">
            <a:spLocks noGrp="1"/>
          </p:cNvSpPr>
          <p:nvPr>
            <p:ph type="body" idx="1"/>
          </p:nvPr>
        </p:nvSpPr>
        <p:spPr>
          <a:xfrm>
            <a:off x="311700" y="1017800"/>
            <a:ext cx="5771100" cy="35511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1200">
                <a:solidFill>
                  <a:srgbClr val="000000"/>
                </a:solidFill>
              </a:rPr>
              <a:t>Awards and Lists: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a:solidFill>
                  <a:srgbClr val="000000"/>
                </a:solidFill>
              </a:rPr>
              <a:t>Morris Award</a:t>
            </a:r>
            <a:endParaRPr sz="1200">
              <a:solidFill>
                <a:srgbClr val="000000"/>
              </a:solidFill>
            </a:endParaRPr>
          </a:p>
          <a:p>
            <a:pPr marL="457200" lvl="0" indent="-304800" rtl="0">
              <a:lnSpc>
                <a:spcPct val="100000"/>
              </a:lnSpc>
              <a:spcBef>
                <a:spcPts val="0"/>
              </a:spcBef>
              <a:spcAft>
                <a:spcPts val="0"/>
              </a:spcAft>
              <a:buClr>
                <a:srgbClr val="000000"/>
              </a:buClr>
              <a:buSzPts val="1200"/>
              <a:buChar char="❖"/>
            </a:pPr>
            <a:r>
              <a:rPr lang="en" sz="1200">
                <a:solidFill>
                  <a:srgbClr val="000000"/>
                </a:solidFill>
              </a:rPr>
              <a:t>Goodreads Choice Award Nominee for Debut Goodreads Author &amp; for Young Adult Fiction</a:t>
            </a:r>
            <a:endParaRPr sz="1200">
              <a:solidFill>
                <a:srgbClr val="000000"/>
              </a:solidFill>
            </a:endParaRPr>
          </a:p>
          <a:p>
            <a:pPr marL="457200" lvl="0" indent="-304800">
              <a:lnSpc>
                <a:spcPct val="100000"/>
              </a:lnSpc>
              <a:spcBef>
                <a:spcPts val="0"/>
              </a:spcBef>
              <a:spcAft>
                <a:spcPts val="0"/>
              </a:spcAft>
              <a:buClr>
                <a:srgbClr val="000000"/>
              </a:buClr>
              <a:buSzPts val="1200"/>
              <a:buChar char="❖"/>
            </a:pPr>
            <a:r>
              <a:rPr lang="en" sz="1200">
                <a:solidFill>
                  <a:srgbClr val="000000"/>
                </a:solidFill>
              </a:rPr>
              <a:t>OBOB 2018-19 List</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Also by Author: </a:t>
            </a:r>
            <a:r>
              <a:rPr lang="en" sz="1200" i="1">
                <a:solidFill>
                  <a:srgbClr val="000000"/>
                </a:solidFill>
              </a:rPr>
              <a:t>Goodbye Days</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Readalikes:</a:t>
            </a:r>
            <a:endParaRPr sz="1200">
              <a:solidFill>
                <a:srgbClr val="000000"/>
              </a:solidFill>
            </a:endParaRPr>
          </a:p>
          <a:p>
            <a:pPr marL="457200" lvl="0" indent="-304800" rtl="0">
              <a:lnSpc>
                <a:spcPct val="100000"/>
              </a:lnSpc>
              <a:spcBef>
                <a:spcPts val="1600"/>
              </a:spcBef>
              <a:spcAft>
                <a:spcPts val="0"/>
              </a:spcAft>
              <a:buClr>
                <a:srgbClr val="000000"/>
              </a:buClr>
              <a:buSzPts val="1200"/>
              <a:buChar char="●"/>
            </a:pPr>
            <a:r>
              <a:rPr lang="en" sz="1200" i="1">
                <a:solidFill>
                  <a:srgbClr val="000000"/>
                </a:solidFill>
              </a:rPr>
              <a:t>Radio Silence</a:t>
            </a:r>
            <a:r>
              <a:rPr lang="en" sz="1200">
                <a:solidFill>
                  <a:srgbClr val="000000"/>
                </a:solidFill>
              </a:rPr>
              <a:t> by Alice Oseman</a:t>
            </a:r>
            <a:endParaRPr sz="1200">
              <a:solidFill>
                <a:srgbClr val="000000"/>
              </a:solidFill>
            </a:endParaRPr>
          </a:p>
          <a:p>
            <a:pPr marL="457200" lvl="0" indent="-304800">
              <a:lnSpc>
                <a:spcPct val="100000"/>
              </a:lnSpc>
              <a:spcBef>
                <a:spcPts val="0"/>
              </a:spcBef>
              <a:spcAft>
                <a:spcPts val="0"/>
              </a:spcAft>
              <a:buClr>
                <a:srgbClr val="000000"/>
              </a:buClr>
              <a:buSzPts val="1200"/>
              <a:buChar char="●"/>
            </a:pPr>
            <a:r>
              <a:rPr lang="en" sz="1200" i="1">
                <a:solidFill>
                  <a:srgbClr val="000000"/>
                </a:solidFill>
              </a:rPr>
              <a:t>This Is the Part Where You Laugh</a:t>
            </a:r>
            <a:r>
              <a:rPr lang="en" sz="1200">
                <a:solidFill>
                  <a:srgbClr val="000000"/>
                </a:solidFill>
              </a:rPr>
              <a:t> by Peter Brown Hoffmeister</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IMDB says movie is “in development”</a:t>
            </a:r>
            <a:endParaRPr sz="1200">
              <a:solidFill>
                <a:srgbClr val="000000"/>
              </a:solidFill>
            </a:endParaRPr>
          </a:p>
          <a:p>
            <a:pPr marL="0" lvl="0" indent="0" rtl="0">
              <a:lnSpc>
                <a:spcPct val="100000"/>
              </a:lnSpc>
              <a:spcBef>
                <a:spcPts val="1600"/>
              </a:spcBef>
              <a:spcAft>
                <a:spcPts val="0"/>
              </a:spcAft>
              <a:buNone/>
            </a:pPr>
            <a:r>
              <a:rPr lang="en" sz="1200">
                <a:solidFill>
                  <a:srgbClr val="000000"/>
                </a:solidFill>
              </a:rPr>
              <a:t>Author Website: </a:t>
            </a:r>
            <a:r>
              <a:rPr lang="en" sz="1200" u="sng">
                <a:solidFill>
                  <a:schemeClr val="hlink"/>
                </a:solidFill>
                <a:hlinkClick r:id="rId3"/>
              </a:rPr>
              <a:t>http://www.jeffzentnerbooks.com/</a:t>
            </a:r>
            <a:r>
              <a:rPr lang="en" sz="1200">
                <a:solidFill>
                  <a:srgbClr val="000000"/>
                </a:solidFill>
              </a:rPr>
              <a:t> </a:t>
            </a:r>
            <a:endParaRPr sz="1200">
              <a:solidFill>
                <a:srgbClr val="000000"/>
              </a:solidFill>
            </a:endParaRPr>
          </a:p>
          <a:p>
            <a:pPr marL="0" lvl="0" indent="0" rtl="0">
              <a:lnSpc>
                <a:spcPct val="100000"/>
              </a:lnSpc>
              <a:spcBef>
                <a:spcPts val="1600"/>
              </a:spcBef>
              <a:spcAft>
                <a:spcPts val="1600"/>
              </a:spcAft>
              <a:buNone/>
            </a:pPr>
            <a:r>
              <a:rPr lang="en" sz="1200">
                <a:solidFill>
                  <a:srgbClr val="000000"/>
                </a:solidFill>
              </a:rPr>
              <a:t>Listen to Zentner’s Music: </a:t>
            </a:r>
            <a:r>
              <a:rPr lang="en" sz="1200" u="sng">
                <a:solidFill>
                  <a:schemeClr val="hlink"/>
                </a:solidFill>
                <a:hlinkClick r:id="rId4"/>
              </a:rPr>
              <a:t>https://jeffzentner.bandcamp.com/</a:t>
            </a:r>
            <a:r>
              <a:rPr lang="en" sz="1200">
                <a:solidFill>
                  <a:srgbClr val="000000"/>
                </a:solidFill>
              </a:rPr>
              <a:t> </a:t>
            </a:r>
            <a:endParaRPr sz="1200">
              <a:solidFill>
                <a:srgbClr val="000000"/>
              </a:solidFill>
            </a:endParaRPr>
          </a:p>
        </p:txBody>
      </p:sp>
      <p:pic>
        <p:nvPicPr>
          <p:cNvPr id="334" name="Shape 334" descr="The Serpent King"/>
          <p:cNvPicPr preferRelativeResize="0"/>
          <p:nvPr/>
        </p:nvPicPr>
        <p:blipFill>
          <a:blip r:embed="rId5">
            <a:alphaModFix/>
          </a:blip>
          <a:stretch>
            <a:fillRect/>
          </a:stretch>
        </p:blipFill>
        <p:spPr>
          <a:xfrm>
            <a:off x="6236996" y="1017800"/>
            <a:ext cx="2595304" cy="39135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How to ORCA Like a Boss!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Committee Members</a:t>
            </a:r>
            <a:endParaRPr/>
          </a:p>
        </p:txBody>
      </p:sp>
      <p:sp>
        <p:nvSpPr>
          <p:cNvPr id="105" name="Shape 10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300">
                <a:solidFill>
                  <a:srgbClr val="000000"/>
                </a:solidFill>
              </a:rPr>
              <a:t>Chair: Kiva Liljequist (Metropolitan Learning Center, Portland)</a:t>
            </a:r>
            <a:endParaRPr sz="1300">
              <a:solidFill>
                <a:srgbClr val="000000"/>
              </a:solidFill>
            </a:endParaRPr>
          </a:p>
          <a:p>
            <a:pPr marL="0" lvl="0" indent="0">
              <a:spcBef>
                <a:spcPts val="1600"/>
              </a:spcBef>
              <a:spcAft>
                <a:spcPts val="1600"/>
              </a:spcAft>
              <a:buNone/>
            </a:pPr>
            <a:r>
              <a:rPr lang="en" sz="1300">
                <a:solidFill>
                  <a:srgbClr val="000000"/>
                </a:solidFill>
              </a:rPr>
              <a:t>Jen Blair (Beaverton School District)</a:t>
            </a:r>
            <a:br>
              <a:rPr lang="en" sz="1300">
                <a:solidFill>
                  <a:srgbClr val="000000"/>
                </a:solidFill>
              </a:rPr>
            </a:br>
            <a:r>
              <a:rPr lang="en" sz="1300">
                <a:solidFill>
                  <a:srgbClr val="000000"/>
                </a:solidFill>
              </a:rPr>
              <a:t>Billie Bloebaum (Third Street Books, McMinnville)</a:t>
            </a:r>
            <a:br>
              <a:rPr lang="en" sz="1300">
                <a:solidFill>
                  <a:srgbClr val="000000"/>
                </a:solidFill>
              </a:rPr>
            </a:br>
            <a:r>
              <a:rPr lang="en" sz="1300">
                <a:solidFill>
                  <a:srgbClr val="000000"/>
                </a:solidFill>
              </a:rPr>
              <a:t>Anna Bruce (Happy Valley Library)</a:t>
            </a:r>
            <a:br>
              <a:rPr lang="en" sz="1300">
                <a:solidFill>
                  <a:srgbClr val="000000"/>
                </a:solidFill>
              </a:rPr>
            </a:br>
            <a:r>
              <a:rPr lang="en" sz="1300">
                <a:solidFill>
                  <a:srgbClr val="000000"/>
                </a:solidFill>
              </a:rPr>
              <a:t>Grace Butler (Whitman Elementary School, Portland)</a:t>
            </a:r>
            <a:br>
              <a:rPr lang="en" sz="1300">
                <a:solidFill>
                  <a:srgbClr val="000000"/>
                </a:solidFill>
              </a:rPr>
            </a:br>
            <a:r>
              <a:rPr lang="en" sz="1300">
                <a:solidFill>
                  <a:srgbClr val="000000"/>
                </a:solidFill>
              </a:rPr>
              <a:t>Melanie Hetrick (Tillamook County Library)</a:t>
            </a:r>
            <a:br>
              <a:rPr lang="en" sz="1300">
                <a:solidFill>
                  <a:srgbClr val="000000"/>
                </a:solidFill>
              </a:rPr>
            </a:br>
            <a:r>
              <a:rPr lang="en" sz="1300">
                <a:solidFill>
                  <a:srgbClr val="000000"/>
                </a:solidFill>
              </a:rPr>
              <a:t>Elizabeth Johnson (Corvallis-Benton County Public Library)</a:t>
            </a:r>
            <a:br>
              <a:rPr lang="en" sz="1300">
                <a:solidFill>
                  <a:srgbClr val="000000"/>
                </a:solidFill>
              </a:rPr>
            </a:br>
            <a:r>
              <a:rPr lang="en" sz="1300">
                <a:solidFill>
                  <a:srgbClr val="000000"/>
                </a:solidFill>
              </a:rPr>
              <a:t>Beth LaForce (George Fox University, Newberg)</a:t>
            </a:r>
            <a:br>
              <a:rPr lang="en" sz="1300">
                <a:solidFill>
                  <a:srgbClr val="000000"/>
                </a:solidFill>
              </a:rPr>
            </a:br>
            <a:r>
              <a:rPr lang="en" sz="1300">
                <a:solidFill>
                  <a:srgbClr val="000000"/>
                </a:solidFill>
              </a:rPr>
              <a:t>Lori Lieberman (West Sylvan Middle School, Portland)</a:t>
            </a:r>
            <a:br>
              <a:rPr lang="en" sz="1300">
                <a:solidFill>
                  <a:srgbClr val="000000"/>
                </a:solidFill>
              </a:rPr>
            </a:br>
            <a:r>
              <a:rPr lang="en" sz="1300">
                <a:solidFill>
                  <a:srgbClr val="000000"/>
                </a:solidFill>
              </a:rPr>
              <a:t>Jessica Marie (Salem Public Library)</a:t>
            </a:r>
            <a:br>
              <a:rPr lang="en" sz="1300">
                <a:solidFill>
                  <a:srgbClr val="000000"/>
                </a:solidFill>
              </a:rPr>
            </a:br>
            <a:r>
              <a:rPr lang="en" sz="1300">
                <a:solidFill>
                  <a:srgbClr val="000000"/>
                </a:solidFill>
              </a:rPr>
              <a:t>Laurie Nordahl (North Bend High School)</a:t>
            </a:r>
            <a:br>
              <a:rPr lang="en" sz="1300">
                <a:solidFill>
                  <a:srgbClr val="000000"/>
                </a:solidFill>
              </a:rPr>
            </a:br>
            <a:r>
              <a:rPr lang="en" sz="1300">
                <a:solidFill>
                  <a:srgbClr val="000000"/>
                </a:solidFill>
              </a:rPr>
              <a:t>MacKenzie Ross (Beaverton City Library)</a:t>
            </a:r>
            <a:br>
              <a:rPr lang="en" sz="1300">
                <a:solidFill>
                  <a:srgbClr val="000000"/>
                </a:solidFill>
              </a:rPr>
            </a:br>
            <a:r>
              <a:rPr lang="en" sz="1300">
                <a:solidFill>
                  <a:srgbClr val="000000"/>
                </a:solidFill>
              </a:rPr>
              <a:t>Bekah Westmark (Coos Bay Public Library)</a:t>
            </a:r>
            <a:endParaRPr sz="1300">
              <a:solidFill>
                <a:srgbClr val="000000"/>
              </a:solidFill>
            </a:endParaRPr>
          </a:p>
        </p:txBody>
      </p:sp>
      <p:pic>
        <p:nvPicPr>
          <p:cNvPr id="106" name="Shape 106" descr="Image result for read all the books"/>
          <p:cNvPicPr preferRelativeResize="0"/>
          <p:nvPr/>
        </p:nvPicPr>
        <p:blipFill>
          <a:blip r:embed="rId3">
            <a:alphaModFix/>
          </a:blip>
          <a:stretch>
            <a:fillRect/>
          </a:stretch>
        </p:blipFill>
        <p:spPr>
          <a:xfrm>
            <a:off x="5745475" y="1017800"/>
            <a:ext cx="2919375" cy="21953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Basic Information</a:t>
            </a:r>
            <a:endParaRPr/>
          </a:p>
        </p:txBody>
      </p:sp>
      <p:sp>
        <p:nvSpPr>
          <p:cNvPr id="345" name="Shape 345"/>
          <p:cNvSpPr txBox="1">
            <a:spLocks noGrp="1"/>
          </p:cNvSpPr>
          <p:nvPr>
            <p:ph type="body" idx="1"/>
          </p:nvPr>
        </p:nvSpPr>
        <p:spPr>
          <a:xfrm>
            <a:off x="311700" y="1229975"/>
            <a:ext cx="8520600" cy="33390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Kids and teens must read  at least 2 titles in their division in order to vote. To read a book means to either read it yourself or listen to someone else read it (audiobooks, friends, grownups, etc.).</a:t>
            </a:r>
            <a:endParaRPr sz="2400"/>
          </a:p>
          <a:p>
            <a:pPr marL="457200" lvl="0" indent="-381000" rtl="0">
              <a:spcBef>
                <a:spcPts val="0"/>
              </a:spcBef>
              <a:spcAft>
                <a:spcPts val="0"/>
              </a:spcAft>
              <a:buSzPts val="2400"/>
              <a:buChar char="●"/>
            </a:pPr>
            <a:r>
              <a:rPr lang="en" sz="2400"/>
              <a:t>Voting happens in March.</a:t>
            </a:r>
            <a:endParaRPr sz="2400"/>
          </a:p>
          <a:p>
            <a:pPr marL="457200" lvl="0" indent="-381000">
              <a:spcBef>
                <a:spcPts val="0"/>
              </a:spcBef>
              <a:spcAft>
                <a:spcPts val="0"/>
              </a:spcAft>
              <a:buSzPts val="2400"/>
              <a:buChar char="●"/>
            </a:pPr>
            <a:r>
              <a:rPr lang="en" sz="2400"/>
              <a:t>Winning titles are announced...now! In April! At the OLA conference!</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Fall Months: September - November</a:t>
            </a:r>
            <a:endParaRPr/>
          </a:p>
        </p:txBody>
      </p:sp>
      <p:sp>
        <p:nvSpPr>
          <p:cNvPr id="351" name="Shape 351"/>
          <p:cNvSpPr txBox="1">
            <a:spLocks noGrp="1"/>
          </p:cNvSpPr>
          <p:nvPr>
            <p:ph type="body" idx="1"/>
          </p:nvPr>
        </p:nvSpPr>
        <p:spPr>
          <a:xfrm>
            <a:off x="311700" y="1229975"/>
            <a:ext cx="8520600" cy="3339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Order, catalog, and process the books! Use Scholastic Dollars or funds from PTA or Friends group. Put spine labels on cataloged copies to help identify the books.</a:t>
            </a:r>
            <a:endParaRPr sz="1800"/>
          </a:p>
          <a:p>
            <a:pPr marL="457200" lvl="0" indent="-342900" rtl="0">
              <a:spcBef>
                <a:spcPts val="0"/>
              </a:spcBef>
              <a:spcAft>
                <a:spcPts val="0"/>
              </a:spcAft>
              <a:buSzPts val="1800"/>
              <a:buChar char="●"/>
            </a:pPr>
            <a:r>
              <a:rPr lang="en" sz="1800"/>
              <a:t>Make special bookshelves just for ORCA nominees so they’re easier to find.</a:t>
            </a:r>
            <a:endParaRPr sz="1800"/>
          </a:p>
          <a:p>
            <a:pPr marL="457200" lvl="0" indent="-342900" rtl="0">
              <a:spcBef>
                <a:spcPts val="0"/>
              </a:spcBef>
              <a:spcAft>
                <a:spcPts val="0"/>
              </a:spcAft>
              <a:buSzPts val="1800"/>
              <a:buChar char="●"/>
            </a:pPr>
            <a:r>
              <a:rPr lang="en" sz="1800"/>
              <a:t>Print </a:t>
            </a:r>
            <a:r>
              <a:rPr lang="en" sz="1800" u="sng">
                <a:solidFill>
                  <a:schemeClr val="hlink"/>
                </a:solidFill>
                <a:hlinkClick r:id="rId3"/>
              </a:rPr>
              <a:t>bookmarks</a:t>
            </a:r>
            <a:r>
              <a:rPr lang="en" sz="1800"/>
              <a:t> so kids and teens can keep track of what they’ve read.</a:t>
            </a:r>
            <a:endParaRPr sz="1800"/>
          </a:p>
          <a:p>
            <a:pPr marL="457200" lvl="0" indent="-342900" rtl="0">
              <a:spcBef>
                <a:spcPts val="0"/>
              </a:spcBef>
              <a:spcAft>
                <a:spcPts val="0"/>
              </a:spcAft>
              <a:buSzPts val="1800"/>
              <a:buChar char="●"/>
            </a:pPr>
            <a:r>
              <a:rPr lang="en" sz="1800"/>
              <a:t>Print </a:t>
            </a:r>
            <a:r>
              <a:rPr lang="en" sz="1800" u="sng">
                <a:solidFill>
                  <a:schemeClr val="hlink"/>
                </a:solidFill>
                <a:hlinkClick r:id="rId3"/>
              </a:rPr>
              <a:t>brochures</a:t>
            </a:r>
            <a:r>
              <a:rPr lang="en" sz="1800"/>
              <a:t>--these include book covers and descriptions for titles in all three divisions.</a:t>
            </a:r>
            <a:endParaRPr sz="1800"/>
          </a:p>
          <a:p>
            <a:pPr marL="457200" lvl="0" indent="-342900" rtl="0">
              <a:spcBef>
                <a:spcPts val="0"/>
              </a:spcBef>
              <a:spcAft>
                <a:spcPts val="0"/>
              </a:spcAft>
              <a:buSzPts val="1800"/>
              <a:buChar char="●"/>
            </a:pPr>
            <a:r>
              <a:rPr lang="en" sz="1800"/>
              <a:t>Create a </a:t>
            </a:r>
            <a:r>
              <a:rPr lang="en" sz="1800" u="sng">
                <a:solidFill>
                  <a:schemeClr val="hlink"/>
                </a:solidFill>
                <a:hlinkClick r:id="rId4"/>
              </a:rPr>
              <a:t>blog</a:t>
            </a:r>
            <a:r>
              <a:rPr lang="en" sz="1800"/>
              <a:t> where kids and teens can share their thoughts, book trailers, etc.</a:t>
            </a: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Winter Months: December - February</a:t>
            </a:r>
            <a:endParaRPr/>
          </a:p>
        </p:txBody>
      </p:sp>
      <p:sp>
        <p:nvSpPr>
          <p:cNvPr id="357" name="Shape 357"/>
          <p:cNvSpPr txBox="1">
            <a:spLocks noGrp="1"/>
          </p:cNvSpPr>
          <p:nvPr>
            <p:ph type="body" idx="1"/>
          </p:nvPr>
        </p:nvSpPr>
        <p:spPr>
          <a:xfrm>
            <a:off x="311700" y="1229975"/>
            <a:ext cx="8520600" cy="3339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Encourage kids and teens to read the books over winter break! Make it part of a Winter Reading Challenge. Show them how to borrow ebooks and freeze their holds.</a:t>
            </a:r>
            <a:endParaRPr sz="1800"/>
          </a:p>
          <a:p>
            <a:pPr marL="457200" lvl="0" indent="-342900" rtl="0">
              <a:spcBef>
                <a:spcPts val="0"/>
              </a:spcBef>
              <a:spcAft>
                <a:spcPts val="0"/>
              </a:spcAft>
              <a:buSzPts val="1800"/>
              <a:buChar char="●"/>
            </a:pPr>
            <a:r>
              <a:rPr lang="en" sz="1800"/>
              <a:t>Tie in to a Read-a-Thon fundraiser.</a:t>
            </a:r>
            <a:endParaRPr sz="1800"/>
          </a:p>
          <a:p>
            <a:pPr marL="457200" lvl="0" indent="-342900" rtl="0">
              <a:spcBef>
                <a:spcPts val="0"/>
              </a:spcBef>
              <a:spcAft>
                <a:spcPts val="0"/>
              </a:spcAft>
              <a:buSzPts val="1800"/>
              <a:buChar char="●"/>
            </a:pPr>
            <a:r>
              <a:rPr lang="en" sz="1800"/>
              <a:t>Have kids and teens give mini-booktalks and make recommendations for each other based on what they’ve liked reading. (It’s good for kids and teens to hear about books from their peers!)</a:t>
            </a:r>
            <a:endParaRPr sz="1800"/>
          </a:p>
          <a:p>
            <a:pPr marL="457200" lvl="0" indent="-342900" rtl="0">
              <a:spcBef>
                <a:spcPts val="0"/>
              </a:spcBef>
              <a:spcAft>
                <a:spcPts val="0"/>
              </a:spcAft>
              <a:buSzPts val="1800"/>
              <a:buChar char="●"/>
            </a:pPr>
            <a:r>
              <a:rPr lang="en" sz="1800"/>
              <a:t>Create displays to ask kids and teens for their nominations for the committee to consider for the following year.</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Voting: March</a:t>
            </a:r>
            <a:endParaRPr/>
          </a:p>
        </p:txBody>
      </p:sp>
      <p:sp>
        <p:nvSpPr>
          <p:cNvPr id="363" name="Shape 363"/>
          <p:cNvSpPr txBox="1">
            <a:spLocks noGrp="1"/>
          </p:cNvSpPr>
          <p:nvPr>
            <p:ph type="body" idx="1"/>
          </p:nvPr>
        </p:nvSpPr>
        <p:spPr>
          <a:xfrm>
            <a:off x="311700" y="1229975"/>
            <a:ext cx="8520600" cy="33390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Kids and teens can vote March 1 - 31. </a:t>
            </a:r>
            <a:endParaRPr sz="1600"/>
          </a:p>
          <a:p>
            <a:pPr marL="457200" lvl="0" indent="-330200" rtl="0">
              <a:spcBef>
                <a:spcPts val="0"/>
              </a:spcBef>
              <a:spcAft>
                <a:spcPts val="0"/>
              </a:spcAft>
              <a:buSzPts val="1600"/>
              <a:buChar char="●"/>
            </a:pPr>
            <a:r>
              <a:rPr lang="en" sz="1600"/>
              <a:t>Enter votes in the official ORCA voting Google form, but consider creating a Google form just for your students. That way you can see the voting breakdown for your kids and teens, then you can enter the stats from there to the official Google form. </a:t>
            </a:r>
            <a:endParaRPr sz="1600"/>
          </a:p>
          <a:p>
            <a:pPr marL="457200" lvl="0" indent="-330200" rtl="0">
              <a:spcBef>
                <a:spcPts val="0"/>
              </a:spcBef>
              <a:spcAft>
                <a:spcPts val="0"/>
              </a:spcAft>
              <a:buSzPts val="1600"/>
              <a:buChar char="●"/>
            </a:pPr>
            <a:r>
              <a:rPr lang="en" sz="1600"/>
              <a:t>Create displays!</a:t>
            </a:r>
            <a:endParaRPr sz="1600"/>
          </a:p>
          <a:p>
            <a:pPr marL="457200" lvl="0" indent="-330200" rtl="0">
              <a:spcBef>
                <a:spcPts val="0"/>
              </a:spcBef>
              <a:spcAft>
                <a:spcPts val="0"/>
              </a:spcAft>
              <a:buSzPts val="1600"/>
              <a:buChar char="●"/>
            </a:pPr>
            <a:r>
              <a:rPr lang="en" sz="1600"/>
              <a:t>Have a countdown sign!</a:t>
            </a:r>
            <a:endParaRPr sz="1600"/>
          </a:p>
          <a:p>
            <a:pPr marL="457200" lvl="0" indent="-330200" rtl="0">
              <a:spcBef>
                <a:spcPts val="0"/>
              </a:spcBef>
              <a:spcAft>
                <a:spcPts val="0"/>
              </a:spcAft>
              <a:buSzPts val="1600"/>
              <a:buChar char="●"/>
            </a:pPr>
            <a:r>
              <a:rPr lang="en" sz="1600"/>
              <a:t>Create ballot boxes!</a:t>
            </a:r>
            <a:endParaRPr sz="1600"/>
          </a:p>
          <a:p>
            <a:pPr marL="457200" lvl="0" indent="-330200" rtl="0">
              <a:spcBef>
                <a:spcPts val="0"/>
              </a:spcBef>
              <a:spcAft>
                <a:spcPts val="0"/>
              </a:spcAft>
              <a:buSzPts val="1600"/>
              <a:buChar char="●"/>
            </a:pPr>
            <a:r>
              <a:rPr lang="en" sz="1600"/>
              <a:t>Display your school- or library-wide voting results!</a:t>
            </a:r>
            <a:endParaRPr sz="1600"/>
          </a:p>
          <a:p>
            <a:pPr marL="457200" lvl="0" indent="-330200" rtl="0">
              <a:spcBef>
                <a:spcPts val="0"/>
              </a:spcBef>
              <a:spcAft>
                <a:spcPts val="0"/>
              </a:spcAft>
              <a:buSzPts val="1600"/>
              <a:buChar char="●"/>
            </a:pPr>
            <a:r>
              <a:rPr lang="en" sz="1600"/>
              <a:t>Have a local bakery make a cake, writing the 3 winning titles in frosting, and serve at a party.</a:t>
            </a:r>
            <a:endParaRPr sz="1600"/>
          </a:p>
          <a:p>
            <a:pPr marL="457200" lvl="0" indent="-330200" rtl="0">
              <a:spcBef>
                <a:spcPts val="0"/>
              </a:spcBef>
              <a:spcAft>
                <a:spcPts val="0"/>
              </a:spcAft>
              <a:buSzPts val="1600"/>
              <a:buChar char="●"/>
            </a:pPr>
            <a:r>
              <a:rPr lang="en" sz="1600"/>
              <a:t>Tournament bracket! (Though this isn’t ideal for capturing votes to put in the Google form.)</a:t>
            </a:r>
            <a:endParaRPr sz="1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Bulletin Board Displays</a:t>
            </a:r>
            <a:endParaRPr/>
          </a:p>
        </p:txBody>
      </p:sp>
      <p:pic>
        <p:nvPicPr>
          <p:cNvPr id="369" name="Shape 369" descr="UE hallway orca display.jpg"/>
          <p:cNvPicPr preferRelativeResize="0"/>
          <p:nvPr/>
        </p:nvPicPr>
        <p:blipFill>
          <a:blip r:embed="rId3">
            <a:alphaModFix/>
          </a:blip>
          <a:stretch>
            <a:fillRect/>
          </a:stretch>
        </p:blipFill>
        <p:spPr>
          <a:xfrm>
            <a:off x="897613" y="1123700"/>
            <a:ext cx="7348786" cy="3820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Voting Countdown Sign</a:t>
            </a:r>
            <a:endParaRPr/>
          </a:p>
        </p:txBody>
      </p:sp>
      <p:pic>
        <p:nvPicPr>
          <p:cNvPr id="375" name="Shape 375" descr="vote countdown in library.jpg"/>
          <p:cNvPicPr preferRelativeResize="0"/>
          <p:nvPr/>
        </p:nvPicPr>
        <p:blipFill>
          <a:blip r:embed="rId3">
            <a:alphaModFix/>
          </a:blip>
          <a:stretch>
            <a:fillRect/>
          </a:stretch>
        </p:blipFill>
        <p:spPr>
          <a:xfrm>
            <a:off x="859300" y="1075200"/>
            <a:ext cx="2151663" cy="3820900"/>
          </a:xfrm>
          <a:prstGeom prst="rect">
            <a:avLst/>
          </a:prstGeom>
          <a:noFill/>
          <a:ln>
            <a:noFill/>
          </a:ln>
        </p:spPr>
      </p:pic>
      <p:pic>
        <p:nvPicPr>
          <p:cNvPr id="376" name="Shape 376" descr="all parts of countdown sign options.jpg"/>
          <p:cNvPicPr preferRelativeResize="0"/>
          <p:nvPr/>
        </p:nvPicPr>
        <p:blipFill>
          <a:blip r:embed="rId4">
            <a:alphaModFix/>
          </a:blip>
          <a:stretch>
            <a:fillRect/>
          </a:stretch>
        </p:blipFill>
        <p:spPr>
          <a:xfrm rot="5400000">
            <a:off x="4831647" y="812220"/>
            <a:ext cx="2678758" cy="43468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Ballot Boxes</a:t>
            </a:r>
            <a:endParaRPr/>
          </a:p>
        </p:txBody>
      </p:sp>
      <p:sp>
        <p:nvSpPr>
          <p:cNvPr id="382" name="Shape 382"/>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u="sng">
                <a:solidFill>
                  <a:schemeClr val="hlink"/>
                </a:solidFill>
                <a:hlinkClick r:id="rId3"/>
              </a:rPr>
              <a:t>Voting slips and signs</a:t>
            </a:r>
            <a:r>
              <a:rPr lang="en"/>
              <a:t> can be found on the ORCA website.</a:t>
            </a:r>
            <a:endParaRPr/>
          </a:p>
          <a:p>
            <a:pPr marL="457200" lvl="0" indent="-317500" rtl="0">
              <a:spcBef>
                <a:spcPts val="0"/>
              </a:spcBef>
              <a:spcAft>
                <a:spcPts val="0"/>
              </a:spcAft>
              <a:buSzPts val="1400"/>
              <a:buChar char="●"/>
            </a:pPr>
            <a:r>
              <a:rPr lang="en"/>
              <a:t>Have a volunteer create ballot boxes!</a:t>
            </a:r>
            <a:endParaRPr/>
          </a:p>
          <a:p>
            <a:pPr marL="457200" lvl="0" indent="-317500" rtl="0">
              <a:spcBef>
                <a:spcPts val="0"/>
              </a:spcBef>
              <a:spcAft>
                <a:spcPts val="0"/>
              </a:spcAft>
              <a:buSzPts val="1400"/>
              <a:buChar char="●"/>
            </a:pPr>
            <a:r>
              <a:rPr lang="en"/>
              <a:t>Can count the ballots when done and include it as a passive program.</a:t>
            </a:r>
            <a:endParaRPr/>
          </a:p>
          <a:p>
            <a:pPr marL="457200" lvl="0" indent="-317500">
              <a:spcBef>
                <a:spcPts val="0"/>
              </a:spcBef>
              <a:spcAft>
                <a:spcPts val="0"/>
              </a:spcAft>
              <a:buSzPts val="1400"/>
              <a:buChar char="●"/>
            </a:pPr>
            <a:r>
              <a:rPr lang="en"/>
              <a:t>For a more involved program, Scholastic has </a:t>
            </a:r>
            <a:r>
              <a:rPr lang="en" u="sng">
                <a:solidFill>
                  <a:schemeClr val="hlink"/>
                </a:solidFill>
                <a:hlinkClick r:id="rId4"/>
              </a:rPr>
              <a:t>instructions </a:t>
            </a:r>
            <a:r>
              <a:rPr lang="en"/>
              <a:t>for holding a mock (presidential) election.</a:t>
            </a:r>
            <a:endParaRPr/>
          </a:p>
        </p:txBody>
      </p:sp>
      <p:pic>
        <p:nvPicPr>
          <p:cNvPr id="383" name="Shape 383"/>
          <p:cNvPicPr preferRelativeResize="0"/>
          <p:nvPr/>
        </p:nvPicPr>
        <p:blipFill>
          <a:blip r:embed="rId5">
            <a:alphaModFix/>
          </a:blip>
          <a:stretch>
            <a:fillRect/>
          </a:stretch>
        </p:blipFill>
        <p:spPr>
          <a:xfrm>
            <a:off x="4771100" y="2624825"/>
            <a:ext cx="3077350" cy="2308001"/>
          </a:xfrm>
          <a:prstGeom prst="rect">
            <a:avLst/>
          </a:prstGeom>
          <a:noFill/>
          <a:ln>
            <a:noFill/>
          </a:ln>
        </p:spPr>
      </p:pic>
      <p:pic>
        <p:nvPicPr>
          <p:cNvPr id="384" name="Shape 384"/>
          <p:cNvPicPr preferRelativeResize="0"/>
          <p:nvPr/>
        </p:nvPicPr>
        <p:blipFill>
          <a:blip r:embed="rId6">
            <a:alphaModFix/>
          </a:blip>
          <a:stretch>
            <a:fillRect/>
          </a:stretch>
        </p:blipFill>
        <p:spPr>
          <a:xfrm>
            <a:off x="5948675" y="285525"/>
            <a:ext cx="2825498" cy="211912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Tournament Bracket</a:t>
            </a:r>
            <a:endParaRPr/>
          </a:p>
        </p:txBody>
      </p:sp>
      <p:sp>
        <p:nvSpPr>
          <p:cNvPr id="390" name="Shape 390"/>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Brown Bag Teacher website provides thorough </a:t>
            </a:r>
            <a:r>
              <a:rPr lang="en" u="sng">
                <a:solidFill>
                  <a:schemeClr val="hlink"/>
                </a:solidFill>
                <a:hlinkClick r:id="rId3"/>
              </a:rPr>
              <a:t>instructions </a:t>
            </a:r>
            <a:r>
              <a:rPr lang="en"/>
              <a:t>on how to create a book tournament display.</a:t>
            </a:r>
            <a:endParaRPr/>
          </a:p>
          <a:p>
            <a:pPr marL="0" lvl="0" indent="0">
              <a:spcBef>
                <a:spcPts val="1600"/>
              </a:spcBef>
              <a:spcAft>
                <a:spcPts val="1600"/>
              </a:spcAft>
              <a:buNone/>
            </a:pPr>
            <a:endParaRPr/>
          </a:p>
        </p:txBody>
      </p:sp>
      <p:pic>
        <p:nvPicPr>
          <p:cNvPr id="391" name="Shape 391" descr="Image result for book tournament bracket"/>
          <p:cNvPicPr preferRelativeResize="0"/>
          <p:nvPr/>
        </p:nvPicPr>
        <p:blipFill>
          <a:blip r:embed="rId4">
            <a:alphaModFix/>
          </a:blip>
          <a:stretch>
            <a:fillRect/>
          </a:stretch>
        </p:blipFill>
        <p:spPr>
          <a:xfrm>
            <a:off x="4832400" y="922650"/>
            <a:ext cx="3999900" cy="2921886"/>
          </a:xfrm>
          <a:prstGeom prst="rect">
            <a:avLst/>
          </a:prstGeom>
          <a:noFill/>
          <a:ln>
            <a:noFill/>
          </a:ln>
        </p:spPr>
      </p:pic>
      <p:sp>
        <p:nvSpPr>
          <p:cNvPr id="392" name="Shape 392"/>
          <p:cNvSpPr txBox="1"/>
          <p:nvPr/>
        </p:nvSpPr>
        <p:spPr>
          <a:xfrm>
            <a:off x="4845650" y="3995650"/>
            <a:ext cx="3999900" cy="573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a:t>Credit: </a:t>
            </a:r>
            <a:r>
              <a:rPr lang="en" sz="800" u="sng">
                <a:solidFill>
                  <a:schemeClr val="hlink"/>
                </a:solidFill>
                <a:hlinkClick r:id="rId3"/>
              </a:rPr>
              <a:t>http://brownbagteacher.com/book-madness-march-book-display/</a:t>
            </a:r>
            <a:r>
              <a:rPr lang="en" sz="800"/>
              <a:t> </a:t>
            </a:r>
            <a:endParaRPr sz="800"/>
          </a:p>
        </p:txBody>
      </p:sp>
      <p:pic>
        <p:nvPicPr>
          <p:cNvPr id="393" name="Shape 393"/>
          <p:cNvPicPr preferRelativeResize="0"/>
          <p:nvPr/>
        </p:nvPicPr>
        <p:blipFill>
          <a:blip r:embed="rId5">
            <a:alphaModFix/>
          </a:blip>
          <a:stretch>
            <a:fillRect/>
          </a:stretch>
        </p:blipFill>
        <p:spPr>
          <a:xfrm>
            <a:off x="466300" y="2902725"/>
            <a:ext cx="3690701" cy="19854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Displaying School- or Library-Wide Voting Results</a:t>
            </a:r>
            <a:endParaRPr/>
          </a:p>
        </p:txBody>
      </p:sp>
      <p:pic>
        <p:nvPicPr>
          <p:cNvPr id="399" name="Shape 399" descr="school wide orca voting results display.jpg"/>
          <p:cNvPicPr preferRelativeResize="0"/>
          <p:nvPr/>
        </p:nvPicPr>
        <p:blipFill>
          <a:blip r:embed="rId3">
            <a:alphaModFix/>
          </a:blip>
          <a:stretch>
            <a:fillRect/>
          </a:stretch>
        </p:blipFill>
        <p:spPr>
          <a:xfrm>
            <a:off x="971338" y="1086475"/>
            <a:ext cx="7201322" cy="38209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Revealing Winners Via Cake!</a:t>
            </a:r>
            <a:endParaRPr/>
          </a:p>
        </p:txBody>
      </p:sp>
      <p:pic>
        <p:nvPicPr>
          <p:cNvPr id="405" name="Shape 405" descr="orca winner cake names"/>
          <p:cNvPicPr preferRelativeResize="0"/>
          <p:nvPr/>
        </p:nvPicPr>
        <p:blipFill>
          <a:blip r:embed="rId3">
            <a:alphaModFix/>
          </a:blip>
          <a:stretch>
            <a:fillRect/>
          </a:stretch>
        </p:blipFill>
        <p:spPr>
          <a:xfrm rot="5400000">
            <a:off x="2426775" y="9725"/>
            <a:ext cx="3526025" cy="6260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644450" y="839447"/>
            <a:ext cx="8222100" cy="83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400"/>
              <a:t>And the winners are...</a:t>
            </a:r>
            <a:endParaRPr sz="4400"/>
          </a:p>
        </p:txBody>
      </p:sp>
      <p:pic>
        <p:nvPicPr>
          <p:cNvPr id="112" name="Shape 112" descr="Image result for winners meme"/>
          <p:cNvPicPr preferRelativeResize="0"/>
          <p:nvPr/>
        </p:nvPicPr>
        <p:blipFill>
          <a:blip r:embed="rId3">
            <a:alphaModFix/>
          </a:blip>
          <a:stretch>
            <a:fillRect/>
          </a:stretch>
        </p:blipFill>
        <p:spPr>
          <a:xfrm>
            <a:off x="2991775" y="1768847"/>
            <a:ext cx="3160453" cy="316045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More!</a:t>
            </a:r>
            <a:endParaRPr/>
          </a:p>
        </p:txBody>
      </p:sp>
      <p:sp>
        <p:nvSpPr>
          <p:cNvPr id="411" name="Shape 411"/>
          <p:cNvSpPr txBox="1">
            <a:spLocks noGrp="1"/>
          </p:cNvSpPr>
          <p:nvPr>
            <p:ph type="body" idx="1"/>
          </p:nvPr>
        </p:nvSpPr>
        <p:spPr>
          <a:xfrm>
            <a:off x="311700" y="1229975"/>
            <a:ext cx="3999900" cy="36996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Create a list or record set (</a:t>
            </a:r>
            <a:r>
              <a:rPr lang="en" u="sng">
                <a:solidFill>
                  <a:schemeClr val="hlink"/>
                </a:solidFill>
                <a:hlinkClick r:id="rId3"/>
              </a:rPr>
              <a:t>Multnomah County</a:t>
            </a:r>
            <a:r>
              <a:rPr lang="en"/>
              <a:t>).</a:t>
            </a:r>
            <a:endParaRPr/>
          </a:p>
          <a:p>
            <a:pPr marL="457200" lvl="0" indent="-317500" rtl="0">
              <a:spcBef>
                <a:spcPts val="0"/>
              </a:spcBef>
              <a:spcAft>
                <a:spcPts val="0"/>
              </a:spcAft>
              <a:buSzPts val="1400"/>
              <a:buChar char="●"/>
            </a:pPr>
            <a:r>
              <a:rPr lang="en"/>
              <a:t>Do you visit schools to give </a:t>
            </a:r>
            <a:r>
              <a:rPr lang="en" u="sng">
                <a:solidFill>
                  <a:schemeClr val="hlink"/>
                </a:solidFill>
                <a:hlinkClick r:id="rId4"/>
              </a:rPr>
              <a:t>booktalks</a:t>
            </a:r>
            <a:r>
              <a:rPr lang="en"/>
              <a:t>? Throw in a few ORCA titles in to your mix!</a:t>
            </a:r>
            <a:endParaRPr/>
          </a:p>
          <a:p>
            <a:pPr marL="457200" lvl="0" indent="-317500" rtl="0">
              <a:spcBef>
                <a:spcPts val="0"/>
              </a:spcBef>
              <a:spcAft>
                <a:spcPts val="0"/>
              </a:spcAft>
              <a:buSzPts val="1400"/>
              <a:buChar char="●"/>
            </a:pPr>
            <a:r>
              <a:rPr lang="en"/>
              <a:t>Do you give books away for Summer Reading? Order some ORCA titles!</a:t>
            </a:r>
            <a:endParaRPr/>
          </a:p>
          <a:p>
            <a:pPr marL="457200" lvl="0" indent="-317500" rtl="0">
              <a:spcBef>
                <a:spcPts val="0"/>
              </a:spcBef>
              <a:spcAft>
                <a:spcPts val="0"/>
              </a:spcAft>
              <a:buSzPts val="1400"/>
              <a:buChar char="●"/>
            </a:pPr>
            <a:r>
              <a:rPr lang="en"/>
              <a:t>ORCA guerilla poetry--have kids and teens write poems from the point of view of ORCA characters and post the poems around the school (anonymously, of course).</a:t>
            </a:r>
            <a:endParaRPr/>
          </a:p>
          <a:p>
            <a:pPr marL="457200" lvl="0" indent="-317500">
              <a:spcBef>
                <a:spcPts val="0"/>
              </a:spcBef>
              <a:spcAft>
                <a:spcPts val="0"/>
              </a:spcAft>
              <a:buSzPts val="1400"/>
              <a:buChar char="●"/>
            </a:pPr>
            <a:r>
              <a:rPr lang="en"/>
              <a:t>Peep Diorama Contest--have them pick a scene from an ORCA title!</a:t>
            </a:r>
            <a:endParaRPr/>
          </a:p>
        </p:txBody>
      </p:sp>
      <p:sp>
        <p:nvSpPr>
          <p:cNvPr id="412" name="Shape 412"/>
          <p:cNvSpPr txBox="1">
            <a:spLocks noGrp="1"/>
          </p:cNvSpPr>
          <p:nvPr>
            <p:ph type="body" idx="2"/>
          </p:nvPr>
        </p:nvSpPr>
        <p:spPr>
          <a:xfrm>
            <a:off x="4832400" y="1229975"/>
            <a:ext cx="3999900" cy="3643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Use the LEGO Movie Maker iPad app to create stop-motion animation of scenes from their favorite ORCA titles.</a:t>
            </a:r>
            <a:endParaRPr/>
          </a:p>
          <a:p>
            <a:pPr marL="457200" lvl="0" indent="-317500" rtl="0">
              <a:spcBef>
                <a:spcPts val="0"/>
              </a:spcBef>
              <a:spcAft>
                <a:spcPts val="0"/>
              </a:spcAft>
              <a:buSzPts val="1400"/>
              <a:buChar char="●"/>
            </a:pPr>
            <a:r>
              <a:rPr lang="en"/>
              <a:t>Create postcards--one side is an illustration of a scene related to an ORCA title, and the other side is a message from one character to another. </a:t>
            </a:r>
            <a:endParaRPr/>
          </a:p>
          <a:p>
            <a:pPr marL="457200" lvl="0" indent="-317500" rtl="0">
              <a:spcBef>
                <a:spcPts val="0"/>
              </a:spcBef>
              <a:spcAft>
                <a:spcPts val="0"/>
              </a:spcAft>
              <a:buSzPts val="1400"/>
              <a:buChar char="●"/>
            </a:pPr>
            <a:r>
              <a:rPr lang="en"/>
              <a:t>Tie it in to OBOB--if you like this OBOB title, you might like this ORCA title. </a:t>
            </a:r>
            <a:endParaRPr/>
          </a:p>
          <a:p>
            <a:pPr marL="457200" lvl="0" indent="-317500" rtl="0">
              <a:spcBef>
                <a:spcPts val="0"/>
              </a:spcBef>
              <a:spcAft>
                <a:spcPts val="0"/>
              </a:spcAft>
              <a:buSzPts val="1400"/>
              <a:buChar char="●"/>
            </a:pPr>
            <a:r>
              <a:rPr lang="en"/>
              <a:t>Create new book covers for their favorite ORCA title.</a:t>
            </a:r>
            <a:endParaRPr/>
          </a:p>
          <a:p>
            <a:pPr marL="457200" lvl="0" indent="-317500">
              <a:spcBef>
                <a:spcPts val="0"/>
              </a:spcBef>
              <a:spcAft>
                <a:spcPts val="0"/>
              </a:spcAft>
              <a:buSzPts val="1400"/>
              <a:buChar char="●"/>
            </a:pPr>
            <a:r>
              <a:rPr lang="en"/>
              <a:t>Have them write fanfiction based on an ORCA title.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Bonus: We Love Hearing From Authors!</a:t>
            </a:r>
            <a:endParaRPr/>
          </a:p>
        </p:txBody>
      </p:sp>
      <p:sp>
        <p:nvSpPr>
          <p:cNvPr id="418" name="Shape 4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Alison DeCamp (</a:t>
            </a:r>
            <a:r>
              <a:rPr lang="en" i="1"/>
              <a:t>My Near Death Adventures 99% True!</a:t>
            </a:r>
            <a:r>
              <a:rPr lang="en"/>
              <a:t>) thanked us for “the nicest e-mail in forever!”</a:t>
            </a:r>
            <a:endParaRPr/>
          </a:p>
          <a:p>
            <a:pPr marL="457200" lvl="0" indent="-342900" rtl="0">
              <a:spcBef>
                <a:spcPts val="0"/>
              </a:spcBef>
              <a:spcAft>
                <a:spcPts val="0"/>
              </a:spcAft>
              <a:buSzPts val="1800"/>
              <a:buChar char="●"/>
            </a:pPr>
            <a:r>
              <a:rPr lang="en"/>
              <a:t>Lisa Graff (</a:t>
            </a:r>
            <a:r>
              <a:rPr lang="en" i="1"/>
              <a:t>Lost in the Sun</a:t>
            </a:r>
            <a:r>
              <a:rPr lang="en"/>
              <a:t>): “What wonderful news! Thank you so much for letting me know. I’m so honored to have my book on the ORCA list, and in such fabulous company too. :) I don’t believe one of my books has ever made the ORCA list before, so this is an extra special treat.”</a:t>
            </a:r>
            <a:endParaRPr/>
          </a:p>
          <a:p>
            <a:pPr marL="457200" lvl="0" indent="-342900">
              <a:spcBef>
                <a:spcPts val="0"/>
              </a:spcBef>
              <a:spcAft>
                <a:spcPts val="0"/>
              </a:spcAft>
              <a:buSzPts val="1800"/>
              <a:buChar char="●"/>
            </a:pPr>
            <a:r>
              <a:rPr lang="en"/>
              <a:t>Martha Brockenbrough (</a:t>
            </a:r>
            <a:r>
              <a:rPr lang="en" i="1"/>
              <a:t>The Game of Love and Death</a:t>
            </a:r>
            <a:r>
              <a:rPr lang="en"/>
              <a:t>): “Well, isn’t this the most exciting news to wake up to! Thank you! As they say, it is an honor being nominated. And please let me know how I can support your </a:t>
            </a:r>
            <a:br>
              <a:rPr lang="en"/>
            </a:br>
            <a:r>
              <a:rPr lang="en"/>
              <a:t>readers now and going forward.”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311700" y="1256049"/>
            <a:ext cx="8520600" cy="3413921"/>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dirty="0"/>
              <a:t>For ORCA resources, visit the blog:</a:t>
            </a:r>
            <a:endParaRPr sz="2400" dirty="0"/>
          </a:p>
          <a:p>
            <a:pPr marL="0" lvl="0" indent="0">
              <a:spcBef>
                <a:spcPts val="0"/>
              </a:spcBef>
              <a:spcAft>
                <a:spcPts val="0"/>
              </a:spcAft>
              <a:buNone/>
            </a:pPr>
            <a:r>
              <a:rPr lang="en" sz="2400" u="sng" dirty="0">
                <a:solidFill>
                  <a:schemeClr val="tx1"/>
                </a:solidFill>
                <a:hlinkClick r:id="rId3"/>
              </a:rPr>
              <a:t>https://oregonreaderschoiceaward.wordpress.com/</a:t>
            </a:r>
            <a:endParaRPr sz="2400" dirty="0">
              <a:solidFill>
                <a:schemeClr val="tx1"/>
              </a:solidFill>
            </a:endParaRPr>
          </a:p>
          <a:p>
            <a:pPr marL="0" lvl="0" indent="0">
              <a:spcBef>
                <a:spcPts val="0"/>
              </a:spcBef>
              <a:spcAft>
                <a:spcPts val="0"/>
              </a:spcAft>
              <a:buNone/>
            </a:pPr>
            <a:endParaRPr sz="2400" dirty="0"/>
          </a:p>
          <a:p>
            <a:pPr marL="0" lvl="0" indent="0">
              <a:spcBef>
                <a:spcPts val="0"/>
              </a:spcBef>
              <a:spcAft>
                <a:spcPts val="0"/>
              </a:spcAft>
              <a:buNone/>
            </a:pPr>
            <a:r>
              <a:rPr lang="en" sz="2400" dirty="0"/>
              <a:t>If you are interested in being involved with the ORCA Committee, contact the Chair at </a:t>
            </a:r>
            <a:r>
              <a:rPr lang="en" sz="2400" u="sng" dirty="0">
                <a:solidFill>
                  <a:schemeClr val="tx1"/>
                </a:solidFill>
                <a:hlinkClick r:id="rId4"/>
              </a:rPr>
              <a:t>orca@olaweb.org</a:t>
            </a:r>
            <a:r>
              <a:rPr lang="en" sz="2400" dirty="0">
                <a:solidFill>
                  <a:schemeClr val="tx1"/>
                </a:solidFill>
              </a:rPr>
              <a:t> </a:t>
            </a:r>
            <a:endParaRPr sz="2400" dirty="0">
              <a:solidFill>
                <a:schemeClr val="tx1"/>
              </a:solidFill>
            </a:endParaRPr>
          </a:p>
          <a:p>
            <a:pPr marL="0" lvl="0" indent="0">
              <a:spcBef>
                <a:spcPts val="0"/>
              </a:spcBef>
              <a:spcAft>
                <a:spcPts val="0"/>
              </a:spcAft>
              <a:buNone/>
            </a:pPr>
            <a:endParaRPr sz="2400" dirty="0"/>
          </a:p>
          <a:p>
            <a:pPr marL="0" lvl="0" indent="0">
              <a:spcBef>
                <a:spcPts val="0"/>
              </a:spcBef>
              <a:spcAft>
                <a:spcPts val="0"/>
              </a:spcAft>
              <a:buNone/>
            </a:pPr>
            <a:r>
              <a:rPr lang="en" sz="2400" dirty="0"/>
              <a:t>Thank you!</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2018 Upper Elementary Winner</a:t>
            </a:r>
            <a:endParaRPr/>
          </a:p>
        </p:txBody>
      </p:sp>
      <p:sp>
        <p:nvSpPr>
          <p:cNvPr id="118" name="Shape 118"/>
          <p:cNvSpPr txBox="1">
            <a:spLocks noGrp="1"/>
          </p:cNvSpPr>
          <p:nvPr>
            <p:ph type="body" idx="1"/>
          </p:nvPr>
        </p:nvSpPr>
        <p:spPr>
          <a:xfrm>
            <a:off x="311700" y="1229975"/>
            <a:ext cx="6027300" cy="33390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i="1">
                <a:solidFill>
                  <a:srgbClr val="000000"/>
                </a:solidFill>
              </a:rPr>
              <a:t>Roller Girl</a:t>
            </a:r>
            <a:r>
              <a:rPr lang="en">
                <a:solidFill>
                  <a:srgbClr val="000000"/>
                </a:solidFill>
              </a:rPr>
              <a:t> by Victoria Jamieson</a:t>
            </a:r>
            <a:endParaRPr>
              <a:solidFill>
                <a:srgbClr val="000000"/>
              </a:solidFill>
            </a:endParaRPr>
          </a:p>
          <a:p>
            <a:pPr marL="457200" lvl="0" indent="-317500" rtl="0">
              <a:lnSpc>
                <a:spcPct val="100000"/>
              </a:lnSpc>
              <a:spcBef>
                <a:spcPts val="1600"/>
              </a:spcBef>
              <a:spcAft>
                <a:spcPts val="0"/>
              </a:spcAft>
              <a:buClr>
                <a:srgbClr val="000000"/>
              </a:buClr>
              <a:buSzPts val="1400"/>
              <a:buChar char="❖"/>
            </a:pPr>
            <a:r>
              <a:rPr lang="en">
                <a:solidFill>
                  <a:srgbClr val="000000"/>
                </a:solidFill>
              </a:rPr>
              <a:t>Newbery Honor</a:t>
            </a:r>
            <a:endParaRPr>
              <a:solidFill>
                <a:srgbClr val="000000"/>
              </a:solidFill>
            </a:endParaRPr>
          </a:p>
          <a:p>
            <a:pPr marL="457200" lvl="0" indent="-317500" rtl="0">
              <a:lnSpc>
                <a:spcPct val="100000"/>
              </a:lnSpc>
              <a:spcBef>
                <a:spcPts val="0"/>
              </a:spcBef>
              <a:spcAft>
                <a:spcPts val="0"/>
              </a:spcAft>
              <a:buClr>
                <a:srgbClr val="000000"/>
              </a:buClr>
              <a:buSzPts val="1400"/>
              <a:buChar char="❖"/>
            </a:pPr>
            <a:r>
              <a:rPr lang="en">
                <a:solidFill>
                  <a:srgbClr val="000000"/>
                </a:solidFill>
              </a:rPr>
              <a:t>Oregon Spirit Book Award for Graphic Novel</a:t>
            </a:r>
            <a:endParaRPr>
              <a:solidFill>
                <a:srgbClr val="000000"/>
              </a:solidFill>
            </a:endParaRPr>
          </a:p>
          <a:p>
            <a:pPr marL="0" lvl="0" indent="0" rtl="0">
              <a:lnSpc>
                <a:spcPct val="100000"/>
              </a:lnSpc>
              <a:spcBef>
                <a:spcPts val="1600"/>
              </a:spcBef>
              <a:spcAft>
                <a:spcPts val="0"/>
              </a:spcAft>
              <a:buNone/>
            </a:pPr>
            <a:r>
              <a:rPr lang="en">
                <a:solidFill>
                  <a:srgbClr val="000000"/>
                </a:solidFill>
              </a:rPr>
              <a:t>Also by Author: </a:t>
            </a:r>
            <a:r>
              <a:rPr lang="en" i="1">
                <a:solidFill>
                  <a:srgbClr val="000000"/>
                </a:solidFill>
              </a:rPr>
              <a:t>All’s Faire in Middle School</a:t>
            </a:r>
            <a:endParaRPr>
              <a:solidFill>
                <a:srgbClr val="000000"/>
              </a:solidFill>
            </a:endParaRPr>
          </a:p>
          <a:p>
            <a:pPr marL="0" lvl="0" indent="0" rtl="0">
              <a:lnSpc>
                <a:spcPct val="100000"/>
              </a:lnSpc>
              <a:spcBef>
                <a:spcPts val="1600"/>
              </a:spcBef>
              <a:spcAft>
                <a:spcPts val="0"/>
              </a:spcAft>
              <a:buNone/>
            </a:pPr>
            <a:r>
              <a:rPr lang="en">
                <a:solidFill>
                  <a:srgbClr val="000000"/>
                </a:solidFill>
              </a:rPr>
              <a:t>Readalikes:</a:t>
            </a:r>
            <a:endParaRPr>
              <a:solidFill>
                <a:srgbClr val="000000"/>
              </a:solidFill>
            </a:endParaRPr>
          </a:p>
          <a:p>
            <a:pPr marL="457200" lvl="0" indent="-317500" rtl="0">
              <a:lnSpc>
                <a:spcPct val="100000"/>
              </a:lnSpc>
              <a:spcBef>
                <a:spcPts val="1600"/>
              </a:spcBef>
              <a:spcAft>
                <a:spcPts val="0"/>
              </a:spcAft>
              <a:buClr>
                <a:srgbClr val="000000"/>
              </a:buClr>
              <a:buSzPts val="1400"/>
              <a:buChar char="●"/>
            </a:pPr>
            <a:r>
              <a:rPr lang="en" i="1">
                <a:solidFill>
                  <a:srgbClr val="000000"/>
                </a:solidFill>
              </a:rPr>
              <a:t>Sunny Side Up</a:t>
            </a:r>
            <a:r>
              <a:rPr lang="en">
                <a:solidFill>
                  <a:srgbClr val="000000"/>
                </a:solidFill>
              </a:rPr>
              <a:t> by Jennifer L. Holm</a:t>
            </a:r>
            <a:endParaRPr>
              <a:solidFill>
                <a:srgbClr val="000000"/>
              </a:solidFill>
            </a:endParaRPr>
          </a:p>
          <a:p>
            <a:pPr marL="457200" lvl="0" indent="-317500" rtl="0">
              <a:lnSpc>
                <a:spcPct val="100000"/>
              </a:lnSpc>
              <a:spcBef>
                <a:spcPts val="0"/>
              </a:spcBef>
              <a:spcAft>
                <a:spcPts val="0"/>
              </a:spcAft>
              <a:buClr>
                <a:srgbClr val="000000"/>
              </a:buClr>
              <a:buSzPts val="1400"/>
              <a:buChar char="●"/>
            </a:pPr>
            <a:r>
              <a:rPr lang="en" i="1">
                <a:solidFill>
                  <a:srgbClr val="000000"/>
                </a:solidFill>
              </a:rPr>
              <a:t>El Deafo</a:t>
            </a:r>
            <a:r>
              <a:rPr lang="en">
                <a:solidFill>
                  <a:srgbClr val="000000"/>
                </a:solidFill>
              </a:rPr>
              <a:t> by Cece Bell</a:t>
            </a:r>
            <a:endParaRPr>
              <a:solidFill>
                <a:srgbClr val="000000"/>
              </a:solidFill>
            </a:endParaRPr>
          </a:p>
          <a:p>
            <a:pPr marL="457200" lvl="0" indent="-317500" rtl="0">
              <a:lnSpc>
                <a:spcPct val="100000"/>
              </a:lnSpc>
              <a:spcBef>
                <a:spcPts val="0"/>
              </a:spcBef>
              <a:spcAft>
                <a:spcPts val="0"/>
              </a:spcAft>
              <a:buClr>
                <a:srgbClr val="000000"/>
              </a:buClr>
              <a:buSzPts val="1400"/>
              <a:buChar char="●"/>
            </a:pPr>
            <a:r>
              <a:rPr lang="en" i="1">
                <a:solidFill>
                  <a:srgbClr val="000000"/>
                </a:solidFill>
              </a:rPr>
              <a:t>Smile</a:t>
            </a:r>
            <a:r>
              <a:rPr lang="en">
                <a:solidFill>
                  <a:srgbClr val="000000"/>
                </a:solidFill>
              </a:rPr>
              <a:t> and </a:t>
            </a:r>
            <a:r>
              <a:rPr lang="en" i="1">
                <a:solidFill>
                  <a:srgbClr val="000000"/>
                </a:solidFill>
              </a:rPr>
              <a:t>Sisters</a:t>
            </a:r>
            <a:r>
              <a:rPr lang="en">
                <a:solidFill>
                  <a:srgbClr val="000000"/>
                </a:solidFill>
              </a:rPr>
              <a:t> by Raina Telgemeier</a:t>
            </a:r>
            <a:endParaRPr>
              <a:solidFill>
                <a:srgbClr val="000000"/>
              </a:solidFill>
            </a:endParaRPr>
          </a:p>
          <a:p>
            <a:pPr marL="0" lvl="0" indent="0" rtl="0">
              <a:lnSpc>
                <a:spcPct val="100000"/>
              </a:lnSpc>
              <a:spcBef>
                <a:spcPts val="1600"/>
              </a:spcBef>
              <a:spcAft>
                <a:spcPts val="0"/>
              </a:spcAft>
              <a:buNone/>
            </a:pPr>
            <a:r>
              <a:rPr lang="en">
                <a:solidFill>
                  <a:srgbClr val="000000"/>
                </a:solidFill>
              </a:rPr>
              <a:t>Author Website: </a:t>
            </a:r>
            <a:r>
              <a:rPr lang="en" u="sng">
                <a:solidFill>
                  <a:schemeClr val="hlink"/>
                </a:solidFill>
                <a:hlinkClick r:id="rId3"/>
              </a:rPr>
              <a:t>http://www.victoriajamieson.com/</a:t>
            </a:r>
            <a:endParaRPr>
              <a:solidFill>
                <a:srgbClr val="000000"/>
              </a:solidFill>
            </a:endParaRPr>
          </a:p>
          <a:p>
            <a:pPr marL="0" lvl="0" indent="0">
              <a:lnSpc>
                <a:spcPct val="100000"/>
              </a:lnSpc>
              <a:spcBef>
                <a:spcPts val="1600"/>
              </a:spcBef>
              <a:spcAft>
                <a:spcPts val="0"/>
              </a:spcAft>
              <a:buNone/>
            </a:pPr>
            <a:endParaRPr>
              <a:solidFill>
                <a:srgbClr val="000000"/>
              </a:solidFill>
            </a:endParaRPr>
          </a:p>
          <a:p>
            <a:pPr marL="0" lvl="0" indent="0">
              <a:spcBef>
                <a:spcPts val="1600"/>
              </a:spcBef>
              <a:spcAft>
                <a:spcPts val="1600"/>
              </a:spcAft>
              <a:buNone/>
            </a:pPr>
            <a:endParaRPr>
              <a:solidFill>
                <a:srgbClr val="000000"/>
              </a:solidFill>
            </a:endParaRPr>
          </a:p>
        </p:txBody>
      </p:sp>
      <p:pic>
        <p:nvPicPr>
          <p:cNvPr id="119" name="Shape 119" descr="Roller Girl"/>
          <p:cNvPicPr preferRelativeResize="0"/>
          <p:nvPr/>
        </p:nvPicPr>
        <p:blipFill>
          <a:blip r:embed="rId4">
            <a:alphaModFix/>
          </a:blip>
          <a:stretch>
            <a:fillRect/>
          </a:stretch>
        </p:blipFill>
        <p:spPr>
          <a:xfrm>
            <a:off x="6625045" y="1229975"/>
            <a:ext cx="2207254" cy="3338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2018 Middle School Winner</a:t>
            </a:r>
            <a:endParaRPr/>
          </a:p>
        </p:txBody>
      </p:sp>
      <p:sp>
        <p:nvSpPr>
          <p:cNvPr id="125" name="Shape 125"/>
          <p:cNvSpPr txBox="1">
            <a:spLocks noGrp="1"/>
          </p:cNvSpPr>
          <p:nvPr>
            <p:ph type="body" idx="1"/>
          </p:nvPr>
        </p:nvSpPr>
        <p:spPr>
          <a:xfrm>
            <a:off x="311700" y="1017800"/>
            <a:ext cx="5948700" cy="3986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i="1">
                <a:solidFill>
                  <a:srgbClr val="000000"/>
                </a:solidFill>
              </a:rPr>
              <a:t>The War That Saved My Life</a:t>
            </a:r>
            <a:r>
              <a:rPr lang="en">
                <a:solidFill>
                  <a:srgbClr val="000000"/>
                </a:solidFill>
              </a:rPr>
              <a:t> by Kimberly Brubaker Bradley</a:t>
            </a:r>
            <a:endParaRPr>
              <a:solidFill>
                <a:srgbClr val="000000"/>
              </a:solidFill>
            </a:endParaRPr>
          </a:p>
          <a:p>
            <a:pPr marL="457200" lvl="0" indent="-317500" rtl="0">
              <a:lnSpc>
                <a:spcPct val="100000"/>
              </a:lnSpc>
              <a:spcBef>
                <a:spcPts val="1600"/>
              </a:spcBef>
              <a:spcAft>
                <a:spcPts val="0"/>
              </a:spcAft>
              <a:buClr>
                <a:srgbClr val="000000"/>
              </a:buClr>
              <a:buSzPts val="1400"/>
              <a:buChar char="❖"/>
            </a:pPr>
            <a:r>
              <a:rPr lang="en">
                <a:solidFill>
                  <a:srgbClr val="000000"/>
                </a:solidFill>
              </a:rPr>
              <a:t>Newbery Medal Honor</a:t>
            </a:r>
            <a:endParaRPr>
              <a:solidFill>
                <a:srgbClr val="000000"/>
              </a:solidFill>
            </a:endParaRPr>
          </a:p>
          <a:p>
            <a:pPr marL="457200" lvl="0" indent="-317500" rtl="0">
              <a:lnSpc>
                <a:spcPct val="100000"/>
              </a:lnSpc>
              <a:spcBef>
                <a:spcPts val="0"/>
              </a:spcBef>
              <a:spcAft>
                <a:spcPts val="0"/>
              </a:spcAft>
              <a:buClr>
                <a:srgbClr val="000000"/>
              </a:buClr>
              <a:buSzPts val="1400"/>
              <a:buChar char="❖"/>
            </a:pPr>
            <a:r>
              <a:rPr lang="en">
                <a:solidFill>
                  <a:srgbClr val="000000"/>
                </a:solidFill>
              </a:rPr>
              <a:t>E.B. White Read Aloud Award Honor</a:t>
            </a:r>
            <a:endParaRPr>
              <a:solidFill>
                <a:srgbClr val="000000"/>
              </a:solidFill>
            </a:endParaRPr>
          </a:p>
          <a:p>
            <a:pPr marL="0" lvl="0" indent="0" rtl="0">
              <a:lnSpc>
                <a:spcPct val="100000"/>
              </a:lnSpc>
              <a:spcBef>
                <a:spcPts val="1600"/>
              </a:spcBef>
              <a:spcAft>
                <a:spcPts val="0"/>
              </a:spcAft>
              <a:buNone/>
            </a:pPr>
            <a:r>
              <a:rPr lang="en">
                <a:solidFill>
                  <a:srgbClr val="000000"/>
                </a:solidFill>
              </a:rPr>
              <a:t>Sequel: </a:t>
            </a:r>
            <a:r>
              <a:rPr lang="en" i="1">
                <a:solidFill>
                  <a:srgbClr val="000000"/>
                </a:solidFill>
              </a:rPr>
              <a:t>The War I Finally Won</a:t>
            </a:r>
            <a:endParaRPr>
              <a:solidFill>
                <a:srgbClr val="000000"/>
              </a:solidFill>
            </a:endParaRPr>
          </a:p>
          <a:p>
            <a:pPr marL="0" lvl="0" indent="0" rtl="0">
              <a:lnSpc>
                <a:spcPct val="100000"/>
              </a:lnSpc>
              <a:spcBef>
                <a:spcPts val="1600"/>
              </a:spcBef>
              <a:spcAft>
                <a:spcPts val="0"/>
              </a:spcAft>
              <a:buNone/>
            </a:pPr>
            <a:r>
              <a:rPr lang="en">
                <a:solidFill>
                  <a:srgbClr val="000000"/>
                </a:solidFill>
              </a:rPr>
              <a:t>Readalikes:</a:t>
            </a:r>
            <a:endParaRPr>
              <a:solidFill>
                <a:srgbClr val="000000"/>
              </a:solidFill>
            </a:endParaRPr>
          </a:p>
          <a:p>
            <a:pPr marL="457200" lvl="0" indent="-317500" rtl="0">
              <a:lnSpc>
                <a:spcPct val="100000"/>
              </a:lnSpc>
              <a:spcBef>
                <a:spcPts val="1600"/>
              </a:spcBef>
              <a:spcAft>
                <a:spcPts val="0"/>
              </a:spcAft>
              <a:buClr>
                <a:srgbClr val="000000"/>
              </a:buClr>
              <a:buSzPts val="1400"/>
              <a:buChar char="●"/>
            </a:pPr>
            <a:r>
              <a:rPr lang="en" i="1">
                <a:solidFill>
                  <a:srgbClr val="000000"/>
                </a:solidFill>
              </a:rPr>
              <a:t>Number the Stars</a:t>
            </a:r>
            <a:r>
              <a:rPr lang="en">
                <a:solidFill>
                  <a:srgbClr val="000000"/>
                </a:solidFill>
              </a:rPr>
              <a:t> by Lois Lowry</a:t>
            </a:r>
            <a:endParaRPr>
              <a:solidFill>
                <a:srgbClr val="000000"/>
              </a:solidFill>
            </a:endParaRPr>
          </a:p>
          <a:p>
            <a:pPr marL="457200" lvl="0" indent="-317500" rtl="0">
              <a:lnSpc>
                <a:spcPct val="100000"/>
              </a:lnSpc>
              <a:spcBef>
                <a:spcPts val="0"/>
              </a:spcBef>
              <a:spcAft>
                <a:spcPts val="0"/>
              </a:spcAft>
              <a:buClr>
                <a:srgbClr val="000000"/>
              </a:buClr>
              <a:buSzPts val="1400"/>
              <a:buChar char="●"/>
            </a:pPr>
            <a:r>
              <a:rPr lang="en" i="1">
                <a:solidFill>
                  <a:srgbClr val="000000"/>
                </a:solidFill>
              </a:rPr>
              <a:t>Wolf Hollow</a:t>
            </a:r>
            <a:r>
              <a:rPr lang="en">
                <a:solidFill>
                  <a:srgbClr val="000000"/>
                </a:solidFill>
              </a:rPr>
              <a:t> by Lauren Wolk</a:t>
            </a:r>
            <a:endParaRPr>
              <a:solidFill>
                <a:srgbClr val="000000"/>
              </a:solidFill>
            </a:endParaRPr>
          </a:p>
          <a:p>
            <a:pPr marL="457200" lvl="0" indent="-317500" rtl="0">
              <a:lnSpc>
                <a:spcPct val="100000"/>
              </a:lnSpc>
              <a:spcBef>
                <a:spcPts val="0"/>
              </a:spcBef>
              <a:spcAft>
                <a:spcPts val="0"/>
              </a:spcAft>
              <a:buClr>
                <a:srgbClr val="000000"/>
              </a:buClr>
              <a:buSzPts val="1400"/>
              <a:buChar char="●"/>
            </a:pPr>
            <a:r>
              <a:rPr lang="en" i="1">
                <a:solidFill>
                  <a:srgbClr val="000000"/>
                </a:solidFill>
              </a:rPr>
              <a:t>Chasing Secrets</a:t>
            </a:r>
            <a:r>
              <a:rPr lang="en">
                <a:solidFill>
                  <a:srgbClr val="000000"/>
                </a:solidFill>
              </a:rPr>
              <a:t> by Gennifer Choldenko</a:t>
            </a:r>
            <a:endParaRPr>
              <a:solidFill>
                <a:srgbClr val="000000"/>
              </a:solidFill>
            </a:endParaRPr>
          </a:p>
          <a:p>
            <a:pPr marL="0" lvl="0" indent="0" rtl="0">
              <a:lnSpc>
                <a:spcPct val="100000"/>
              </a:lnSpc>
              <a:spcBef>
                <a:spcPts val="1600"/>
              </a:spcBef>
              <a:spcAft>
                <a:spcPts val="0"/>
              </a:spcAft>
              <a:buNone/>
            </a:pPr>
            <a:r>
              <a:rPr lang="en">
                <a:solidFill>
                  <a:srgbClr val="000000"/>
                </a:solidFill>
              </a:rPr>
              <a:t>Author Website: </a:t>
            </a:r>
            <a:r>
              <a:rPr lang="en" u="sng">
                <a:solidFill>
                  <a:schemeClr val="hlink"/>
                </a:solidFill>
                <a:hlinkClick r:id="rId3"/>
              </a:rPr>
              <a:t>https://kimberlybrubakerbradleycom.wordpress.com/</a:t>
            </a:r>
            <a:r>
              <a:rPr lang="en">
                <a:solidFill>
                  <a:srgbClr val="000000"/>
                </a:solidFill>
              </a:rPr>
              <a:t> </a:t>
            </a:r>
            <a:endParaRPr>
              <a:solidFill>
                <a:srgbClr val="000000"/>
              </a:solidFill>
            </a:endParaRPr>
          </a:p>
          <a:p>
            <a:pPr marL="0" lvl="0" indent="0">
              <a:lnSpc>
                <a:spcPct val="100000"/>
              </a:lnSpc>
              <a:spcBef>
                <a:spcPts val="1600"/>
              </a:spcBef>
              <a:spcAft>
                <a:spcPts val="0"/>
              </a:spcAft>
              <a:buNone/>
            </a:pPr>
            <a:r>
              <a:rPr lang="en">
                <a:solidFill>
                  <a:srgbClr val="000000"/>
                </a:solidFill>
              </a:rPr>
              <a:t>Educator’s Guide: </a:t>
            </a:r>
            <a:r>
              <a:rPr lang="en" u="sng">
                <a:solidFill>
                  <a:schemeClr val="hlink"/>
                </a:solidFill>
                <a:hlinkClick r:id="rId4"/>
              </a:rPr>
              <a:t>www.penguin.com/wp-content/uploads/2015/03/WarThatSavedMyLife_Guide_15_4p_LR.pdf</a:t>
            </a:r>
            <a:r>
              <a:rPr lang="en">
                <a:solidFill>
                  <a:srgbClr val="000000"/>
                </a:solidFill>
              </a:rPr>
              <a:t> </a:t>
            </a:r>
            <a:endParaRPr>
              <a:solidFill>
                <a:srgbClr val="000000"/>
              </a:solidFill>
            </a:endParaRPr>
          </a:p>
          <a:p>
            <a:pPr marL="0" lvl="0" indent="0">
              <a:lnSpc>
                <a:spcPct val="100000"/>
              </a:lnSpc>
              <a:spcBef>
                <a:spcPts val="1600"/>
              </a:spcBef>
              <a:spcAft>
                <a:spcPts val="1600"/>
              </a:spcAft>
              <a:buNone/>
            </a:pPr>
            <a:endParaRPr>
              <a:solidFill>
                <a:srgbClr val="000000"/>
              </a:solidFill>
            </a:endParaRPr>
          </a:p>
        </p:txBody>
      </p:sp>
      <p:pic>
        <p:nvPicPr>
          <p:cNvPr id="126" name="Shape 126" descr="The War that Saved My Life (The War That Saved My Life, #1)"/>
          <p:cNvPicPr preferRelativeResize="0"/>
          <p:nvPr/>
        </p:nvPicPr>
        <p:blipFill>
          <a:blip r:embed="rId5">
            <a:alphaModFix/>
          </a:blip>
          <a:stretch>
            <a:fillRect/>
          </a:stretch>
        </p:blipFill>
        <p:spPr>
          <a:xfrm>
            <a:off x="6625045" y="1229975"/>
            <a:ext cx="2207254" cy="3338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2018 High School Winner</a:t>
            </a:r>
            <a:endParaRPr/>
          </a:p>
        </p:txBody>
      </p:sp>
      <p:sp>
        <p:nvSpPr>
          <p:cNvPr id="132" name="Shape 132"/>
          <p:cNvSpPr txBox="1">
            <a:spLocks noGrp="1"/>
          </p:cNvSpPr>
          <p:nvPr>
            <p:ph type="body" idx="1"/>
          </p:nvPr>
        </p:nvSpPr>
        <p:spPr>
          <a:xfrm>
            <a:off x="311700" y="1229975"/>
            <a:ext cx="5956500" cy="33390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i="1">
                <a:solidFill>
                  <a:srgbClr val="000000"/>
                </a:solidFill>
              </a:rPr>
              <a:t>Everything, Everything</a:t>
            </a:r>
            <a:r>
              <a:rPr lang="en">
                <a:solidFill>
                  <a:srgbClr val="000000"/>
                </a:solidFill>
              </a:rPr>
              <a:t> by Nicola Yoon</a:t>
            </a:r>
            <a:endParaRPr>
              <a:solidFill>
                <a:srgbClr val="000000"/>
              </a:solidFill>
            </a:endParaRPr>
          </a:p>
          <a:p>
            <a:pPr marL="457200" lvl="0" indent="-317500" rtl="0">
              <a:lnSpc>
                <a:spcPct val="100000"/>
              </a:lnSpc>
              <a:spcBef>
                <a:spcPts val="1600"/>
              </a:spcBef>
              <a:spcAft>
                <a:spcPts val="0"/>
              </a:spcAft>
              <a:buClr>
                <a:srgbClr val="000000"/>
              </a:buClr>
              <a:buSzPts val="1400"/>
              <a:buChar char="❖"/>
            </a:pPr>
            <a:r>
              <a:rPr lang="en">
                <a:solidFill>
                  <a:srgbClr val="000000"/>
                </a:solidFill>
              </a:rPr>
              <a:t>Goodreads Choice Award Nominee for Debut Author and for Young Adult Fiction</a:t>
            </a:r>
            <a:endParaRPr>
              <a:solidFill>
                <a:srgbClr val="000000"/>
              </a:solidFill>
            </a:endParaRPr>
          </a:p>
          <a:p>
            <a:pPr marL="0" lvl="0" indent="0" rtl="0">
              <a:lnSpc>
                <a:spcPct val="100000"/>
              </a:lnSpc>
              <a:spcBef>
                <a:spcPts val="1600"/>
              </a:spcBef>
              <a:spcAft>
                <a:spcPts val="0"/>
              </a:spcAft>
              <a:buNone/>
            </a:pPr>
            <a:r>
              <a:rPr lang="en">
                <a:solidFill>
                  <a:srgbClr val="000000"/>
                </a:solidFill>
              </a:rPr>
              <a:t>Also by Author: </a:t>
            </a:r>
            <a:r>
              <a:rPr lang="en" i="1">
                <a:solidFill>
                  <a:srgbClr val="000000"/>
                </a:solidFill>
              </a:rPr>
              <a:t>The Sun Is Also a Star</a:t>
            </a:r>
            <a:endParaRPr>
              <a:solidFill>
                <a:srgbClr val="000000"/>
              </a:solidFill>
            </a:endParaRPr>
          </a:p>
          <a:p>
            <a:pPr marL="0" lvl="0" indent="0" rtl="0">
              <a:lnSpc>
                <a:spcPct val="100000"/>
              </a:lnSpc>
              <a:spcBef>
                <a:spcPts val="1600"/>
              </a:spcBef>
              <a:spcAft>
                <a:spcPts val="0"/>
              </a:spcAft>
              <a:buNone/>
            </a:pPr>
            <a:r>
              <a:rPr lang="en">
                <a:solidFill>
                  <a:srgbClr val="000000"/>
                </a:solidFill>
              </a:rPr>
              <a:t>Readalikes:</a:t>
            </a:r>
            <a:endParaRPr>
              <a:solidFill>
                <a:srgbClr val="000000"/>
              </a:solidFill>
            </a:endParaRPr>
          </a:p>
          <a:p>
            <a:pPr marL="457200" lvl="0" indent="-317500" rtl="0">
              <a:lnSpc>
                <a:spcPct val="100000"/>
              </a:lnSpc>
              <a:spcBef>
                <a:spcPts val="1600"/>
              </a:spcBef>
              <a:spcAft>
                <a:spcPts val="0"/>
              </a:spcAft>
              <a:buClr>
                <a:srgbClr val="000000"/>
              </a:buClr>
              <a:buSzPts val="1400"/>
              <a:buChar char="●"/>
            </a:pPr>
            <a:r>
              <a:rPr lang="en" i="1">
                <a:solidFill>
                  <a:srgbClr val="000000"/>
                </a:solidFill>
              </a:rPr>
              <a:t>The Fault in Our Stars</a:t>
            </a:r>
            <a:r>
              <a:rPr lang="en">
                <a:solidFill>
                  <a:srgbClr val="000000"/>
                </a:solidFill>
              </a:rPr>
              <a:t> by John Green</a:t>
            </a:r>
            <a:endParaRPr>
              <a:solidFill>
                <a:srgbClr val="000000"/>
              </a:solidFill>
            </a:endParaRPr>
          </a:p>
          <a:p>
            <a:pPr marL="457200" lvl="0" indent="-317500" rtl="0">
              <a:lnSpc>
                <a:spcPct val="100000"/>
              </a:lnSpc>
              <a:spcBef>
                <a:spcPts val="0"/>
              </a:spcBef>
              <a:spcAft>
                <a:spcPts val="0"/>
              </a:spcAft>
              <a:buClr>
                <a:srgbClr val="000000"/>
              </a:buClr>
              <a:buSzPts val="1400"/>
              <a:buChar char="●"/>
            </a:pPr>
            <a:r>
              <a:rPr lang="en" i="1">
                <a:solidFill>
                  <a:srgbClr val="000000"/>
                </a:solidFill>
              </a:rPr>
              <a:t>Highly Illogical Behavior</a:t>
            </a:r>
            <a:r>
              <a:rPr lang="en">
                <a:solidFill>
                  <a:srgbClr val="000000"/>
                </a:solidFill>
              </a:rPr>
              <a:t> by John Corey Whaley</a:t>
            </a:r>
            <a:endParaRPr>
              <a:solidFill>
                <a:srgbClr val="000000"/>
              </a:solidFill>
            </a:endParaRPr>
          </a:p>
          <a:p>
            <a:pPr marL="457200" lvl="0" indent="-317500" rtl="0">
              <a:lnSpc>
                <a:spcPct val="100000"/>
              </a:lnSpc>
              <a:spcBef>
                <a:spcPts val="0"/>
              </a:spcBef>
              <a:spcAft>
                <a:spcPts val="0"/>
              </a:spcAft>
              <a:buClr>
                <a:srgbClr val="000000"/>
              </a:buClr>
              <a:buSzPts val="1400"/>
              <a:buChar char="●"/>
            </a:pPr>
            <a:r>
              <a:rPr lang="en" i="1">
                <a:solidFill>
                  <a:srgbClr val="000000"/>
                </a:solidFill>
              </a:rPr>
              <a:t>One </a:t>
            </a:r>
            <a:r>
              <a:rPr lang="en">
                <a:solidFill>
                  <a:srgbClr val="000000"/>
                </a:solidFill>
              </a:rPr>
              <a:t>by Sarah Crossan</a:t>
            </a:r>
            <a:endParaRPr>
              <a:solidFill>
                <a:srgbClr val="000000"/>
              </a:solidFill>
            </a:endParaRPr>
          </a:p>
          <a:p>
            <a:pPr marL="0" lvl="0" indent="0" rtl="0">
              <a:lnSpc>
                <a:spcPct val="100000"/>
              </a:lnSpc>
              <a:spcBef>
                <a:spcPts val="1600"/>
              </a:spcBef>
              <a:spcAft>
                <a:spcPts val="0"/>
              </a:spcAft>
              <a:buNone/>
            </a:pPr>
            <a:r>
              <a:rPr lang="en">
                <a:solidFill>
                  <a:srgbClr val="000000"/>
                </a:solidFill>
              </a:rPr>
              <a:t>Author Website: </a:t>
            </a:r>
            <a:r>
              <a:rPr lang="en" u="sng">
                <a:solidFill>
                  <a:schemeClr val="hlink"/>
                </a:solidFill>
                <a:hlinkClick r:id="rId3"/>
              </a:rPr>
              <a:t>http://www.nicolayoon.com/</a:t>
            </a:r>
            <a:endParaRPr>
              <a:solidFill>
                <a:srgbClr val="000000"/>
              </a:solidFill>
            </a:endParaRPr>
          </a:p>
          <a:p>
            <a:pPr marL="0" lvl="0" indent="0">
              <a:lnSpc>
                <a:spcPct val="100000"/>
              </a:lnSpc>
              <a:spcBef>
                <a:spcPts val="1600"/>
              </a:spcBef>
              <a:spcAft>
                <a:spcPts val="1600"/>
              </a:spcAft>
              <a:buNone/>
            </a:pPr>
            <a:endParaRPr>
              <a:solidFill>
                <a:srgbClr val="000000"/>
              </a:solidFill>
            </a:endParaRPr>
          </a:p>
        </p:txBody>
      </p:sp>
      <p:pic>
        <p:nvPicPr>
          <p:cNvPr id="133" name="Shape 133" descr="Everything, Everything"/>
          <p:cNvPicPr preferRelativeResize="0"/>
          <p:nvPr/>
        </p:nvPicPr>
        <p:blipFill>
          <a:blip r:embed="rId4">
            <a:alphaModFix/>
          </a:blip>
          <a:stretch>
            <a:fillRect/>
          </a:stretch>
        </p:blipFill>
        <p:spPr>
          <a:xfrm>
            <a:off x="6625045" y="1229975"/>
            <a:ext cx="2207254" cy="3338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2018 Upper Elementary Voting</a:t>
            </a:r>
            <a:endParaRPr/>
          </a:p>
        </p:txBody>
      </p:sp>
      <p:pic>
        <p:nvPicPr>
          <p:cNvPr id="139" name="Shape 139"/>
          <p:cNvPicPr preferRelativeResize="0"/>
          <p:nvPr/>
        </p:nvPicPr>
        <p:blipFill>
          <a:blip r:embed="rId3">
            <a:alphaModFix/>
          </a:blip>
          <a:stretch>
            <a:fillRect/>
          </a:stretch>
        </p:blipFill>
        <p:spPr>
          <a:xfrm>
            <a:off x="1137863" y="1017800"/>
            <a:ext cx="6868275" cy="38924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4227</Words>
  <Application>Microsoft Office PowerPoint</Application>
  <PresentationFormat>On-screen Show (16:9)</PresentationFormat>
  <Paragraphs>460</Paragraphs>
  <Slides>52</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Roboto</vt:lpstr>
      <vt:lpstr>Geometric</vt:lpstr>
      <vt:lpstr>Oregon Reader’s Choice Awards</vt:lpstr>
      <vt:lpstr>What is ORCA?</vt:lpstr>
      <vt:lpstr>How are the books chosen?</vt:lpstr>
      <vt:lpstr>Committee Members</vt:lpstr>
      <vt:lpstr>And the winners are...</vt:lpstr>
      <vt:lpstr>2018 Upper Elementary Winner</vt:lpstr>
      <vt:lpstr>2018 Middle School Winner</vt:lpstr>
      <vt:lpstr>2018 High School Winner</vt:lpstr>
      <vt:lpstr>2018 Upper Elementary Voting</vt:lpstr>
      <vt:lpstr>2018 Middle School Voting</vt:lpstr>
      <vt:lpstr>2018 High School Voting</vt:lpstr>
      <vt:lpstr>2019 Upper Elementary Nominations</vt:lpstr>
      <vt:lpstr>The Wild Robot by Peter Brown</vt:lpstr>
      <vt:lpstr>Some Kind of Courage by Dan Gemeinhart  </vt:lpstr>
      <vt:lpstr>Garvey’s Choice by Nikki Grimes </vt:lpstr>
      <vt:lpstr>Full of Beans by Jennifer Holm </vt:lpstr>
      <vt:lpstr>Compass South: A Graphic Novel by Hope Larson </vt:lpstr>
      <vt:lpstr>The Turn of the Tide by Rosanne Parry </vt:lpstr>
      <vt:lpstr>The Best Man by Richard Peck </vt:lpstr>
      <vt:lpstr>Two Naomis by Olugbemisola Rhuday-Perkovich and Audrey Vernick  </vt:lpstr>
      <vt:lpstr>2019 Middle School Nominations</vt:lpstr>
      <vt:lpstr>Booked by Kwame Alexander </vt:lpstr>
      <vt:lpstr>The Girl Who Drank the Moon by Kelly Regan Barnhill </vt:lpstr>
      <vt:lpstr>Nameless City by Faith Erin Hicks </vt:lpstr>
      <vt:lpstr>My Seventh-Grade Life in Tights by Brooks Benjamin </vt:lpstr>
      <vt:lpstr>The Seventh Wish by Kate Messner </vt:lpstr>
      <vt:lpstr>Ghost by Jason Reynolds </vt:lpstr>
      <vt:lpstr>Darkstalker by Tui Sutherland</vt:lpstr>
      <vt:lpstr>Wolf Hollow by Lauren Wolk </vt:lpstr>
      <vt:lpstr>2019 High School Nominations</vt:lpstr>
      <vt:lpstr>The Reader by Traci Chee</vt:lpstr>
      <vt:lpstr>Burn Baby Burn by Meg Medina</vt:lpstr>
      <vt:lpstr>If I Was Your Girl by Meredith Russo</vt:lpstr>
      <vt:lpstr>Salt to the Sea by Ruta Sepetys</vt:lpstr>
      <vt:lpstr>Scythe by Neal Shusterman</vt:lpstr>
      <vt:lpstr>Paper Girls, Vol. 1 by Brian K. Vaughan</vt:lpstr>
      <vt:lpstr>The Sun Is Also a Star by Nicola Yoon</vt:lpstr>
      <vt:lpstr>The Serpent King by Jeff Zentner</vt:lpstr>
      <vt:lpstr>How to ORCA Like a Boss!</vt:lpstr>
      <vt:lpstr>Basic Information</vt:lpstr>
      <vt:lpstr>Fall Months: September - November</vt:lpstr>
      <vt:lpstr>Winter Months: December - February</vt:lpstr>
      <vt:lpstr>Voting: March</vt:lpstr>
      <vt:lpstr>Bulletin Board Displays</vt:lpstr>
      <vt:lpstr>Voting Countdown Sign</vt:lpstr>
      <vt:lpstr>Ballot Boxes</vt:lpstr>
      <vt:lpstr>Tournament Bracket</vt:lpstr>
      <vt:lpstr>Displaying School- or Library-Wide Voting Results</vt:lpstr>
      <vt:lpstr>Revealing Winners Via Cake!</vt:lpstr>
      <vt:lpstr>More!</vt:lpstr>
      <vt:lpstr>Bonus: We Love Hearing From Authors!</vt:lpstr>
      <vt:lpstr>For ORCA resources, visit the blog: https://oregonreaderschoiceaward.wordpress.com/  If you are interested in being involved with the ORCA Committee, contact the Chair at orca@olaweb.org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Reader’s Choice Awards</dc:title>
  <cp:lastModifiedBy>MacKenzie Ross</cp:lastModifiedBy>
  <cp:revision>1</cp:revision>
  <dcterms:modified xsi:type="dcterms:W3CDTF">2018-04-29T22:12:02Z</dcterms:modified>
</cp:coreProperties>
</file>